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35"/>
  </p:notesMasterIdLst>
  <p:handoutMasterIdLst>
    <p:handoutMasterId r:id="rId36"/>
  </p:handoutMasterIdLst>
  <p:sldIdLst>
    <p:sldId id="256" r:id="rId2"/>
    <p:sldId id="282" r:id="rId3"/>
    <p:sldId id="258" r:id="rId4"/>
    <p:sldId id="275" r:id="rId5"/>
    <p:sldId id="259" r:id="rId6"/>
    <p:sldId id="283" r:id="rId7"/>
    <p:sldId id="285" r:id="rId8"/>
    <p:sldId id="265" r:id="rId9"/>
    <p:sldId id="284" r:id="rId10"/>
    <p:sldId id="286" r:id="rId11"/>
    <p:sldId id="289" r:id="rId12"/>
    <p:sldId id="290" r:id="rId13"/>
    <p:sldId id="291" r:id="rId14"/>
    <p:sldId id="292" r:id="rId15"/>
    <p:sldId id="293" r:id="rId16"/>
    <p:sldId id="294" r:id="rId17"/>
    <p:sldId id="295" r:id="rId18"/>
    <p:sldId id="296" r:id="rId19"/>
    <p:sldId id="297" r:id="rId20"/>
    <p:sldId id="298" r:id="rId21"/>
    <p:sldId id="287" r:id="rId22"/>
    <p:sldId id="299" r:id="rId23"/>
    <p:sldId id="300" r:id="rId24"/>
    <p:sldId id="301" r:id="rId25"/>
    <p:sldId id="288" r:id="rId26"/>
    <p:sldId id="302" r:id="rId27"/>
    <p:sldId id="303" r:id="rId28"/>
    <p:sldId id="305" r:id="rId29"/>
    <p:sldId id="264" r:id="rId30"/>
    <p:sldId id="273" r:id="rId31"/>
    <p:sldId id="281" r:id="rId32"/>
    <p:sldId id="274" r:id="rId33"/>
    <p:sldId id="276"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66"/>
    <a:srgbClr val="66FFFF"/>
    <a:srgbClr val="DA4326"/>
    <a:srgbClr val="595959"/>
    <a:srgbClr val="1F497D"/>
    <a:srgbClr val="F79646"/>
    <a:srgbClr val="525254"/>
    <a:srgbClr val="313133"/>
    <a:srgbClr val="EE3A4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461" autoAdjust="0"/>
  </p:normalViewPr>
  <p:slideViewPr>
    <p:cSldViewPr>
      <p:cViewPr varScale="1">
        <p:scale>
          <a:sx n="98" d="100"/>
          <a:sy n="98" d="100"/>
        </p:scale>
        <p:origin x="294" y="72"/>
      </p:cViewPr>
      <p:guideLst>
        <p:guide orient="horz" pos="1620"/>
        <p:guide pos="2880"/>
      </p:guideLst>
    </p:cSldViewPr>
  </p:slideViewPr>
  <p:notesTextViewPr>
    <p:cViewPr>
      <p:scale>
        <a:sx n="1" d="1"/>
        <a:sy n="1" d="1"/>
      </p:scale>
      <p:origin x="0" y="0"/>
    </p:cViewPr>
  </p:notesTextViewPr>
  <p:sorterViewPr>
    <p:cViewPr>
      <p:scale>
        <a:sx n="100" d="100"/>
        <a:sy n="100" d="100"/>
      </p:scale>
      <p:origin x="0" y="3226"/>
    </p:cViewPr>
  </p:sorterViewPr>
  <p:notesViewPr>
    <p:cSldViewPr>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E86B4D-61EB-47AD-BE59-F5E8D8579B02}" type="datetimeFigureOut">
              <a:rPr lang="en-US" smtClean="0"/>
              <a:t>4/20/2018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932772-DF56-44B1-8E6D-82B0B614DC6D}" type="slidenum">
              <a:rPr lang="en-US" smtClean="0"/>
              <a:t>‹#›</a:t>
            </a:fld>
            <a:endParaRPr lang="en-US"/>
          </a:p>
        </p:txBody>
      </p:sp>
    </p:spTree>
    <p:extLst>
      <p:ext uri="{BB962C8B-B14F-4D97-AF65-F5344CB8AC3E}">
        <p14:creationId xmlns:p14="http://schemas.microsoft.com/office/powerpoint/2010/main" val="2632868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4/20/2018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1</a:t>
            </a:fld>
            <a:endParaRPr lang="en-US"/>
          </a:p>
        </p:txBody>
      </p:sp>
    </p:spTree>
    <p:extLst>
      <p:ext uri="{BB962C8B-B14F-4D97-AF65-F5344CB8AC3E}">
        <p14:creationId xmlns:p14="http://schemas.microsoft.com/office/powerpoint/2010/main" val="407589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E8AA9943-E70C-4C27-A10C-377B0ECD0A0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40"/>
          <a:stretch/>
        </p:blipFill>
        <p:spPr bwMode="auto">
          <a:xfrm>
            <a:off x="0"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7" name="מלבן 7"/>
          <p:cNvSpPr/>
          <p:nvPr userDrawn="1"/>
        </p:nvSpPr>
        <p:spPr>
          <a:xfrm>
            <a:off x="0" y="4155926"/>
            <a:ext cx="9144000" cy="987574"/>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848325"/>
            <a:ext cx="6700105" cy="1523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623034"/>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677546"/>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279381"/>
            <a:ext cx="1606122" cy="668633"/>
          </a:xfrm>
          <a:prstGeom prst="rect">
            <a:avLst/>
          </a:prstGeom>
        </p:spPr>
      </p:pic>
    </p:spTree>
    <p:extLst>
      <p:ext uri="{BB962C8B-B14F-4D97-AF65-F5344CB8AC3E}">
        <p14:creationId xmlns:p14="http://schemas.microsoft.com/office/powerpoint/2010/main" val="2402553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 r="22" b="3"/>
          <a:stretch/>
        </p:blipFill>
        <p:spPr bwMode="auto">
          <a:xfrm>
            <a:off x="0"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6"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2018 Ex Libris | Confidential &amp; Proprietary</a:t>
            </a:r>
            <a:endParaRPr lang="en-US" sz="1000" dirty="0">
              <a:solidFill>
                <a:srgbClr val="787878"/>
              </a:solidFill>
              <a:latin typeface="+mn-lt"/>
            </a:endParaRPr>
          </a:p>
        </p:txBody>
      </p:sp>
    </p:spTree>
    <p:extLst>
      <p:ext uri="{BB962C8B-B14F-4D97-AF65-F5344CB8AC3E}">
        <p14:creationId xmlns:p14="http://schemas.microsoft.com/office/powerpoint/2010/main" val="360215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screen">
            <a:extLst>
              <a:ext uri="{28A0092B-C50C-407E-A947-70E740481C1C}">
                <a14:useLocalDpi xmlns:a14="http://schemas.microsoft.com/office/drawing/2010/main"/>
              </a:ext>
            </a:extLst>
          </a:blip>
          <a:srcRect r="-22"/>
          <a:stretch/>
        </p:blipFill>
        <p:spPr>
          <a:xfrm>
            <a:off x="0" y="-1"/>
            <a:ext cx="9143999" cy="4872986"/>
          </a:xfrm>
          <a:prstGeom prst="rect">
            <a:avLst/>
          </a:prstGeom>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2018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3089173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6" b="-40"/>
          <a:stretch/>
        </p:blipFill>
        <p:spPr bwMode="auto">
          <a:xfrm>
            <a:off x="0" y="0"/>
            <a:ext cx="9143999" cy="4872984"/>
          </a:xfrm>
          <a:prstGeom prst="rect">
            <a:avLst/>
          </a:prstGeom>
          <a:noFill/>
          <a:extLst>
            <a:ext uri="{909E8E84-426E-40DD-AFC4-6F175D3DCCD1}">
              <a14:hiddenFill xmlns:a14="http://schemas.microsoft.com/office/drawing/2010/main">
                <a:solidFill>
                  <a:srgbClr val="FFFFFF"/>
                </a:solidFill>
              </a14:hiddenFill>
            </a:ext>
          </a:extLst>
        </p:spPr>
      </p:pic>
      <p:sp>
        <p:nvSpPr>
          <p:cNvPr id="11" name="מלבן 14"/>
          <p:cNvSpPr/>
          <p:nvPr userDrawn="1"/>
        </p:nvSpPr>
        <p:spPr>
          <a:xfrm>
            <a:off x="0" y="3919632"/>
            <a:ext cx="9144000" cy="953352"/>
          </a:xfrm>
          <a:prstGeom prst="rect">
            <a:avLst/>
          </a:prstGeom>
          <a:solidFill>
            <a:srgbClr val="3131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83825" y="4119183"/>
            <a:ext cx="1606122" cy="668633"/>
          </a:xfrm>
          <a:prstGeom prst="rect">
            <a:avLst/>
          </a:prstGeom>
        </p:spPr>
      </p:pic>
      <p:sp>
        <p:nvSpPr>
          <p:cNvPr id="15" name="מלבן 6"/>
          <p:cNvSpPr/>
          <p:nvPr userDrawn="1"/>
        </p:nvSpPr>
        <p:spPr>
          <a:xfrm>
            <a:off x="0" y="4872984"/>
            <a:ext cx="9143999"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rgbClr val="787878"/>
                </a:solidFill>
                <a:latin typeface="+mn-lt"/>
                <a:cs typeface="Arial" pitchFamily="34" charset="0"/>
              </a:rPr>
              <a:t>© 2018 Ex Libris | Confidential &amp; Proprietary</a:t>
            </a:r>
            <a:endParaRPr lang="en-US" sz="1000" dirty="0">
              <a:solidFill>
                <a:srgbClr val="787878"/>
              </a:solidFill>
              <a:latin typeface="+mn-lt"/>
            </a:endParaRPr>
          </a:p>
        </p:txBody>
      </p:sp>
      <p:sp>
        <p:nvSpPr>
          <p:cNvPr id="18" name="מלבן 9"/>
          <p:cNvSpPr/>
          <p:nvPr userDrawn="1"/>
        </p:nvSpPr>
        <p:spPr>
          <a:xfrm>
            <a:off x="347240" y="2571750"/>
            <a:ext cx="6700105" cy="1592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Title 1"/>
          <p:cNvSpPr>
            <a:spLocks noGrp="1"/>
          </p:cNvSpPr>
          <p:nvPr>
            <p:ph type="ctrTitle" hasCustomPrompt="1"/>
          </p:nvPr>
        </p:nvSpPr>
        <p:spPr>
          <a:xfrm>
            <a:off x="526473" y="2734966"/>
            <a:ext cx="6336145" cy="1240583"/>
          </a:xfrm>
        </p:spPr>
        <p:txBody>
          <a:bodyPr anchor="t" anchorCtr="0">
            <a:noAutofit/>
          </a:bodyPr>
          <a:lstStyle>
            <a:lvl1pPr algn="l">
              <a:defRPr sz="2800">
                <a:solidFill>
                  <a:schemeClr val="bg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Tree>
    <p:extLst>
      <p:ext uri="{BB962C8B-B14F-4D97-AF65-F5344CB8AC3E}">
        <p14:creationId xmlns:p14="http://schemas.microsoft.com/office/powerpoint/2010/main" val="1202912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22"/>
          <a:stretch/>
        </p:blipFill>
        <p:spPr bwMode="auto">
          <a:xfrm>
            <a:off x="-17446" y="1"/>
            <a:ext cx="9161448" cy="466013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46" y="339502"/>
            <a:ext cx="9161448" cy="5427767"/>
          </a:xfrm>
          <a:prstGeom prst="rect">
            <a:avLst/>
          </a:prstGeom>
        </p:spPr>
      </p:pic>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17446" y="2585453"/>
            <a:ext cx="9161446" cy="1541620"/>
          </a:xfrm>
          <a:prstGeom prst="rect">
            <a:avLst/>
          </a:prstGeom>
          <a:solidFill>
            <a:srgbClr val="1F497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2810279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33"/>
          <a:stretch/>
        </p:blipFill>
        <p:spPr bwMode="auto">
          <a:xfrm>
            <a:off x="0" y="1"/>
            <a:ext cx="9144000" cy="47296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rot="15464397">
            <a:off x="5112052" y="1022836"/>
            <a:ext cx="6593656" cy="2607670"/>
          </a:xfrm>
          <a:prstGeom prst="rect">
            <a:avLst/>
          </a:prstGeom>
          <a:blipFill dpi="0" rotWithShape="1">
            <a:blip r:embed="rId3">
              <a:alphaModFix amt="5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מלבן 14"/>
          <p:cNvSpPr/>
          <p:nvPr userDrawn="1"/>
        </p:nvSpPr>
        <p:spPr>
          <a:xfrm>
            <a:off x="2" y="4127073"/>
            <a:ext cx="9144000" cy="304574"/>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מלבן 7"/>
          <p:cNvSpPr/>
          <p:nvPr userDrawn="1"/>
        </p:nvSpPr>
        <p:spPr>
          <a:xfrm>
            <a:off x="0" y="4432582"/>
            <a:ext cx="9144000" cy="731456"/>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500"/>
              </a:lnSpc>
            </a:pPr>
            <a:endParaRPr lang="en-US" dirty="0">
              <a:latin typeface="+mn-lt"/>
            </a:endParaRPr>
          </a:p>
        </p:txBody>
      </p:sp>
      <p:sp>
        <p:nvSpPr>
          <p:cNvPr id="7" name="מלבן 14"/>
          <p:cNvSpPr/>
          <p:nvPr userDrawn="1"/>
        </p:nvSpPr>
        <p:spPr>
          <a:xfrm>
            <a:off x="0" y="2585453"/>
            <a:ext cx="9144000" cy="154162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8" name="Title 1"/>
          <p:cNvSpPr>
            <a:spLocks noGrp="1"/>
          </p:cNvSpPr>
          <p:nvPr>
            <p:ph type="ctrTitle" hasCustomPrompt="1"/>
          </p:nvPr>
        </p:nvSpPr>
        <p:spPr>
          <a:xfrm>
            <a:off x="685800" y="2797380"/>
            <a:ext cx="7772400" cy="1084217"/>
          </a:xfrm>
        </p:spPr>
        <p:txBody>
          <a:bodyPr anchor="t">
            <a:noAutofit/>
          </a:bodyPr>
          <a:lstStyle>
            <a:lvl1pPr indent="-457200" algn="ctr">
              <a:lnSpc>
                <a:spcPts val="3840"/>
              </a:lnSpc>
              <a:defRPr sz="3200" b="1">
                <a:solidFill>
                  <a:schemeClr val="bg1"/>
                </a:solidFill>
                <a:latin typeface="+mn-lt"/>
              </a:defRPr>
            </a:lvl1pPr>
          </a:lstStyle>
          <a:p>
            <a:r>
              <a:rPr lang="en-US" dirty="0"/>
              <a:t>THANK YOU</a:t>
            </a:r>
          </a:p>
        </p:txBody>
      </p:sp>
      <p:sp>
        <p:nvSpPr>
          <p:cNvPr id="9" name="Text Placeholder 3"/>
          <p:cNvSpPr>
            <a:spLocks noGrp="1"/>
          </p:cNvSpPr>
          <p:nvPr>
            <p:ph type="body" sz="quarter" idx="10" hasCustomPrompt="1"/>
          </p:nvPr>
        </p:nvSpPr>
        <p:spPr>
          <a:xfrm>
            <a:off x="785092" y="3316329"/>
            <a:ext cx="7573817" cy="393700"/>
          </a:xfrm>
        </p:spPr>
        <p:txBody>
          <a:bodyPr/>
          <a:lstStyle>
            <a:lvl1pPr marL="0" indent="0" algn="ctr">
              <a:buNone/>
              <a:defRPr sz="2800">
                <a:solidFill>
                  <a:schemeClr val="bg1"/>
                </a:solidFill>
                <a:latin typeface="+mn-lt"/>
              </a:defRPr>
            </a:lvl1pPr>
          </a:lstStyle>
          <a:p>
            <a:r>
              <a:rPr lang="en-US" sz="2400" b="0" u="sng" dirty="0"/>
              <a:t>xxxx@exlibrisgroup.com</a:t>
            </a:r>
            <a:endParaRPr lang="en-US" b="0"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96335" y="4502714"/>
            <a:ext cx="1393611" cy="580164"/>
          </a:xfrm>
          <a:prstGeom prst="rect">
            <a:avLst/>
          </a:prstGeom>
        </p:spPr>
      </p:pic>
    </p:spTree>
    <p:extLst>
      <p:ext uri="{BB962C8B-B14F-4D97-AF65-F5344CB8AC3E}">
        <p14:creationId xmlns:p14="http://schemas.microsoft.com/office/powerpoint/2010/main" val="164822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1">
    <p:spTree>
      <p:nvGrpSpPr>
        <p:cNvPr id="1" name=""/>
        <p:cNvGrpSpPr/>
        <p:nvPr/>
      </p:nvGrpSpPr>
      <p:grpSpPr>
        <a:xfrm>
          <a:off x="0" y="0"/>
          <a:ext cx="0" cy="0"/>
          <a:chOff x="0" y="0"/>
          <a:chExt cx="0" cy="0"/>
        </a:xfrm>
      </p:grpSpPr>
      <p:sp>
        <p:nvSpPr>
          <p:cNvPr id="10" name="מלבן 9"/>
          <p:cNvSpPr/>
          <p:nvPr userDrawn="1"/>
        </p:nvSpPr>
        <p:spPr>
          <a:xfrm>
            <a:off x="-8947" y="8100"/>
            <a:ext cx="9152947" cy="49275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sz="1350" b="0" i="0" u="none" strike="noStrike" kern="0" cap="none" spc="0" normalizeH="0" baseline="0">
              <a:ln>
                <a:noFill/>
              </a:ln>
              <a:solidFill>
                <a:prstClr val="white"/>
              </a:solidFill>
              <a:effectLst/>
              <a:uLnTx/>
              <a:uFillTx/>
              <a:latin typeface="+mn-lt"/>
            </a:endParaRPr>
          </a:p>
        </p:txBody>
      </p:sp>
      <p:sp>
        <p:nvSpPr>
          <p:cNvPr id="11" name="מלבן 10"/>
          <p:cNvSpPr/>
          <p:nvPr userDrawn="1"/>
        </p:nvSpPr>
        <p:spPr>
          <a:xfrm>
            <a:off x="-4474" y="136890"/>
            <a:ext cx="318799" cy="2182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lt"/>
            </a:endParaRPr>
          </a:p>
        </p:txBody>
      </p:sp>
      <p:sp>
        <p:nvSpPr>
          <p:cNvPr id="12" name="מלבן 11"/>
          <p:cNvSpPr/>
          <p:nvPr userDrawn="1"/>
        </p:nvSpPr>
        <p:spPr>
          <a:xfrm>
            <a:off x="-4474" y="492752"/>
            <a:ext cx="9148474" cy="81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mn-lt"/>
            </a:endParaRPr>
          </a:p>
        </p:txBody>
      </p:sp>
      <p:sp>
        <p:nvSpPr>
          <p:cNvPr id="2" name="Title 1"/>
          <p:cNvSpPr>
            <a:spLocks noGrp="1"/>
          </p:cNvSpPr>
          <p:nvPr>
            <p:ph type="title" hasCustomPrompt="1"/>
          </p:nvPr>
        </p:nvSpPr>
        <p:spPr/>
        <p:txBody>
          <a:bodyPr/>
          <a:lstStyle>
            <a:lvl1pPr>
              <a:defRPr>
                <a:solidFill>
                  <a:srgbClr val="313133"/>
                </a:solidFill>
                <a:latin typeface="+mn-lt"/>
              </a:defRPr>
            </a:lvl1pPr>
          </a:lstStyle>
          <a:p>
            <a:r>
              <a:rPr lang="en-US" dirty="0" smtClean="0"/>
              <a:t>Edit Title</a:t>
            </a:r>
            <a:endParaRPr lang="en-US" dirty="0"/>
          </a:p>
        </p:txBody>
      </p:sp>
      <p:sp>
        <p:nvSpPr>
          <p:cNvPr id="3" name="Content Placeholder 2"/>
          <p:cNvSpPr>
            <a:spLocks noGrp="1"/>
          </p:cNvSpPr>
          <p:nvPr>
            <p:ph idx="1" hasCustomPrompt="1"/>
          </p:nvPr>
        </p:nvSpPr>
        <p:spPr>
          <a:xfrm>
            <a:off x="414045" y="564454"/>
            <a:ext cx="8282085" cy="4146092"/>
          </a:xfrm>
        </p:spPr>
        <p:txBody>
          <a:bodyPr/>
          <a:lstStyle>
            <a:lvl1pPr>
              <a:lnSpc>
                <a:spcPct val="100000"/>
              </a:lnSpc>
              <a:spcBef>
                <a:spcPts val="0"/>
              </a:spcBef>
              <a:spcAft>
                <a:spcPts val="0"/>
              </a:spcAft>
              <a:defRPr>
                <a:latin typeface="+mn-lt"/>
              </a:defRPr>
            </a:lvl1pPr>
            <a:lvl2pPr>
              <a:lnSpc>
                <a:spcPct val="100000"/>
              </a:lnSpc>
              <a:spcBef>
                <a:spcPts val="0"/>
              </a:spcBef>
              <a:spcAft>
                <a:spcPts val="0"/>
              </a:spcAft>
              <a:defRPr baseline="0">
                <a:latin typeface="+mn-lt"/>
              </a:defRPr>
            </a:lvl2pPr>
            <a:lvl3pPr>
              <a:lnSpc>
                <a:spcPct val="100000"/>
              </a:lnSpc>
              <a:spcBef>
                <a:spcPts val="0"/>
              </a:spcBef>
              <a:spcAft>
                <a:spcPts val="0"/>
              </a:spcAft>
              <a:defRPr>
                <a:latin typeface="+mn-lt"/>
              </a:defRPr>
            </a:lvl3pPr>
            <a:lvl4pPr>
              <a:lnSpc>
                <a:spcPct val="100000"/>
              </a:lnSpc>
              <a:spcBef>
                <a:spcPts val="0"/>
              </a:spcBef>
              <a:spcAft>
                <a:spcPts val="0"/>
              </a:spcAft>
              <a:defRPr>
                <a:latin typeface="+mn-lt"/>
              </a:defRPr>
            </a:lvl4pPr>
          </a:lstStyle>
          <a:p>
            <a:pPr lvl="0"/>
            <a:r>
              <a:rPr lang="en-US" dirty="0" smtClean="0"/>
              <a:t>Edit style</a:t>
            </a:r>
            <a:endParaRPr lang="he-IL" dirty="0" smtClean="0"/>
          </a:p>
          <a:p>
            <a:pPr lvl="1"/>
            <a:r>
              <a:rPr lang="en-US" dirty="0" smtClean="0"/>
              <a:t>Edit style – 2nd level  </a:t>
            </a:r>
            <a:endParaRPr lang="he-IL" dirty="0" smtClean="0"/>
          </a:p>
          <a:p>
            <a:pPr lvl="2"/>
            <a:r>
              <a:rPr lang="en-US" dirty="0" smtClean="0"/>
              <a:t>3rd level </a:t>
            </a:r>
            <a:endParaRPr lang="he-IL" dirty="0" smtClean="0"/>
          </a:p>
          <a:p>
            <a:pPr lvl="3"/>
            <a:r>
              <a:rPr lang="en-US" dirty="0" smtClean="0"/>
              <a:t>4th level</a:t>
            </a:r>
            <a:endParaRPr lang="he-IL" dirty="0" smtClean="0"/>
          </a:p>
        </p:txBody>
      </p:sp>
      <p:sp>
        <p:nvSpPr>
          <p:cNvPr id="6" name="Slide Number Placeholder 5"/>
          <p:cNvSpPr>
            <a:spLocks noGrp="1"/>
          </p:cNvSpPr>
          <p:nvPr>
            <p:ph type="sldNum" sz="quarter" idx="12"/>
          </p:nvPr>
        </p:nvSpPr>
        <p:spPr>
          <a:xfrm>
            <a:off x="4039458" y="4907700"/>
            <a:ext cx="1068202" cy="270000"/>
          </a:xfrm>
        </p:spPr>
        <p:txBody>
          <a:bodyPr/>
          <a:lstStyle>
            <a:lvl1pPr>
              <a:defRPr b="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412134036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 b="-9669"/>
          <a:stretch/>
        </p:blipFill>
        <p:spPr bwMode="auto">
          <a:xfrm>
            <a:off x="0" y="0"/>
            <a:ext cx="9144001" cy="48383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7494"/>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39219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8051"/>
          <a:stretch/>
        </p:blipFill>
        <p:spPr bwMode="auto">
          <a:xfrm>
            <a:off x="0" y="0"/>
            <a:ext cx="9144000" cy="47296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5445"/>
            <a:ext cx="9144000" cy="5427767"/>
          </a:xfrm>
          <a:prstGeom prst="rect">
            <a:avLst/>
          </a:prstGeom>
        </p:spPr>
      </p:pic>
      <p:sp>
        <p:nvSpPr>
          <p:cNvPr id="17" name="מלבן 7"/>
          <p:cNvSpPr/>
          <p:nvPr userDrawn="1"/>
        </p:nvSpPr>
        <p:spPr>
          <a:xfrm>
            <a:off x="0" y="3909263"/>
            <a:ext cx="9144000" cy="1234237"/>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8" name="מציין מיקום טקסט 4"/>
          <p:cNvSpPr>
            <a:spLocks noGrp="1"/>
          </p:cNvSpPr>
          <p:nvPr>
            <p:ph type="body" sz="quarter" idx="10" hasCustomPrompt="1"/>
          </p:nvPr>
        </p:nvSpPr>
        <p:spPr>
          <a:xfrm>
            <a:off x="535708" y="4280764"/>
            <a:ext cx="5687968" cy="713307"/>
          </a:xfrm>
        </p:spPr>
        <p:txBody>
          <a:bodyPr anchor="t" anchorCtr="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aseline="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Edit text</a:t>
            </a:r>
          </a:p>
        </p:txBody>
      </p:sp>
      <p:sp>
        <p:nvSpPr>
          <p:cNvPr id="19" name="מלבן 14"/>
          <p:cNvSpPr/>
          <p:nvPr userDrawn="1"/>
        </p:nvSpPr>
        <p:spPr>
          <a:xfrm>
            <a:off x="0" y="3452473"/>
            <a:ext cx="9144000" cy="406099"/>
          </a:xfrm>
          <a:prstGeom prst="rect">
            <a:avLst/>
          </a:prstGeom>
          <a:solidFill>
            <a:srgbClr val="525254">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0" name="מלבן 9"/>
          <p:cNvSpPr/>
          <p:nvPr userDrawn="1"/>
        </p:nvSpPr>
        <p:spPr>
          <a:xfrm>
            <a:off x="347240" y="2388050"/>
            <a:ext cx="6700105" cy="17625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1" name="Title 1"/>
          <p:cNvSpPr>
            <a:spLocks noGrp="1"/>
          </p:cNvSpPr>
          <p:nvPr>
            <p:ph type="ctrTitle" hasCustomPrompt="1"/>
          </p:nvPr>
        </p:nvSpPr>
        <p:spPr>
          <a:xfrm>
            <a:off x="535708" y="2495646"/>
            <a:ext cx="6326909" cy="956828"/>
          </a:xfrm>
        </p:spPr>
        <p:txBody>
          <a:bodyPr anchor="ctr" anchorCtr="0">
            <a:noAutofit/>
          </a:bodyPr>
          <a:lstStyle>
            <a:lvl1pPr algn="l">
              <a:defRPr sz="3200">
                <a:solidFill>
                  <a:schemeClr val="bg1"/>
                </a:solidFill>
                <a:latin typeface="+mn-lt"/>
              </a:defRPr>
            </a:lvl1pPr>
          </a:lstStyle>
          <a:p>
            <a:r>
              <a:rPr lang="en-US" dirty="0"/>
              <a:t>Edit title</a:t>
            </a:r>
          </a:p>
        </p:txBody>
      </p:sp>
      <p:sp>
        <p:nvSpPr>
          <p:cNvPr id="22" name="Subtitle 2"/>
          <p:cNvSpPr>
            <a:spLocks noGrp="1"/>
          </p:cNvSpPr>
          <p:nvPr>
            <p:ph type="subTitle" idx="1" hasCustomPrompt="1"/>
          </p:nvPr>
        </p:nvSpPr>
        <p:spPr>
          <a:xfrm>
            <a:off x="535708" y="3582628"/>
            <a:ext cx="6326909" cy="478380"/>
          </a:xfrm>
        </p:spPr>
        <p:txBody>
          <a:bodyPr anchor="t" anchorCtr="0"/>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83825" y="4061008"/>
            <a:ext cx="1606122" cy="668633"/>
          </a:xfrm>
          <a:prstGeom prst="rect">
            <a:avLst/>
          </a:prstGeom>
        </p:spPr>
      </p:pic>
    </p:spTree>
    <p:extLst>
      <p:ext uri="{BB962C8B-B14F-4D97-AF65-F5344CB8AC3E}">
        <p14:creationId xmlns:p14="http://schemas.microsoft.com/office/powerpoint/2010/main" val="339219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5"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6"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7" name="Title 1"/>
          <p:cNvSpPr>
            <a:spLocks noGrp="1"/>
          </p:cNvSpPr>
          <p:nvPr>
            <p:ph type="title"/>
          </p:nvPr>
        </p:nvSpPr>
        <p:spPr>
          <a:xfrm>
            <a:off x="457200" y="51470"/>
            <a:ext cx="8291264" cy="576064"/>
          </a:xfrm>
        </p:spPr>
        <p:txBody>
          <a:bodyPr/>
          <a:lstStyle/>
          <a:p>
            <a:r>
              <a:rPr lang="en-US"/>
              <a:t>Click to edit Master title style</a:t>
            </a:r>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1" name="Content Placeholder 2"/>
          <p:cNvSpPr>
            <a:spLocks noGrp="1"/>
          </p:cNvSpPr>
          <p:nvPr>
            <p:ph idx="1" hasCustomPrompt="1"/>
          </p:nvPr>
        </p:nvSpPr>
        <p:spPr>
          <a:xfrm>
            <a:off x="467544" y="752605"/>
            <a:ext cx="8228585" cy="3979385"/>
          </a:xfrm>
        </p:spPr>
        <p:txBody>
          <a:bodyPr/>
          <a:lstStyle>
            <a:lvl1pPr>
              <a:lnSpc>
                <a:spcPct val="100000"/>
              </a:lnSpc>
              <a:spcBef>
                <a:spcPts val="0"/>
              </a:spcBef>
              <a:spcAft>
                <a:spcPts val="0"/>
              </a:spcAft>
              <a:defRPr sz="2400">
                <a:latin typeface="+mn-lt"/>
              </a:defRPr>
            </a:lvl1pPr>
            <a:lvl2pPr>
              <a:lnSpc>
                <a:spcPct val="100000"/>
              </a:lnSpc>
              <a:spcBef>
                <a:spcPts val="0"/>
              </a:spcBef>
              <a:spcAft>
                <a:spcPts val="0"/>
              </a:spcAft>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a:t>
            </a:r>
            <a:endParaRPr lang="he-IL" dirty="0"/>
          </a:p>
        </p:txBody>
      </p:sp>
    </p:spTree>
    <p:extLst>
      <p:ext uri="{BB962C8B-B14F-4D97-AF65-F5344CB8AC3E}">
        <p14:creationId xmlns:p14="http://schemas.microsoft.com/office/powerpoint/2010/main" val="141098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מלבן 9"/>
          <p:cNvSpPr/>
          <p:nvPr userDrawn="1"/>
        </p:nvSpPr>
        <p:spPr>
          <a:xfrm>
            <a:off x="-8947" y="10800"/>
            <a:ext cx="9152947" cy="657002"/>
          </a:xfrm>
          <a:prstGeom prst="rect">
            <a:avLst/>
          </a:prstGeom>
          <a:gradFill flip="none" rotWithShape="1">
            <a:gsLst>
              <a:gs pos="0">
                <a:srgbClr val="A5A5A5">
                  <a:lumMod val="5000"/>
                  <a:lumOff val="95000"/>
                  <a:alpha val="12000"/>
                </a:srgbClr>
              </a:gs>
              <a:gs pos="66000">
                <a:srgbClr val="A5A5A5">
                  <a:lumMod val="45000"/>
                  <a:lumOff val="55000"/>
                  <a:alpha val="30000"/>
                </a:srgbClr>
              </a:gs>
              <a:gs pos="83000">
                <a:srgbClr val="A5A5A5">
                  <a:lumMod val="45000"/>
                  <a:lumOff val="55000"/>
                  <a:alpha val="47000"/>
                </a:srgbClr>
              </a:gs>
              <a:gs pos="100000">
                <a:srgbClr val="A5A5A5">
                  <a:lumMod val="30000"/>
                  <a:lumOff val="70000"/>
                  <a:alpha val="54000"/>
                </a:srgbClr>
              </a:gs>
            </a:gsLst>
            <a:lin ang="5400000" scaled="1"/>
            <a:tileRect/>
          </a:gra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n-lt"/>
            </a:endParaRPr>
          </a:p>
        </p:txBody>
      </p:sp>
      <p:sp>
        <p:nvSpPr>
          <p:cNvPr id="14" name="מלבן 10"/>
          <p:cNvSpPr/>
          <p:nvPr userDrawn="1"/>
        </p:nvSpPr>
        <p:spPr>
          <a:xfrm>
            <a:off x="-4474" y="182519"/>
            <a:ext cx="318799"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5" name="מלבן 11"/>
          <p:cNvSpPr/>
          <p:nvPr userDrawn="1"/>
        </p:nvSpPr>
        <p:spPr>
          <a:xfrm>
            <a:off x="-4474" y="657002"/>
            <a:ext cx="9148474" cy="10800"/>
          </a:xfrm>
          <a:prstGeom prst="rect">
            <a:avLst/>
          </a:prstGeom>
          <a:gradFill flip="none" rotWithShape="1">
            <a:gsLst>
              <a:gs pos="12000">
                <a:srgbClr val="7200D1"/>
              </a:gs>
              <a:gs pos="0">
                <a:srgbClr val="A22DE8"/>
              </a:gs>
              <a:gs pos="34500">
                <a:srgbClr val="399CDB"/>
              </a:gs>
              <a:gs pos="22000">
                <a:srgbClr val="000086"/>
              </a:gs>
              <a:gs pos="47000">
                <a:srgbClr val="00E9E8"/>
              </a:gs>
              <a:gs pos="68000">
                <a:srgbClr val="B1F900"/>
              </a:gs>
              <a:gs pos="59000">
                <a:srgbClr val="11B920"/>
              </a:gs>
              <a:gs pos="80000">
                <a:srgbClr val="FFFF00"/>
              </a:gs>
              <a:gs pos="89000">
                <a:srgbClr val="FFAB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2" name="Title 1"/>
          <p:cNvSpPr>
            <a:spLocks noGrp="1"/>
          </p:cNvSpPr>
          <p:nvPr>
            <p:ph type="title"/>
          </p:nvPr>
        </p:nvSpPr>
        <p:spPr>
          <a:xfrm>
            <a:off x="457200" y="51470"/>
            <a:ext cx="8229600" cy="576064"/>
          </a:xfrm>
        </p:spPr>
        <p:txBody>
          <a:bodyPr/>
          <a:lstStyle/>
          <a:p>
            <a:r>
              <a:rPr lang="en-US"/>
              <a:t>Click to edit Master title style</a:t>
            </a:r>
          </a:p>
        </p:txBody>
      </p:sp>
      <p:sp>
        <p:nvSpPr>
          <p:cNvPr id="7" name="Table Placeholder 4"/>
          <p:cNvSpPr>
            <a:spLocks noGrp="1"/>
          </p:cNvSpPr>
          <p:nvPr>
            <p:ph type="tbl" sz="quarter" idx="13"/>
          </p:nvPr>
        </p:nvSpPr>
        <p:spPr>
          <a:xfrm>
            <a:off x="467543" y="771550"/>
            <a:ext cx="8208913" cy="3888432"/>
          </a:xfrm>
        </p:spPr>
        <p:txBody>
          <a:bodyPr/>
          <a:lstStyle/>
          <a:p>
            <a:endParaRPr lang="en-US" dirty="0"/>
          </a:p>
        </p:txBody>
      </p:sp>
      <p:sp>
        <p:nvSpPr>
          <p:cNvPr id="9"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12140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קשת מלאה 15"/>
          <p:cNvSpPr/>
          <p:nvPr userDrawn="1"/>
        </p:nvSpPr>
        <p:spPr>
          <a:xfrm rot="5400000">
            <a:off x="385330" y="883753"/>
            <a:ext cx="2855254" cy="2855254"/>
          </a:xfrm>
          <a:prstGeom prst="blockArc">
            <a:avLst>
              <a:gd name="adj1" fmla="val 10800000"/>
              <a:gd name="adj2" fmla="val 95653"/>
              <a:gd name="adj3" fmla="val 253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6" name="מציין מיקום טקסט 17"/>
          <p:cNvSpPr>
            <a:spLocks noGrp="1"/>
          </p:cNvSpPr>
          <p:nvPr>
            <p:ph type="body" sz="quarter" idx="13" hasCustomPrompt="1"/>
          </p:nvPr>
        </p:nvSpPr>
        <p:spPr>
          <a:xfrm>
            <a:off x="3478491" y="627534"/>
            <a:ext cx="5172982" cy="3676453"/>
          </a:xfrm>
        </p:spPr>
        <p:txBody>
          <a:bodyPr/>
          <a:lstStyle>
            <a:lvl1pPr marL="0" indent="0">
              <a:buNone/>
              <a:defRPr sz="2400" b="1">
                <a:solidFill>
                  <a:schemeClr val="accent1"/>
                </a:solidFill>
                <a:latin typeface="+mn-lt"/>
              </a:defRPr>
            </a:lvl1pPr>
            <a:lvl2pPr marL="0" indent="0">
              <a:buNone/>
              <a:defRPr sz="2000">
                <a:latin typeface="+mn-lt"/>
              </a:defRPr>
            </a:lvl2pPr>
          </a:lstStyle>
          <a:p>
            <a:pPr lvl="0"/>
            <a:r>
              <a:rPr lang="en-US" dirty="0"/>
              <a:t>Edit style - header</a:t>
            </a:r>
            <a:endParaRPr lang="he-IL" dirty="0"/>
          </a:p>
          <a:p>
            <a:pPr lvl="1"/>
            <a:r>
              <a:rPr lang="en-US" dirty="0"/>
              <a:t>2nd level</a:t>
            </a:r>
            <a:endParaRPr lang="he-IL" dirty="0"/>
          </a:p>
        </p:txBody>
      </p:sp>
      <p:sp>
        <p:nvSpPr>
          <p:cNvPr id="7"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06738" y="1026647"/>
            <a:ext cx="2568096" cy="2569464"/>
          </a:xfrm>
          <a:prstGeom prst="flowChartConnector">
            <a:avLst/>
          </a:prstGeom>
        </p:spPr>
      </p:pic>
    </p:spTree>
    <p:extLst>
      <p:ext uri="{BB962C8B-B14F-4D97-AF65-F5344CB8AC3E}">
        <p14:creationId xmlns:p14="http://schemas.microsoft.com/office/powerpoint/2010/main" val="318208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מלבן 9"/>
          <p:cNvSpPr/>
          <p:nvPr userDrawn="1"/>
        </p:nvSpPr>
        <p:spPr>
          <a:xfrm>
            <a:off x="0" y="-1060"/>
            <a:ext cx="9144000" cy="1610660"/>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195486"/>
            <a:ext cx="7772400" cy="1084217"/>
          </a:xfrm>
        </p:spPr>
        <p:txBody>
          <a:bodyPr anchor="t" anchorCtr="0">
            <a:noAutofit/>
          </a:bodyPr>
          <a:lstStyle>
            <a:lvl1pPr algn="l">
              <a:defRPr sz="3200">
                <a:solidFill>
                  <a:schemeClr val="bg1"/>
                </a:solidFill>
                <a:latin typeface="+mn-lt"/>
              </a:defRPr>
            </a:lvl1pPr>
          </a:lstStyle>
          <a:p>
            <a:r>
              <a:rPr lang="en-US" dirty="0"/>
              <a:t>KEY  TOPICS</a:t>
            </a:r>
          </a:p>
        </p:txBody>
      </p:sp>
      <p:sp>
        <p:nvSpPr>
          <p:cNvPr id="6" name="Oval 5"/>
          <p:cNvSpPr/>
          <p:nvPr userDrawn="1"/>
        </p:nvSpPr>
        <p:spPr>
          <a:xfrm>
            <a:off x="7497689"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7" name="קשת מלאה 15"/>
          <p:cNvSpPr/>
          <p:nvPr userDrawn="1"/>
        </p:nvSpPr>
        <p:spPr>
          <a:xfrm rot="3005273">
            <a:off x="7461401" y="1117226"/>
            <a:ext cx="986977" cy="986977"/>
          </a:xfrm>
          <a:prstGeom prst="blockArc">
            <a:avLst>
              <a:gd name="adj1" fmla="val 18342818"/>
              <a:gd name="adj2" fmla="val 21556913"/>
              <a:gd name="adj3" fmla="val 296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8" name="Oval 7"/>
          <p:cNvSpPr/>
          <p:nvPr userDrawn="1"/>
        </p:nvSpPr>
        <p:spPr>
          <a:xfrm>
            <a:off x="7557725"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5</a:t>
            </a:r>
          </a:p>
        </p:txBody>
      </p:sp>
      <p:sp>
        <p:nvSpPr>
          <p:cNvPr id="9" name="Oval 8"/>
          <p:cNvSpPr/>
          <p:nvPr userDrawn="1"/>
        </p:nvSpPr>
        <p:spPr>
          <a:xfrm>
            <a:off x="5816366"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0" name="קשת מלאה 15"/>
          <p:cNvSpPr/>
          <p:nvPr userDrawn="1"/>
        </p:nvSpPr>
        <p:spPr>
          <a:xfrm rot="4914482">
            <a:off x="5780078" y="1139266"/>
            <a:ext cx="986977" cy="986977"/>
          </a:xfrm>
          <a:prstGeom prst="blockArc">
            <a:avLst>
              <a:gd name="adj1" fmla="val 18167769"/>
              <a:gd name="adj2" fmla="val 23349"/>
              <a:gd name="adj3" fmla="val 301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1" name="Oval 10"/>
          <p:cNvSpPr/>
          <p:nvPr userDrawn="1"/>
        </p:nvSpPr>
        <p:spPr>
          <a:xfrm>
            <a:off x="5876402"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4</a:t>
            </a:r>
          </a:p>
        </p:txBody>
      </p:sp>
      <p:sp>
        <p:nvSpPr>
          <p:cNvPr id="12" name="Oval 11"/>
          <p:cNvSpPr/>
          <p:nvPr userDrawn="1"/>
        </p:nvSpPr>
        <p:spPr>
          <a:xfrm>
            <a:off x="4135045"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3" name="קשת מלאה 15"/>
          <p:cNvSpPr/>
          <p:nvPr userDrawn="1"/>
        </p:nvSpPr>
        <p:spPr>
          <a:xfrm rot="6784598">
            <a:off x="4098757" y="1116111"/>
            <a:ext cx="986977" cy="986977"/>
          </a:xfrm>
          <a:prstGeom prst="blockArc">
            <a:avLst>
              <a:gd name="adj1" fmla="val 18108136"/>
              <a:gd name="adj2" fmla="val 21548554"/>
              <a:gd name="adj3" fmla="val 3285"/>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4" name="Oval 13"/>
          <p:cNvSpPr/>
          <p:nvPr userDrawn="1"/>
        </p:nvSpPr>
        <p:spPr>
          <a:xfrm>
            <a:off x="4195081"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3</a:t>
            </a:r>
          </a:p>
        </p:txBody>
      </p:sp>
      <p:sp>
        <p:nvSpPr>
          <p:cNvPr id="15" name="Oval 14"/>
          <p:cNvSpPr/>
          <p:nvPr userDrawn="1"/>
        </p:nvSpPr>
        <p:spPr>
          <a:xfrm>
            <a:off x="2453724"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6" name="קשת מלאה 15"/>
          <p:cNvSpPr/>
          <p:nvPr userDrawn="1"/>
        </p:nvSpPr>
        <p:spPr>
          <a:xfrm rot="9000000">
            <a:off x="2417436" y="1116111"/>
            <a:ext cx="986977" cy="986977"/>
          </a:xfrm>
          <a:prstGeom prst="blockArc">
            <a:avLst>
              <a:gd name="adj1" fmla="val 18341940"/>
              <a:gd name="adj2" fmla="val 61993"/>
              <a:gd name="adj3" fmla="val 3080"/>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17" name="Oval 16"/>
          <p:cNvSpPr/>
          <p:nvPr userDrawn="1"/>
        </p:nvSpPr>
        <p:spPr>
          <a:xfrm>
            <a:off x="2513760"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latin typeface="+mn-lt"/>
              </a:rPr>
              <a:t>2</a:t>
            </a:r>
          </a:p>
        </p:txBody>
      </p:sp>
      <p:sp>
        <p:nvSpPr>
          <p:cNvPr id="18" name="Oval 17"/>
          <p:cNvSpPr/>
          <p:nvPr userDrawn="1"/>
        </p:nvSpPr>
        <p:spPr>
          <a:xfrm>
            <a:off x="772403" y="1175554"/>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mn-lt"/>
            </a:endParaRPr>
          </a:p>
        </p:txBody>
      </p:sp>
      <p:sp>
        <p:nvSpPr>
          <p:cNvPr id="19" name="קשת מלאה 15"/>
          <p:cNvSpPr/>
          <p:nvPr userDrawn="1"/>
        </p:nvSpPr>
        <p:spPr>
          <a:xfrm rot="10800000">
            <a:off x="736115" y="1139266"/>
            <a:ext cx="986977" cy="986977"/>
          </a:xfrm>
          <a:prstGeom prst="blockArc">
            <a:avLst>
              <a:gd name="adj1" fmla="val 18172478"/>
              <a:gd name="adj2" fmla="val 42430"/>
              <a:gd name="adj3" fmla="val 3523"/>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schemeClr val="tx1"/>
              </a:solidFill>
              <a:latin typeface="+mn-lt"/>
            </a:endParaRPr>
          </a:p>
        </p:txBody>
      </p:sp>
      <p:sp>
        <p:nvSpPr>
          <p:cNvPr id="20" name="Oval 19"/>
          <p:cNvSpPr/>
          <p:nvPr userDrawn="1"/>
        </p:nvSpPr>
        <p:spPr>
          <a:xfrm>
            <a:off x="832439" y="1235590"/>
            <a:ext cx="794328" cy="7943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3600" b="1" dirty="0">
                <a:latin typeface="+mn-lt"/>
              </a:rPr>
              <a:t>1</a:t>
            </a:r>
          </a:p>
        </p:txBody>
      </p:sp>
      <p:cxnSp>
        <p:nvCxnSpPr>
          <p:cNvPr id="21" name="Straight Connector 20"/>
          <p:cNvCxnSpPr/>
          <p:nvPr userDrawn="1"/>
        </p:nvCxnSpPr>
        <p:spPr>
          <a:xfrm>
            <a:off x="472312"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153633"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24741"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507771"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7193047" y="3011377"/>
            <a:ext cx="151458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Text Placeholder 14"/>
          <p:cNvSpPr>
            <a:spLocks noGrp="1"/>
          </p:cNvSpPr>
          <p:nvPr>
            <p:ph type="body" sz="quarter" idx="25" hasCustomPrompt="1"/>
          </p:nvPr>
        </p:nvSpPr>
        <p:spPr>
          <a:xfrm>
            <a:off x="472366"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7" name="Text Placeholder 14"/>
          <p:cNvSpPr>
            <a:spLocks noGrp="1"/>
          </p:cNvSpPr>
          <p:nvPr>
            <p:ph type="body" sz="quarter" idx="26" hasCustomPrompt="1"/>
          </p:nvPr>
        </p:nvSpPr>
        <p:spPr>
          <a:xfrm>
            <a:off x="2153687"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8" name="Text Placeholder 14"/>
          <p:cNvSpPr>
            <a:spLocks noGrp="1"/>
          </p:cNvSpPr>
          <p:nvPr>
            <p:ph type="body" sz="quarter" idx="27" hasCustomPrompt="1"/>
          </p:nvPr>
        </p:nvSpPr>
        <p:spPr>
          <a:xfrm>
            <a:off x="382479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29" name="Text Placeholder 14"/>
          <p:cNvSpPr>
            <a:spLocks noGrp="1"/>
          </p:cNvSpPr>
          <p:nvPr>
            <p:ph type="body" sz="quarter" idx="28" hasCustomPrompt="1"/>
          </p:nvPr>
        </p:nvSpPr>
        <p:spPr>
          <a:xfrm>
            <a:off x="5507825"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0" name="Text Placeholder 14"/>
          <p:cNvSpPr>
            <a:spLocks noGrp="1"/>
          </p:cNvSpPr>
          <p:nvPr>
            <p:ph type="body" sz="quarter" idx="29" hasCustomPrompt="1"/>
          </p:nvPr>
        </p:nvSpPr>
        <p:spPr>
          <a:xfrm>
            <a:off x="7193101" y="2190795"/>
            <a:ext cx="1514475" cy="712736"/>
          </a:xfrm>
        </p:spPr>
        <p:txBody>
          <a:bodyPr lIns="45720" rIns="45720" anchor="b">
            <a:noAutofit/>
          </a:bodyPr>
          <a:lstStyle>
            <a:lvl1pPr marL="0" indent="0" algn="ctr">
              <a:buNone/>
              <a:defRPr sz="1800" b="1">
                <a:latin typeface="+mn-lt"/>
              </a:defRPr>
            </a:lvl1pPr>
            <a:lvl5pPr marL="1828800" indent="0">
              <a:buNone/>
              <a:defRPr/>
            </a:lvl5pPr>
          </a:lstStyle>
          <a:p>
            <a:pPr lvl="0"/>
            <a:r>
              <a:rPr lang="en-US" dirty="0"/>
              <a:t>Your Text Here</a:t>
            </a:r>
          </a:p>
        </p:txBody>
      </p:sp>
      <p:sp>
        <p:nvSpPr>
          <p:cNvPr id="31" name="Text Placeholder 14"/>
          <p:cNvSpPr>
            <a:spLocks noGrp="1"/>
          </p:cNvSpPr>
          <p:nvPr>
            <p:ph type="body" sz="quarter" idx="30" hasCustomPrompt="1"/>
          </p:nvPr>
        </p:nvSpPr>
        <p:spPr>
          <a:xfrm>
            <a:off x="472366"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2" name="Text Placeholder 14"/>
          <p:cNvSpPr>
            <a:spLocks noGrp="1"/>
          </p:cNvSpPr>
          <p:nvPr>
            <p:ph type="body" sz="quarter" idx="31" hasCustomPrompt="1"/>
          </p:nvPr>
        </p:nvSpPr>
        <p:spPr>
          <a:xfrm>
            <a:off x="2153687"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3" name="Text Placeholder 14"/>
          <p:cNvSpPr>
            <a:spLocks noGrp="1"/>
          </p:cNvSpPr>
          <p:nvPr>
            <p:ph type="body" sz="quarter" idx="32" hasCustomPrompt="1"/>
          </p:nvPr>
        </p:nvSpPr>
        <p:spPr>
          <a:xfrm>
            <a:off x="382479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4" name="Text Placeholder 14"/>
          <p:cNvSpPr>
            <a:spLocks noGrp="1"/>
          </p:cNvSpPr>
          <p:nvPr>
            <p:ph type="body" sz="quarter" idx="33" hasCustomPrompt="1"/>
          </p:nvPr>
        </p:nvSpPr>
        <p:spPr>
          <a:xfrm>
            <a:off x="5507825"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5" name="Text Placeholder 14"/>
          <p:cNvSpPr>
            <a:spLocks noGrp="1"/>
          </p:cNvSpPr>
          <p:nvPr>
            <p:ph type="body" sz="quarter" idx="34" hasCustomPrompt="1"/>
          </p:nvPr>
        </p:nvSpPr>
        <p:spPr>
          <a:xfrm>
            <a:off x="7193101" y="3108882"/>
            <a:ext cx="1514475" cy="1623108"/>
          </a:xfrm>
        </p:spPr>
        <p:txBody>
          <a:bodyPr lIns="45720" rIns="45720" anchor="t">
            <a:noAutofit/>
          </a:bodyPr>
          <a:lstStyle>
            <a:lvl1pPr marL="0" indent="0" algn="ctr">
              <a:lnSpc>
                <a:spcPts val="1500"/>
              </a:lnSpc>
              <a:spcBef>
                <a:spcPts val="0"/>
              </a:spcBef>
              <a:buNone/>
              <a:defRPr sz="1400" b="0">
                <a:latin typeface="+mn-lt"/>
              </a:defRPr>
            </a:lvl1pPr>
            <a:lvl5pPr marL="1828800" indent="0">
              <a:buNone/>
              <a:defRPr/>
            </a:lvl5pPr>
          </a:lstStyle>
          <a:p>
            <a:r>
              <a:rPr lang="en-US" dirty="0"/>
              <a:t>You can replace this text with your own.</a:t>
            </a:r>
          </a:p>
        </p:txBody>
      </p:sp>
      <p:sp>
        <p:nvSpPr>
          <p:cNvPr id="3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2761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7772400" cy="783044"/>
          </a:xfrm>
        </p:spPr>
        <p:txBody>
          <a:bodyPr anchor="t" anchorCtr="0">
            <a:noAutofit/>
          </a:bodyPr>
          <a:lstStyle>
            <a:lvl1pPr algn="l">
              <a:defRPr sz="3200">
                <a:solidFill>
                  <a:schemeClr val="tx2"/>
                </a:solidFill>
                <a:latin typeface="+mn-lt"/>
              </a:defRPr>
            </a:lvl1pPr>
          </a:lstStyle>
          <a:p>
            <a:r>
              <a:rPr lang="en-US" dirty="0"/>
              <a:t>AGENDA/KEY TOPICS</a:t>
            </a:r>
          </a:p>
        </p:txBody>
      </p:sp>
      <p:sp>
        <p:nvSpPr>
          <p:cNvPr id="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96184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7247" y="204731"/>
            <a:ext cx="1490474" cy="1490472"/>
          </a:xfrm>
          <a:prstGeom prst="ellipse">
            <a:avLst/>
          </a:prstGeom>
          <a:ln w="63500" cap="rnd">
            <a:solidFill>
              <a:schemeClr val="bg1"/>
            </a:solidFill>
          </a:ln>
          <a:effectLst/>
        </p:spPr>
      </p:pic>
      <p:sp>
        <p:nvSpPr>
          <p:cNvPr id="4" name="מלבן 9"/>
          <p:cNvSpPr/>
          <p:nvPr userDrawn="1"/>
        </p:nvSpPr>
        <p:spPr>
          <a:xfrm>
            <a:off x="0" y="-1061"/>
            <a:ext cx="303757" cy="4877067"/>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5" name="Title 1"/>
          <p:cNvSpPr>
            <a:spLocks noGrp="1"/>
          </p:cNvSpPr>
          <p:nvPr>
            <p:ph type="ctrTitle" hasCustomPrompt="1"/>
          </p:nvPr>
        </p:nvSpPr>
        <p:spPr>
          <a:xfrm>
            <a:off x="675978" y="420555"/>
            <a:ext cx="6272286" cy="783044"/>
          </a:xfrm>
        </p:spPr>
        <p:txBody>
          <a:bodyPr anchor="t" anchorCtr="0">
            <a:noAutofit/>
          </a:bodyPr>
          <a:lstStyle>
            <a:lvl1pPr algn="l">
              <a:defRPr sz="3200">
                <a:solidFill>
                  <a:srgbClr val="525254"/>
                </a:solidFill>
                <a:latin typeface="+mn-lt"/>
              </a:defRPr>
            </a:lvl1pPr>
          </a:lstStyle>
          <a:p>
            <a:r>
              <a:rPr lang="en-US" dirty="0"/>
              <a:t>AGENDA/KEY TOPICS</a:t>
            </a:r>
          </a:p>
        </p:txBody>
      </p:sp>
      <p:sp>
        <p:nvSpPr>
          <p:cNvPr id="6" name="Text Placeholder 14"/>
          <p:cNvSpPr>
            <a:spLocks noGrp="1"/>
          </p:cNvSpPr>
          <p:nvPr>
            <p:ph type="body" sz="quarter" idx="25" hasCustomPrompt="1"/>
          </p:nvPr>
        </p:nvSpPr>
        <p:spPr>
          <a:xfrm>
            <a:off x="677008" y="1347614"/>
            <a:ext cx="6259501" cy="3145992"/>
          </a:xfrm>
        </p:spPr>
        <p:txBody>
          <a:bodyPr lIns="45720" rIns="45720" anchor="t">
            <a:noAutofit/>
          </a:bodyPr>
          <a:lstStyle>
            <a:lvl1pPr marL="285750" indent="-285750" algn="l">
              <a:lnSpc>
                <a:spcPct val="120000"/>
              </a:lnSpc>
              <a:spcBef>
                <a:spcPts val="300"/>
              </a:spcBef>
              <a:buFont typeface="Arial" panose="020B0604020202020204" pitchFamily="34" charset="0"/>
              <a:buChar char="•"/>
              <a:defRPr sz="2200" b="1">
                <a:latin typeface="+mn-lt"/>
              </a:defRPr>
            </a:lvl1pPr>
            <a:lvl5pPr marL="1828800" indent="0">
              <a:buNone/>
              <a:defRPr/>
            </a:lvl5pPr>
          </a:lstStyle>
          <a:p>
            <a:pPr lvl="0"/>
            <a:r>
              <a:rPr lang="en-US" dirty="0"/>
              <a:t>Your Text Here</a:t>
            </a:r>
          </a:p>
          <a:p>
            <a:pPr lvl="0"/>
            <a:r>
              <a:rPr lang="en-US" dirty="0"/>
              <a:t>Your Text Here</a:t>
            </a:r>
          </a:p>
          <a:p>
            <a:pPr lvl="0"/>
            <a:r>
              <a:rPr lang="en-US" dirty="0"/>
              <a:t>Your Text Here</a:t>
            </a:r>
          </a:p>
        </p:txBody>
      </p:sp>
      <p:sp>
        <p:nvSpPr>
          <p:cNvPr id="7" name="קשת מלאה 15"/>
          <p:cNvSpPr/>
          <p:nvPr userDrawn="1"/>
        </p:nvSpPr>
        <p:spPr>
          <a:xfrm rot="13696997">
            <a:off x="7070753" y="98313"/>
            <a:ext cx="1680826" cy="1682506"/>
          </a:xfrm>
          <a:prstGeom prst="blockArc">
            <a:avLst>
              <a:gd name="adj1" fmla="val 17931552"/>
              <a:gd name="adj2" fmla="val 106731"/>
              <a:gd name="adj3" fmla="val 2247"/>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lt"/>
            </a:endParaRPr>
          </a:p>
        </p:txBody>
      </p:sp>
      <p:sp>
        <p:nvSpPr>
          <p:cNvPr id="10"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70216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5" name="מלבן 6"/>
          <p:cNvSpPr/>
          <p:nvPr/>
        </p:nvSpPr>
        <p:spPr>
          <a:xfrm>
            <a:off x="-1" y="4873093"/>
            <a:ext cx="9144001" cy="290945"/>
          </a:xfrm>
          <a:prstGeom prst="rect">
            <a:avLst/>
          </a:prstGeom>
          <a:solidFill>
            <a:srgbClr val="313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00" dirty="0">
              <a:solidFill>
                <a:srgbClr val="787878"/>
              </a:solidFill>
              <a:latin typeface="+mn-lt"/>
            </a:endParaRPr>
          </a:p>
        </p:txBody>
      </p:sp>
      <p:sp>
        <p:nvSpPr>
          <p:cNvPr id="36" name="מלבן 7"/>
          <p:cNvSpPr/>
          <p:nvPr/>
        </p:nvSpPr>
        <p:spPr>
          <a:xfrm>
            <a:off x="7754281" y="4873803"/>
            <a:ext cx="923348" cy="290945"/>
          </a:xfrm>
          <a:prstGeom prst="rect">
            <a:avLst/>
          </a:prstGeom>
          <a:solidFill>
            <a:srgbClr val="52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pic>
        <p:nvPicPr>
          <p:cNvPr id="38" name="Picture 37"/>
          <p:cNvPicPr>
            <a:picLocks noChangeAspect="1"/>
          </p:cNvPicPr>
          <p:nvPr/>
        </p:nvPicPr>
        <p:blipFill rotWithShape="1">
          <a:blip r:embed="rId17" cstate="print">
            <a:extLst>
              <a:ext uri="{28A0092B-C50C-407E-A947-70E740481C1C}">
                <a14:useLocalDpi xmlns:a14="http://schemas.microsoft.com/office/drawing/2010/main" val="0"/>
              </a:ext>
            </a:extLst>
          </a:blip>
          <a:srcRect r="229" b="174"/>
          <a:stretch/>
        </p:blipFill>
        <p:spPr>
          <a:xfrm>
            <a:off x="7816835" y="4841840"/>
            <a:ext cx="798239" cy="273165"/>
          </a:xfrm>
          <a:prstGeom prst="rect">
            <a:avLst/>
          </a:prstGeom>
        </p:spPr>
      </p:pic>
      <p:sp>
        <p:nvSpPr>
          <p:cNvPr id="12" name="מלבן 8"/>
          <p:cNvSpPr/>
          <p:nvPr/>
        </p:nvSpPr>
        <p:spPr>
          <a:xfrm>
            <a:off x="8676456" y="4873803"/>
            <a:ext cx="470844" cy="29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lt"/>
            </a:endParaRPr>
          </a:p>
        </p:txBody>
      </p:sp>
      <p:sp>
        <p:nvSpPr>
          <p:cNvPr id="13"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10" name="TextBox 9"/>
          <p:cNvSpPr txBox="1"/>
          <p:nvPr userDrawn="1"/>
        </p:nvSpPr>
        <p:spPr>
          <a:xfrm>
            <a:off x="-36512" y="4903149"/>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2018 Ex Libris | Confidential &amp; Proprietary</a:t>
            </a:r>
            <a:endParaRPr lang="en-US" sz="900" dirty="0">
              <a:solidFill>
                <a:srgbClr val="787878"/>
              </a:solidFill>
              <a:latin typeface="+mn-lt"/>
            </a:endParaRPr>
          </a:p>
        </p:txBody>
      </p:sp>
    </p:spTree>
    <p:extLst>
      <p:ext uri="{BB962C8B-B14F-4D97-AF65-F5344CB8AC3E}">
        <p14:creationId xmlns:p14="http://schemas.microsoft.com/office/powerpoint/2010/main" val="1030755515"/>
      </p:ext>
    </p:extLst>
  </p:cSld>
  <p:clrMap bg1="lt1" tx1="dk1" bg2="lt2" tx2="dk2" accent1="accent1" accent2="accent2" accent3="accent3" accent4="accent4" accent5="accent5" accent6="accent6" hlink="hlink" folHlink="folHlink"/>
  <p:sldLayoutIdLst>
    <p:sldLayoutId id="2147483682" r:id="rId1"/>
    <p:sldLayoutId id="2147483741" r:id="rId2"/>
    <p:sldLayoutId id="2147483742" r:id="rId3"/>
    <p:sldLayoutId id="2147483683" r:id="rId4"/>
    <p:sldLayoutId id="2147483684" r:id="rId5"/>
    <p:sldLayoutId id="2147483685" r:id="rId6"/>
    <p:sldLayoutId id="2147483687" r:id="rId7"/>
    <p:sldLayoutId id="2147483688" r:id="rId8"/>
    <p:sldLayoutId id="2147483689" r:id="rId9"/>
    <p:sldLayoutId id="2147483690" r:id="rId10"/>
    <p:sldLayoutId id="2147483691" r:id="rId11"/>
    <p:sldLayoutId id="2147483743" r:id="rId12"/>
    <p:sldLayoutId id="2147483692" r:id="rId13"/>
    <p:sldLayoutId id="2147483744" r:id="rId14"/>
    <p:sldLayoutId id="2147483745" r:id="rId15"/>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ideas.exlibrisgroup.com/" TargetMode="External"/><Relationship Id="rId2" Type="http://schemas.openxmlformats.org/officeDocument/2006/relationships/hyperlink" Target="https://knowledge.exlibrisgroup.com/Alma/Implementation_and_Migration/Migration_Guides/010Alma_Migration_Considerations_for_Consortia" TargetMode="External"/><Relationship Id="rId1" Type="http://schemas.openxmlformats.org/officeDocument/2006/relationships/slideLayout" Target="../slideLayouts/slideLayout4.xml"/><Relationship Id="rId5" Type="http://schemas.openxmlformats.org/officeDocument/2006/relationships/hyperlink" Target="https://knowledge.exlibrisgroup.com/Cross_Product/Conferences_and_Seminars/Technical_Seminar/2018_Technical_Seminar" TargetMode="External"/><Relationship Id="rId4" Type="http://schemas.openxmlformats.org/officeDocument/2006/relationships/hyperlink" Target="https://developers.exlibrisgroup.com/"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DD90C3-A2DD-4846-9E63-D3B4B60364F7}"/>
              </a:ext>
            </a:extLst>
          </p:cNvPr>
          <p:cNvSpPr>
            <a:spLocks noGrp="1"/>
          </p:cNvSpPr>
          <p:nvPr>
            <p:ph type="body" sz="quarter" idx="10"/>
          </p:nvPr>
        </p:nvSpPr>
        <p:spPr>
          <a:xfrm>
            <a:off x="535708" y="4378723"/>
            <a:ext cx="5687968" cy="713307"/>
          </a:xfrm>
        </p:spPr>
        <p:txBody>
          <a:bodyPr>
            <a:normAutofit/>
          </a:bodyPr>
          <a:lstStyle/>
          <a:p>
            <a:r>
              <a:rPr lang="en-US" sz="1600" dirty="0"/>
              <a:t>Megan Drake | Senior Implementation Consultant	</a:t>
            </a:r>
          </a:p>
        </p:txBody>
      </p:sp>
      <p:sp>
        <p:nvSpPr>
          <p:cNvPr id="3" name="Title 2">
            <a:extLst>
              <a:ext uri="{FF2B5EF4-FFF2-40B4-BE49-F238E27FC236}">
                <a16:creationId xmlns:a16="http://schemas.microsoft.com/office/drawing/2014/main" id="{FD8B9E81-8464-4DE8-898F-65C862340F8F}"/>
              </a:ext>
            </a:extLst>
          </p:cNvPr>
          <p:cNvSpPr>
            <a:spLocks noGrp="1"/>
          </p:cNvSpPr>
          <p:nvPr>
            <p:ph type="ctrTitle"/>
          </p:nvPr>
        </p:nvSpPr>
        <p:spPr>
          <a:xfrm>
            <a:off x="535708" y="2911066"/>
            <a:ext cx="6326909" cy="956828"/>
          </a:xfrm>
        </p:spPr>
        <p:txBody>
          <a:bodyPr/>
          <a:lstStyle/>
          <a:p>
            <a:r>
              <a:rPr lang="en-US" sz="2800" dirty="0"/>
              <a:t>Key Considerations </a:t>
            </a:r>
            <a:r>
              <a:rPr lang="en-US" sz="2800" dirty="0" smtClean="0"/>
              <a:t>and Decisions </a:t>
            </a:r>
            <a:r>
              <a:rPr lang="en-US" sz="2800" dirty="0"/>
              <a:t>Before </a:t>
            </a:r>
            <a:r>
              <a:rPr lang="en-US" sz="2800" dirty="0" smtClean="0"/>
              <a:t>Consortia Implementation</a:t>
            </a:r>
            <a:endParaRPr lang="en-US" sz="2800" dirty="0"/>
          </a:p>
        </p:txBody>
      </p:sp>
    </p:spTree>
    <p:extLst>
      <p:ext uri="{BB962C8B-B14F-4D97-AF65-F5344CB8AC3E}">
        <p14:creationId xmlns:p14="http://schemas.microsoft.com/office/powerpoint/2010/main" val="2795541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Policies to Consider:</a:t>
            </a:r>
            <a:br>
              <a:rPr lang="en-US" dirty="0" smtClean="0"/>
            </a:br>
            <a:r>
              <a:rPr lang="en-US" dirty="0" smtClean="0"/>
              <a:t>Resource Management and Tech Services</a:t>
            </a:r>
            <a:endParaRPr lang="en-US" dirty="0"/>
          </a:p>
        </p:txBody>
      </p:sp>
      <p:sp>
        <p:nvSpPr>
          <p:cNvPr id="3" name="Slide Number Placeholder 2"/>
          <p:cNvSpPr>
            <a:spLocks noGrp="1"/>
          </p:cNvSpPr>
          <p:nvPr>
            <p:ph type="sldNum" sz="quarter" idx="4294967295"/>
          </p:nvPr>
        </p:nvSpPr>
        <p:spPr>
          <a:xfrm>
            <a:off x="0" y="4840288"/>
            <a:ext cx="539750" cy="365125"/>
          </a:xfrm>
        </p:spPr>
        <p:txBody>
          <a:bodyPr/>
          <a:lstStyle/>
          <a:p>
            <a:fld id="{1C146586-7EC2-481D-848F-8CE41EB2DE6C}" type="slidenum">
              <a:rPr lang="en-US" smtClean="0"/>
              <a:pPr/>
              <a:t>10</a:t>
            </a:fld>
            <a:endParaRPr lang="en-US" dirty="0"/>
          </a:p>
        </p:txBody>
      </p:sp>
    </p:spTree>
    <p:extLst>
      <p:ext uri="{BB962C8B-B14F-4D97-AF65-F5344CB8AC3E}">
        <p14:creationId xmlns:p14="http://schemas.microsoft.com/office/powerpoint/2010/main" val="2005038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to Consider – Cataloging Standards</a:t>
            </a:r>
            <a:endParaRPr lang="en-US" dirty="0"/>
          </a:p>
        </p:txBody>
      </p:sp>
      <p:sp>
        <p:nvSpPr>
          <p:cNvPr id="3" name="Content Placeholder 2"/>
          <p:cNvSpPr>
            <a:spLocks noGrp="1"/>
          </p:cNvSpPr>
          <p:nvPr>
            <p:ph idx="1"/>
          </p:nvPr>
        </p:nvSpPr>
        <p:spPr/>
        <p:txBody>
          <a:bodyPr/>
          <a:lstStyle/>
          <a:p>
            <a:pPr>
              <a:lnSpc>
                <a:spcPct val="150000"/>
              </a:lnSpc>
            </a:pPr>
            <a:r>
              <a:rPr lang="en-US" dirty="0"/>
              <a:t>Enrich the shared catalog </a:t>
            </a:r>
            <a:endParaRPr lang="en-US" dirty="0" smtClean="0"/>
          </a:p>
          <a:p>
            <a:pPr>
              <a:lnSpc>
                <a:spcPct val="150000"/>
              </a:lnSpc>
            </a:pPr>
            <a:r>
              <a:rPr lang="en-US" dirty="0" smtClean="0"/>
              <a:t>Work </a:t>
            </a:r>
            <a:r>
              <a:rPr lang="en-US" dirty="0"/>
              <a:t>on existing records whenever possible</a:t>
            </a:r>
          </a:p>
          <a:p>
            <a:pPr>
              <a:lnSpc>
                <a:spcPct val="150000"/>
              </a:lnSpc>
            </a:pPr>
            <a:r>
              <a:rPr lang="en-US" dirty="0"/>
              <a:t>Do not create duplicate records</a:t>
            </a:r>
          </a:p>
          <a:p>
            <a:pPr>
              <a:lnSpc>
                <a:spcPct val="150000"/>
              </a:lnSpc>
            </a:pPr>
            <a:r>
              <a:rPr lang="en-US" dirty="0"/>
              <a:t>Identifiers for matching are sacred</a:t>
            </a:r>
          </a:p>
        </p:txBody>
      </p:sp>
      <p:sp>
        <p:nvSpPr>
          <p:cNvPr id="4" name="Slide Number Placeholder 3"/>
          <p:cNvSpPr>
            <a:spLocks noGrp="1"/>
          </p:cNvSpPr>
          <p:nvPr>
            <p:ph type="sldNum" sz="quarter" idx="4294967295"/>
          </p:nvPr>
        </p:nvSpPr>
        <p:spPr>
          <a:xfrm>
            <a:off x="8077200" y="4906963"/>
            <a:ext cx="1066800" cy="271462"/>
          </a:xfrm>
        </p:spPr>
        <p:txBody>
          <a:bodyPr/>
          <a:lstStyle/>
          <a:p>
            <a:fld id="{1C146586-7EC2-481D-848F-8CE41EB2DE6C}" type="slidenum">
              <a:rPr lang="en-US" smtClean="0"/>
              <a:pPr/>
              <a:t>11</a:t>
            </a:fld>
            <a:endParaRPr lang="en-US" dirty="0"/>
          </a:p>
        </p:txBody>
      </p:sp>
    </p:spTree>
    <p:extLst>
      <p:ext uri="{BB962C8B-B14F-4D97-AF65-F5344CB8AC3E}">
        <p14:creationId xmlns:p14="http://schemas.microsoft.com/office/powerpoint/2010/main" val="805473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to Consider – Shared Agreements</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pPr>
            <a:r>
              <a:rPr lang="en-US" dirty="0" smtClean="0"/>
              <a:t>Use Existing or Create New</a:t>
            </a:r>
          </a:p>
          <a:p>
            <a:pPr>
              <a:lnSpc>
                <a:spcPct val="150000"/>
              </a:lnSpc>
            </a:pPr>
            <a:r>
              <a:rPr lang="en-US" dirty="0" smtClean="0"/>
              <a:t>Single vs Multiple Records for Print &amp; Electronic</a:t>
            </a:r>
          </a:p>
          <a:p>
            <a:pPr>
              <a:lnSpc>
                <a:spcPct val="150000"/>
              </a:lnSpc>
            </a:pPr>
            <a:r>
              <a:rPr lang="en-US" dirty="0" smtClean="0"/>
              <a:t>Minimum Records</a:t>
            </a:r>
          </a:p>
          <a:p>
            <a:pPr>
              <a:lnSpc>
                <a:spcPct val="150000"/>
              </a:lnSpc>
            </a:pPr>
            <a:r>
              <a:rPr lang="en-US" dirty="0" smtClean="0"/>
              <a:t>Creating / Contributing when Ordering</a:t>
            </a:r>
          </a:p>
          <a:p>
            <a:pPr>
              <a:lnSpc>
                <a:spcPct val="150000"/>
              </a:lnSpc>
            </a:pPr>
            <a:r>
              <a:rPr lang="en-US" dirty="0" smtClean="0"/>
              <a:t>Data that should never be contributed to NZ</a:t>
            </a:r>
          </a:p>
          <a:p>
            <a:pPr>
              <a:lnSpc>
                <a:spcPct val="150000"/>
              </a:lnSpc>
            </a:pPr>
            <a:r>
              <a:rPr lang="en-US" dirty="0" smtClean="0"/>
              <a:t>Local Vocabularies</a:t>
            </a:r>
          </a:p>
          <a:p>
            <a:pPr>
              <a:lnSpc>
                <a:spcPct val="150000"/>
              </a:lnSpc>
            </a:pPr>
            <a:r>
              <a:rPr lang="en-US" dirty="0" smtClean="0"/>
              <a:t>Local Field Semantics</a:t>
            </a:r>
          </a:p>
          <a:p>
            <a:pPr>
              <a:lnSpc>
                <a:spcPct val="150000"/>
              </a:lnSpc>
            </a:pPr>
            <a:r>
              <a:rPr lang="en-US" dirty="0" smtClean="0"/>
              <a:t>Source of Records</a:t>
            </a:r>
            <a:endParaRPr lang="en-US" dirty="0"/>
          </a:p>
          <a:p>
            <a:endParaRPr lang="en-US" dirty="0"/>
          </a:p>
        </p:txBody>
      </p:sp>
      <p:sp>
        <p:nvSpPr>
          <p:cNvPr id="4" name="Slide Number Placeholder 3"/>
          <p:cNvSpPr>
            <a:spLocks noGrp="1"/>
          </p:cNvSpPr>
          <p:nvPr>
            <p:ph type="sldNum" sz="quarter" idx="4294967295"/>
          </p:nvPr>
        </p:nvSpPr>
        <p:spPr>
          <a:xfrm>
            <a:off x="8077200" y="4906963"/>
            <a:ext cx="1066800" cy="271462"/>
          </a:xfrm>
        </p:spPr>
        <p:txBody>
          <a:bodyPr/>
          <a:lstStyle/>
          <a:p>
            <a:fld id="{1C146586-7EC2-481D-848F-8CE41EB2DE6C}" type="slidenum">
              <a:rPr lang="en-US" smtClean="0"/>
              <a:pPr/>
              <a:t>12</a:t>
            </a:fld>
            <a:endParaRPr lang="en-US" dirty="0"/>
          </a:p>
        </p:txBody>
      </p:sp>
    </p:spTree>
    <p:extLst>
      <p:ext uri="{BB962C8B-B14F-4D97-AF65-F5344CB8AC3E}">
        <p14:creationId xmlns:p14="http://schemas.microsoft.com/office/powerpoint/2010/main" val="2089039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Use existing or create new</a:t>
            </a:r>
            <a:endParaRPr lang="en-US" dirty="0"/>
          </a:p>
        </p:txBody>
      </p:sp>
      <p:sp>
        <p:nvSpPr>
          <p:cNvPr id="3" name="Content Placeholder 2"/>
          <p:cNvSpPr>
            <a:spLocks noGrp="1"/>
          </p:cNvSpPr>
          <p:nvPr>
            <p:ph idx="1"/>
          </p:nvPr>
        </p:nvSpPr>
        <p:spPr/>
        <p:txBody>
          <a:bodyPr/>
          <a:lstStyle/>
          <a:p>
            <a:pPr marL="0" indent="0">
              <a:buNone/>
            </a:pPr>
            <a:r>
              <a:rPr lang="en-US" dirty="0" smtClean="0"/>
              <a:t>Guidelines for when to create a new record vs. reusing an existing one (perhaps with local extensions)</a:t>
            </a:r>
          </a:p>
          <a:p>
            <a:pPr marL="0" indent="0">
              <a:buNone/>
            </a:pPr>
            <a:endParaRPr lang="en-US" dirty="0"/>
          </a:p>
          <a:p>
            <a:pPr marL="0" indent="0">
              <a:buNone/>
            </a:pPr>
            <a:r>
              <a:rPr lang="en-US" u="sng" dirty="0" smtClean="0"/>
              <a:t>Motivation</a:t>
            </a:r>
            <a:r>
              <a:rPr lang="en-US" dirty="0" smtClean="0"/>
              <a:t>: avoid duplicates for the same manifestation, agree upon a common description for a resource</a:t>
            </a:r>
          </a:p>
          <a:p>
            <a:pPr marL="0" indent="0">
              <a:buNone/>
            </a:pPr>
            <a:endParaRPr lang="en-US" dirty="0"/>
          </a:p>
          <a:p>
            <a:pPr marL="0" indent="0">
              <a:buNone/>
            </a:pPr>
            <a:r>
              <a:rPr lang="en-US" u="sng" dirty="0" smtClean="0"/>
              <a:t>Example</a:t>
            </a:r>
            <a:r>
              <a:rPr lang="en-US" dirty="0" smtClean="0"/>
              <a:t>: OCLC and other shared catalogs have templates here.  Alternately, have a policy to use OCLC record when it exists.</a:t>
            </a:r>
          </a:p>
        </p:txBody>
      </p:sp>
    </p:spTree>
    <p:extLst>
      <p:ext uri="{BB962C8B-B14F-4D97-AF65-F5344CB8AC3E}">
        <p14:creationId xmlns:p14="http://schemas.microsoft.com/office/powerpoint/2010/main" val="3022755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Single vs. multiple records for P&amp;E</a:t>
            </a:r>
            <a:endParaRPr lang="en-US" dirty="0"/>
          </a:p>
        </p:txBody>
      </p:sp>
      <p:sp>
        <p:nvSpPr>
          <p:cNvPr id="3" name="Content Placeholder 2"/>
          <p:cNvSpPr>
            <a:spLocks noGrp="1"/>
          </p:cNvSpPr>
          <p:nvPr>
            <p:ph idx="1"/>
          </p:nvPr>
        </p:nvSpPr>
        <p:spPr/>
        <p:txBody>
          <a:bodyPr>
            <a:normAutofit/>
          </a:bodyPr>
          <a:lstStyle/>
          <a:p>
            <a:pPr marL="0" indent="0">
              <a:buNone/>
            </a:pPr>
            <a:r>
              <a:rPr lang="en-US" dirty="0"/>
              <a:t>Policy for whether to use a single bibliographic record for both physical and electronic versions of a resource</a:t>
            </a:r>
          </a:p>
          <a:p>
            <a:pPr marL="0" indent="0">
              <a:buNone/>
            </a:pPr>
            <a:endParaRPr lang="en-US" dirty="0"/>
          </a:p>
          <a:p>
            <a:pPr marL="0" indent="0">
              <a:buNone/>
            </a:pPr>
            <a:r>
              <a:rPr lang="en-US" u="sng" dirty="0"/>
              <a:t>Motivation</a:t>
            </a:r>
            <a:r>
              <a:rPr lang="en-US" dirty="0"/>
              <a:t>: Policy is required to determine the scope of description and what constitutes duplication</a:t>
            </a:r>
          </a:p>
          <a:p>
            <a:pPr marL="0" indent="0">
              <a:buNone/>
            </a:pPr>
            <a:endParaRPr lang="en-US" dirty="0" smtClean="0"/>
          </a:p>
          <a:p>
            <a:pPr marL="0" indent="0">
              <a:buNone/>
            </a:pPr>
            <a:r>
              <a:rPr lang="en-US" u="sng" dirty="0" smtClean="0"/>
              <a:t>Example</a:t>
            </a:r>
            <a:r>
              <a:rPr lang="en-US" dirty="0" smtClean="0"/>
              <a:t>: Different records for physical and electronic resources (separate OCLC number, distinct RDA description) in Alma</a:t>
            </a:r>
          </a:p>
        </p:txBody>
      </p:sp>
    </p:spTree>
    <p:extLst>
      <p:ext uri="{BB962C8B-B14F-4D97-AF65-F5344CB8AC3E}">
        <p14:creationId xmlns:p14="http://schemas.microsoft.com/office/powerpoint/2010/main" val="197039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Minimum records</a:t>
            </a:r>
            <a:endParaRPr lang="en-US" dirty="0"/>
          </a:p>
        </p:txBody>
      </p:sp>
      <p:sp>
        <p:nvSpPr>
          <p:cNvPr id="3" name="Content Placeholder 2"/>
          <p:cNvSpPr>
            <a:spLocks noGrp="1"/>
          </p:cNvSpPr>
          <p:nvPr>
            <p:ph idx="1"/>
          </p:nvPr>
        </p:nvSpPr>
        <p:spPr/>
        <p:txBody>
          <a:bodyPr/>
          <a:lstStyle/>
          <a:p>
            <a:pPr marL="0" indent="0">
              <a:buNone/>
            </a:pPr>
            <a:r>
              <a:rPr lang="en-US" dirty="0" smtClean="0"/>
              <a:t>Guidelines for minimum data to include in a record in the NZ when ordering</a:t>
            </a:r>
          </a:p>
          <a:p>
            <a:pPr marL="0" indent="0">
              <a:buNone/>
            </a:pPr>
            <a:endParaRPr lang="en-US" dirty="0"/>
          </a:p>
          <a:p>
            <a:pPr marL="0" indent="0">
              <a:buNone/>
            </a:pPr>
            <a:r>
              <a:rPr lang="en-US" u="sng" dirty="0" smtClean="0"/>
              <a:t>Motivation</a:t>
            </a:r>
            <a:r>
              <a:rPr lang="en-US" dirty="0" smtClean="0"/>
              <a:t>: if there is not enough data for later overlay, a duplicate or unused record will be created</a:t>
            </a:r>
          </a:p>
          <a:p>
            <a:pPr marL="0" indent="0">
              <a:buNone/>
            </a:pPr>
            <a:endParaRPr lang="en-US" dirty="0"/>
          </a:p>
          <a:p>
            <a:pPr marL="0" indent="0">
              <a:buNone/>
            </a:pPr>
            <a:r>
              <a:rPr lang="en-US" u="sng" dirty="0" smtClean="0"/>
              <a:t>Example</a:t>
            </a:r>
            <a:r>
              <a:rPr lang="en-US" dirty="0" smtClean="0"/>
              <a:t>: Records for resources should include title, creator (if applicable), and at least one identifier</a:t>
            </a:r>
            <a:endParaRPr lang="en-US" dirty="0"/>
          </a:p>
        </p:txBody>
      </p:sp>
    </p:spTree>
    <p:extLst>
      <p:ext uri="{BB962C8B-B14F-4D97-AF65-F5344CB8AC3E}">
        <p14:creationId xmlns:p14="http://schemas.microsoft.com/office/powerpoint/2010/main" val="3137359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Creating/contributing when ordering</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Workflow for determining whether a record already exists in the NZ when ordering</a:t>
            </a:r>
          </a:p>
          <a:p>
            <a:pPr marL="0" indent="0">
              <a:buNone/>
            </a:pPr>
            <a:endParaRPr lang="en-US" dirty="0"/>
          </a:p>
          <a:p>
            <a:pPr marL="0" indent="0">
              <a:buNone/>
            </a:pPr>
            <a:r>
              <a:rPr lang="en-US" u="sng" dirty="0" smtClean="0"/>
              <a:t>Motivation</a:t>
            </a:r>
            <a:r>
              <a:rPr lang="en-US" dirty="0" smtClean="0"/>
              <a:t>: the standard workflow of searching the local catalog prior to ordering will not retrieve NZ resources or leverage the value of a shared catalog</a:t>
            </a:r>
          </a:p>
          <a:p>
            <a:pPr marL="0" indent="0">
              <a:buNone/>
            </a:pPr>
            <a:endParaRPr lang="en-US" dirty="0"/>
          </a:p>
          <a:p>
            <a:pPr marL="0" indent="0">
              <a:buNone/>
            </a:pPr>
            <a:r>
              <a:rPr lang="en-US" u="sng" dirty="0" smtClean="0"/>
              <a:t>Example</a:t>
            </a:r>
            <a:r>
              <a:rPr lang="en-US" dirty="0" smtClean="0"/>
              <a:t>: steps to take prior to contributing</a:t>
            </a:r>
          </a:p>
          <a:p>
            <a:pPr>
              <a:buAutoNum type="arabicPeriod"/>
            </a:pPr>
            <a:r>
              <a:rPr lang="en-US" dirty="0" smtClean="0"/>
              <a:t>Search IZ (to determine current ownership)</a:t>
            </a:r>
          </a:p>
          <a:p>
            <a:pPr>
              <a:buAutoNum type="arabicPeriod"/>
            </a:pPr>
            <a:r>
              <a:rPr lang="en-US" dirty="0" smtClean="0"/>
              <a:t>Search NZ (to determine consortial</a:t>
            </a:r>
            <a:r>
              <a:rPr lang="en-US" dirty="0"/>
              <a:t> </a:t>
            </a:r>
            <a:r>
              <a:rPr lang="en-US" dirty="0" smtClean="0"/>
              <a:t>ownership)</a:t>
            </a:r>
          </a:p>
          <a:p>
            <a:pPr>
              <a:buAutoNum type="arabicPeriod"/>
            </a:pPr>
            <a:r>
              <a:rPr lang="en-US" dirty="0" smtClean="0"/>
              <a:t>Create new record in NZ (by either copy cataloging or creating a new brief bib)</a:t>
            </a:r>
            <a:endParaRPr lang="en-US" dirty="0"/>
          </a:p>
        </p:txBody>
      </p:sp>
    </p:spTree>
    <p:extLst>
      <p:ext uri="{BB962C8B-B14F-4D97-AF65-F5344CB8AC3E}">
        <p14:creationId xmlns:p14="http://schemas.microsoft.com/office/powerpoint/2010/main" val="2852515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Data which must not be contributed to NZ</a:t>
            </a:r>
            <a:endParaRPr lang="en-US" dirty="0"/>
          </a:p>
        </p:txBody>
      </p:sp>
      <p:sp>
        <p:nvSpPr>
          <p:cNvPr id="3" name="Content Placeholder 2"/>
          <p:cNvSpPr>
            <a:spLocks noGrp="1"/>
          </p:cNvSpPr>
          <p:nvPr>
            <p:ph idx="1"/>
          </p:nvPr>
        </p:nvSpPr>
        <p:spPr/>
        <p:txBody>
          <a:bodyPr/>
          <a:lstStyle/>
          <a:p>
            <a:pPr marL="0" indent="0">
              <a:buNone/>
            </a:pPr>
            <a:r>
              <a:rPr lang="en-US" dirty="0" smtClean="0"/>
              <a:t>Guideline regarding data which must not be included into the shared catalog.</a:t>
            </a:r>
          </a:p>
          <a:p>
            <a:pPr marL="0" indent="0">
              <a:buNone/>
            </a:pPr>
            <a:endParaRPr lang="en-US" dirty="0"/>
          </a:p>
          <a:p>
            <a:pPr marL="0" indent="0">
              <a:buNone/>
            </a:pPr>
            <a:r>
              <a:rPr lang="en-US" u="sng" dirty="0" smtClean="0"/>
              <a:t>Example</a:t>
            </a:r>
            <a:r>
              <a:rPr lang="en-US" dirty="0" smtClean="0"/>
              <a:t>: </a:t>
            </a:r>
            <a:r>
              <a:rPr lang="en-US" dirty="0"/>
              <a:t>purely local records, such bibliographic records created for </a:t>
            </a:r>
            <a:r>
              <a:rPr lang="en-US" dirty="0" smtClean="0"/>
              <a:t>iPad, </a:t>
            </a:r>
            <a:r>
              <a:rPr lang="en-US" dirty="0"/>
              <a:t>computers, must </a:t>
            </a:r>
            <a:r>
              <a:rPr lang="en-US" dirty="0" smtClean="0"/>
              <a:t>not be contributed to NZ</a:t>
            </a:r>
            <a:endParaRPr lang="en-US" dirty="0"/>
          </a:p>
        </p:txBody>
      </p:sp>
    </p:spTree>
    <p:extLst>
      <p:ext uri="{BB962C8B-B14F-4D97-AF65-F5344CB8AC3E}">
        <p14:creationId xmlns:p14="http://schemas.microsoft.com/office/powerpoint/2010/main" val="2781708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Local </a:t>
            </a:r>
            <a:r>
              <a:rPr lang="en-US" dirty="0"/>
              <a:t>v</a:t>
            </a:r>
            <a:r>
              <a:rPr lang="en-US" dirty="0" smtClean="0"/>
              <a:t>ocabularies</a:t>
            </a:r>
            <a:endParaRPr lang="en-US" dirty="0"/>
          </a:p>
        </p:txBody>
      </p:sp>
      <p:sp>
        <p:nvSpPr>
          <p:cNvPr id="3" name="Content Placeholder 2"/>
          <p:cNvSpPr>
            <a:spLocks noGrp="1"/>
          </p:cNvSpPr>
          <p:nvPr>
            <p:ph idx="1"/>
          </p:nvPr>
        </p:nvSpPr>
        <p:spPr/>
        <p:txBody>
          <a:bodyPr/>
          <a:lstStyle/>
          <a:p>
            <a:pPr marL="0" indent="0">
              <a:lnSpc>
                <a:spcPct val="150000"/>
              </a:lnSpc>
              <a:buNone/>
            </a:pPr>
            <a:r>
              <a:rPr lang="en-US" dirty="0" smtClean="0"/>
              <a:t>If </a:t>
            </a:r>
            <a:r>
              <a:rPr lang="en-US" dirty="0"/>
              <a:t>local vocabularies are in </a:t>
            </a:r>
            <a:r>
              <a:rPr lang="en-US" dirty="0" smtClean="0"/>
              <a:t>use:</a:t>
            </a:r>
          </a:p>
          <a:p>
            <a:pPr>
              <a:lnSpc>
                <a:spcPct val="150000"/>
              </a:lnSpc>
            </a:pPr>
            <a:r>
              <a:rPr lang="en-US" dirty="0"/>
              <a:t>W</a:t>
            </a:r>
            <a:r>
              <a:rPr lang="en-US" dirty="0" smtClean="0"/>
              <a:t>ill </a:t>
            </a:r>
            <a:r>
              <a:rPr lang="en-US" dirty="0"/>
              <a:t>they be loaded into the </a:t>
            </a:r>
            <a:r>
              <a:rPr lang="en-US" dirty="0" smtClean="0"/>
              <a:t>NZ</a:t>
            </a:r>
          </a:p>
          <a:p>
            <a:pPr>
              <a:lnSpc>
                <a:spcPct val="150000"/>
              </a:lnSpc>
            </a:pPr>
            <a:r>
              <a:rPr lang="en-US" dirty="0"/>
              <a:t>W</a:t>
            </a:r>
            <a:r>
              <a:rPr lang="en-US" dirty="0" smtClean="0"/>
              <a:t>ho </a:t>
            </a:r>
            <a:r>
              <a:rPr lang="en-US" dirty="0"/>
              <a:t>will be responsible for updating </a:t>
            </a:r>
            <a:r>
              <a:rPr lang="en-US" dirty="0" smtClean="0"/>
              <a:t>them</a:t>
            </a:r>
          </a:p>
          <a:p>
            <a:pPr>
              <a:lnSpc>
                <a:spcPct val="150000"/>
              </a:lnSpc>
            </a:pPr>
            <a:r>
              <a:rPr lang="en-US" dirty="0"/>
              <a:t>W</a:t>
            </a:r>
            <a:r>
              <a:rPr lang="en-US" dirty="0" smtClean="0"/>
              <a:t>hat </a:t>
            </a:r>
            <a:r>
              <a:rPr lang="en-US" dirty="0"/>
              <a:t>member edits will be allowed</a:t>
            </a:r>
          </a:p>
          <a:p>
            <a:endParaRPr lang="en-US" dirty="0"/>
          </a:p>
        </p:txBody>
      </p:sp>
      <p:sp>
        <p:nvSpPr>
          <p:cNvPr id="4" name="Slide Number Placeholder 3"/>
          <p:cNvSpPr>
            <a:spLocks noGrp="1"/>
          </p:cNvSpPr>
          <p:nvPr>
            <p:ph type="sldNum" sz="quarter" idx="4294967295"/>
          </p:nvPr>
        </p:nvSpPr>
        <p:spPr>
          <a:xfrm>
            <a:off x="8077200" y="4906963"/>
            <a:ext cx="1066800" cy="271462"/>
          </a:xfrm>
        </p:spPr>
        <p:txBody>
          <a:bodyPr/>
          <a:lstStyle/>
          <a:p>
            <a:fld id="{1C146586-7EC2-481D-848F-8CE41EB2DE6C}" type="slidenum">
              <a:rPr lang="en-US" smtClean="0"/>
              <a:pPr/>
              <a:t>18</a:t>
            </a:fld>
            <a:endParaRPr lang="en-US" dirty="0"/>
          </a:p>
        </p:txBody>
      </p:sp>
    </p:spTree>
    <p:extLst>
      <p:ext uri="{BB962C8B-B14F-4D97-AF65-F5344CB8AC3E}">
        <p14:creationId xmlns:p14="http://schemas.microsoft.com/office/powerpoint/2010/main" val="3015342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a:t>
            </a:r>
            <a:r>
              <a:rPr lang="en-US" dirty="0" smtClean="0"/>
              <a:t>Local </a:t>
            </a:r>
            <a:r>
              <a:rPr lang="en-US" dirty="0" smtClean="0"/>
              <a:t>field semantics</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Policy for what local extensions to reserve for what purpose</a:t>
            </a:r>
          </a:p>
          <a:p>
            <a:pPr marL="0" indent="0">
              <a:buNone/>
            </a:pPr>
            <a:endParaRPr lang="en-US" dirty="0"/>
          </a:p>
          <a:p>
            <a:pPr marL="0" indent="0">
              <a:buNone/>
            </a:pPr>
            <a:r>
              <a:rPr lang="en-US" u="sng" dirty="0" smtClean="0"/>
              <a:t>Motivation</a:t>
            </a:r>
            <a:r>
              <a:rPr lang="en-US" dirty="0" smtClean="0"/>
              <a:t>: to create Primo normalization </a:t>
            </a:r>
            <a:r>
              <a:rPr lang="en-US" dirty="0" smtClean="0"/>
              <a:t>rules, </a:t>
            </a:r>
            <a:r>
              <a:rPr lang="en-US" dirty="0" smtClean="0"/>
              <a:t>policies for internal vs. public-facing data must be defined; it’s also useful to reserve some 9xx fields for network-wide data</a:t>
            </a:r>
          </a:p>
          <a:p>
            <a:pPr marL="0" indent="0">
              <a:buNone/>
            </a:pPr>
            <a:endParaRPr lang="en-US" dirty="0"/>
          </a:p>
          <a:p>
            <a:pPr marL="0" indent="0">
              <a:buNone/>
            </a:pPr>
            <a:r>
              <a:rPr lang="en-US" u="sng" dirty="0" smtClean="0"/>
              <a:t>Example</a:t>
            </a:r>
            <a:r>
              <a:rPr lang="en-US" dirty="0" smtClean="0"/>
              <a:t>:</a:t>
            </a:r>
          </a:p>
          <a:p>
            <a:pPr marL="0" indent="0">
              <a:buNone/>
            </a:pPr>
            <a:r>
              <a:rPr lang="en-US" dirty="0" smtClean="0"/>
              <a:t>Public-facing extensions: 590-594, 690-694, 950-975</a:t>
            </a:r>
          </a:p>
          <a:p>
            <a:pPr marL="0" indent="0">
              <a:buNone/>
            </a:pPr>
            <a:r>
              <a:rPr lang="en-US" dirty="0" smtClean="0"/>
              <a:t>Internal (non-normalized) extensions: 595-599, 695-699, 976-999</a:t>
            </a:r>
          </a:p>
          <a:p>
            <a:pPr marL="0" indent="0">
              <a:buNone/>
            </a:pPr>
            <a:r>
              <a:rPr lang="en-US" dirty="0" smtClean="0"/>
              <a:t>Reserved for network-wide public-facing: 900-924</a:t>
            </a:r>
          </a:p>
          <a:p>
            <a:pPr marL="0" indent="0">
              <a:buNone/>
            </a:pPr>
            <a:r>
              <a:rPr lang="en-US" dirty="0" smtClean="0"/>
              <a:t>Reserved for network-wide internal: 925-949</a:t>
            </a:r>
            <a:endParaRPr lang="en-US" dirty="0"/>
          </a:p>
        </p:txBody>
      </p:sp>
    </p:spTree>
    <p:extLst>
      <p:ext uri="{BB962C8B-B14F-4D97-AF65-F5344CB8AC3E}">
        <p14:creationId xmlns:p14="http://schemas.microsoft.com/office/powerpoint/2010/main" val="2355486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a:t>Welcome and Introductions</a:t>
            </a:r>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a:xfrm>
            <a:off x="467544" y="896621"/>
            <a:ext cx="8228585" cy="3979385"/>
          </a:xfrm>
        </p:spPr>
        <p:txBody>
          <a:bodyPr/>
          <a:lstStyle/>
          <a:p>
            <a:r>
              <a:rPr lang="en-US" dirty="0" smtClean="0"/>
              <a:t>Megan Drake</a:t>
            </a:r>
            <a:endParaRPr lang="en-US" dirty="0"/>
          </a:p>
          <a:p>
            <a:pPr lvl="1"/>
            <a:r>
              <a:rPr lang="en-US" dirty="0" smtClean="0"/>
              <a:t>MLS, 2005</a:t>
            </a:r>
            <a:endParaRPr lang="en-US" dirty="0"/>
          </a:p>
          <a:p>
            <a:pPr lvl="1"/>
            <a:r>
              <a:rPr lang="en-US" dirty="0" smtClean="0"/>
              <a:t>Three years at Ex Libris</a:t>
            </a:r>
          </a:p>
          <a:p>
            <a:pPr lvl="2"/>
            <a:r>
              <a:rPr lang="en-US" dirty="0" smtClean="0"/>
              <a:t>Senior Implementation Consultant</a:t>
            </a:r>
          </a:p>
          <a:p>
            <a:pPr lvl="2"/>
            <a:r>
              <a:rPr lang="en-US" dirty="0" err="1" smtClean="0"/>
              <a:t>Consortial</a:t>
            </a:r>
            <a:r>
              <a:rPr lang="en-US" dirty="0" smtClean="0"/>
              <a:t> Implementations</a:t>
            </a:r>
          </a:p>
          <a:p>
            <a:pPr lvl="2"/>
            <a:r>
              <a:rPr lang="en-US" dirty="0" smtClean="0"/>
              <a:t>Workshops</a:t>
            </a:r>
          </a:p>
          <a:p>
            <a:pPr lvl="2"/>
            <a:r>
              <a:rPr lang="en-US" dirty="0" smtClean="0"/>
              <a:t>Expert Services</a:t>
            </a:r>
            <a:endParaRPr lang="en-US" dirty="0"/>
          </a:p>
          <a:p>
            <a:pPr lvl="1"/>
            <a:r>
              <a:rPr lang="en-US" dirty="0" smtClean="0"/>
              <a:t>Systems &amp; Applications Librarian at Pacific University</a:t>
            </a:r>
          </a:p>
          <a:p>
            <a:pPr lvl="2"/>
            <a:r>
              <a:rPr lang="en-US" dirty="0" err="1" smtClean="0"/>
              <a:t>Orbis</a:t>
            </a:r>
            <a:r>
              <a:rPr lang="en-US" dirty="0" smtClean="0"/>
              <a:t> Cascade Alliance member</a:t>
            </a:r>
          </a:p>
          <a:p>
            <a:pPr lvl="2"/>
            <a:r>
              <a:rPr lang="en-US" dirty="0" smtClean="0"/>
              <a:t>Heavily involved in SILS Project</a:t>
            </a:r>
          </a:p>
          <a:p>
            <a:pPr lvl="2"/>
            <a:r>
              <a:rPr lang="en-US" dirty="0" smtClean="0"/>
              <a:t>Pacific first to go live in first cohort</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883961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Source </a:t>
            </a:r>
            <a:r>
              <a:rPr lang="en-US" dirty="0" smtClean="0"/>
              <a:t>of </a:t>
            </a:r>
            <a:r>
              <a:rPr lang="en-US" dirty="0" smtClean="0"/>
              <a:t>records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Could treat OCLC as authoritative; all work starts in OCLC and is copied to NZ</a:t>
            </a:r>
          </a:p>
          <a:p>
            <a:pPr>
              <a:lnSpc>
                <a:spcPct val="150000"/>
              </a:lnSpc>
            </a:pPr>
            <a:r>
              <a:rPr lang="en-US" dirty="0" smtClean="0"/>
              <a:t>Aids identifier management</a:t>
            </a:r>
          </a:p>
          <a:p>
            <a:pPr>
              <a:lnSpc>
                <a:spcPct val="150000"/>
              </a:lnSpc>
            </a:pPr>
            <a:r>
              <a:rPr lang="en-US" dirty="0" smtClean="0"/>
              <a:t>Default record quality standards—use theirs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45351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Policies to Consider:</a:t>
            </a:r>
            <a:br>
              <a:rPr lang="en-US" dirty="0" smtClean="0"/>
            </a:br>
            <a:r>
              <a:rPr lang="en-US" dirty="0" smtClean="0"/>
              <a:t>Fulfillment and Resource Sharing</a:t>
            </a:r>
            <a:endParaRPr lang="en-US" dirty="0"/>
          </a:p>
        </p:txBody>
      </p:sp>
      <p:sp>
        <p:nvSpPr>
          <p:cNvPr id="3" name="Slide Number Placeholder 2"/>
          <p:cNvSpPr>
            <a:spLocks noGrp="1"/>
          </p:cNvSpPr>
          <p:nvPr>
            <p:ph type="sldNum" sz="quarter" idx="4294967295"/>
          </p:nvPr>
        </p:nvSpPr>
        <p:spPr>
          <a:xfrm>
            <a:off x="0" y="4840288"/>
            <a:ext cx="539750" cy="365125"/>
          </a:xfrm>
        </p:spPr>
        <p:txBody>
          <a:bodyPr/>
          <a:lstStyle/>
          <a:p>
            <a:fld id="{1C146586-7EC2-481D-848F-8CE41EB2DE6C}" type="slidenum">
              <a:rPr lang="en-US" smtClean="0"/>
              <a:pPr/>
              <a:t>21</a:t>
            </a:fld>
            <a:endParaRPr lang="en-US" dirty="0"/>
          </a:p>
        </p:txBody>
      </p:sp>
    </p:spTree>
    <p:extLst>
      <p:ext uri="{BB962C8B-B14F-4D97-AF65-F5344CB8AC3E}">
        <p14:creationId xmlns:p14="http://schemas.microsoft.com/office/powerpoint/2010/main" val="650570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to Consider – Shared Data</a:t>
            </a:r>
            <a:endParaRPr lang="en-US" dirty="0"/>
          </a:p>
        </p:txBody>
      </p:sp>
      <p:sp>
        <p:nvSpPr>
          <p:cNvPr id="3" name="Content Placeholder 2"/>
          <p:cNvSpPr>
            <a:spLocks noGrp="1"/>
          </p:cNvSpPr>
          <p:nvPr>
            <p:ph idx="1"/>
          </p:nvPr>
        </p:nvSpPr>
        <p:spPr/>
        <p:txBody>
          <a:bodyPr/>
          <a:lstStyle/>
          <a:p>
            <a:pPr marL="214313" indent="-214313">
              <a:spcAft>
                <a:spcPts val="1800"/>
              </a:spcAft>
            </a:pPr>
            <a:r>
              <a:rPr lang="en-US" kern="0" dirty="0"/>
              <a:t>Do you have a Data Sharing Agreement in place</a:t>
            </a:r>
            <a:r>
              <a:rPr lang="en-US" kern="0" dirty="0" smtClean="0"/>
              <a:t>?</a:t>
            </a:r>
          </a:p>
          <a:p>
            <a:pPr marL="214313" indent="-214313">
              <a:spcAft>
                <a:spcPts val="1800"/>
              </a:spcAft>
            </a:pPr>
            <a:r>
              <a:rPr lang="en-US" kern="0" dirty="0" smtClean="0"/>
              <a:t>What data can be searched by all institutions?</a:t>
            </a:r>
            <a:endParaRPr lang="en-US" kern="0" dirty="0"/>
          </a:p>
          <a:p>
            <a:pPr marL="214313" indent="-214313">
              <a:spcAft>
                <a:spcPts val="1800"/>
              </a:spcAft>
            </a:pPr>
            <a:r>
              <a:rPr lang="en-US" kern="0" dirty="0"/>
              <a:t>Can patron information be shared freely among all members? </a:t>
            </a:r>
            <a:endParaRPr lang="en-US" kern="0" dirty="0" smtClean="0"/>
          </a:p>
          <a:p>
            <a:pPr marL="214313" indent="-214313">
              <a:spcAft>
                <a:spcPts val="1800"/>
              </a:spcAft>
            </a:pPr>
            <a:r>
              <a:rPr lang="en-US" kern="0" dirty="0" smtClean="0"/>
              <a:t>Will some members share patron information with other institutions? (Allows walk-in borrowing)  </a:t>
            </a:r>
          </a:p>
          <a:p>
            <a:endParaRPr lang="en-US" dirty="0"/>
          </a:p>
        </p:txBody>
      </p:sp>
      <p:sp>
        <p:nvSpPr>
          <p:cNvPr id="4" name="Slide Number Placeholder 3"/>
          <p:cNvSpPr>
            <a:spLocks noGrp="1"/>
          </p:cNvSpPr>
          <p:nvPr>
            <p:ph type="sldNum" sz="quarter" idx="4294967295"/>
          </p:nvPr>
        </p:nvSpPr>
        <p:spPr>
          <a:xfrm>
            <a:off x="8077200" y="4906963"/>
            <a:ext cx="1066800" cy="271462"/>
          </a:xfrm>
        </p:spPr>
        <p:txBody>
          <a:bodyPr/>
          <a:lstStyle/>
          <a:p>
            <a:fld id="{1C146586-7EC2-481D-848F-8CE41EB2DE6C}" type="slidenum">
              <a:rPr lang="en-US" smtClean="0"/>
              <a:pPr/>
              <a:t>22</a:t>
            </a:fld>
            <a:endParaRPr lang="en-US" dirty="0"/>
          </a:p>
        </p:txBody>
      </p:sp>
    </p:spTree>
    <p:extLst>
      <p:ext uri="{BB962C8B-B14F-4D97-AF65-F5344CB8AC3E}">
        <p14:creationId xmlns:p14="http://schemas.microsoft.com/office/powerpoint/2010/main" val="2351098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to Consider – Shared Standards</a:t>
            </a:r>
            <a:endParaRPr lang="en-US" dirty="0"/>
          </a:p>
        </p:txBody>
      </p:sp>
      <p:sp>
        <p:nvSpPr>
          <p:cNvPr id="3" name="Content Placeholder 2"/>
          <p:cNvSpPr>
            <a:spLocks noGrp="1"/>
          </p:cNvSpPr>
          <p:nvPr>
            <p:ph idx="1"/>
          </p:nvPr>
        </p:nvSpPr>
        <p:spPr/>
        <p:txBody>
          <a:bodyPr>
            <a:normAutofit/>
          </a:bodyPr>
          <a:lstStyle/>
          <a:p>
            <a:pPr>
              <a:spcAft>
                <a:spcPts val="1800"/>
              </a:spcAft>
            </a:pPr>
            <a:r>
              <a:rPr lang="en-US" dirty="0"/>
              <a:t>What types of items will you circulate</a:t>
            </a:r>
            <a:r>
              <a:rPr lang="en-US" dirty="0" smtClean="0"/>
              <a:t>?</a:t>
            </a:r>
          </a:p>
          <a:p>
            <a:pPr>
              <a:spcAft>
                <a:spcPts val="1800"/>
              </a:spcAft>
            </a:pPr>
            <a:r>
              <a:rPr lang="en-US" dirty="0"/>
              <a:t>What will you use for a Courier/delivery mechanism</a:t>
            </a:r>
            <a:r>
              <a:rPr lang="en-US" dirty="0" smtClean="0"/>
              <a:t>?</a:t>
            </a:r>
          </a:p>
          <a:p>
            <a:pPr>
              <a:spcAft>
                <a:spcPts val="1800"/>
              </a:spcAft>
            </a:pPr>
            <a:r>
              <a:rPr lang="en-US" dirty="0" smtClean="0"/>
              <a:t>Is there a guaranteed </a:t>
            </a:r>
            <a:r>
              <a:rPr lang="en-US" dirty="0"/>
              <a:t>turnaround time on </a:t>
            </a:r>
            <a:r>
              <a:rPr lang="en-US" dirty="0" smtClean="0"/>
              <a:t>requests?</a:t>
            </a:r>
            <a:endParaRPr lang="en-US" dirty="0"/>
          </a:p>
          <a:p>
            <a:endParaRPr lang="en-US" dirty="0"/>
          </a:p>
        </p:txBody>
      </p:sp>
      <p:sp>
        <p:nvSpPr>
          <p:cNvPr id="4" name="Slide Number Placeholder 3"/>
          <p:cNvSpPr>
            <a:spLocks noGrp="1"/>
          </p:cNvSpPr>
          <p:nvPr>
            <p:ph type="sldNum" sz="quarter" idx="4294967295"/>
          </p:nvPr>
        </p:nvSpPr>
        <p:spPr>
          <a:xfrm>
            <a:off x="8077200" y="4906963"/>
            <a:ext cx="1066800" cy="271462"/>
          </a:xfrm>
        </p:spPr>
        <p:txBody>
          <a:bodyPr/>
          <a:lstStyle/>
          <a:p>
            <a:fld id="{1C146586-7EC2-481D-848F-8CE41EB2DE6C}" type="slidenum">
              <a:rPr lang="en-US" smtClean="0"/>
              <a:pPr/>
              <a:t>23</a:t>
            </a:fld>
            <a:endParaRPr lang="en-US" dirty="0"/>
          </a:p>
        </p:txBody>
      </p:sp>
    </p:spTree>
    <p:extLst>
      <p:ext uri="{BB962C8B-B14F-4D97-AF65-F5344CB8AC3E}">
        <p14:creationId xmlns:p14="http://schemas.microsoft.com/office/powerpoint/2010/main" val="1971719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to Consider – Shared Policies</a:t>
            </a:r>
            <a:endParaRPr lang="en-US" dirty="0"/>
          </a:p>
        </p:txBody>
      </p:sp>
      <p:sp>
        <p:nvSpPr>
          <p:cNvPr id="3" name="Content Placeholder 2"/>
          <p:cNvSpPr>
            <a:spLocks noGrp="1"/>
          </p:cNvSpPr>
          <p:nvPr>
            <p:ph idx="1"/>
          </p:nvPr>
        </p:nvSpPr>
        <p:spPr/>
        <p:txBody>
          <a:bodyPr/>
          <a:lstStyle/>
          <a:p>
            <a:pPr marL="171450" lvl="1">
              <a:spcAft>
                <a:spcPts val="1800"/>
              </a:spcAft>
            </a:pPr>
            <a:r>
              <a:rPr lang="en-US" sz="2100" dirty="0"/>
              <a:t>Will all Resource Sharing items have the same circulation periods?</a:t>
            </a:r>
          </a:p>
          <a:p>
            <a:pPr marL="171450" lvl="1">
              <a:spcAft>
                <a:spcPts val="1800"/>
              </a:spcAft>
            </a:pPr>
            <a:r>
              <a:rPr lang="en-US" sz="2100" dirty="0"/>
              <a:t>Are digitization/document delivery requests allowed?</a:t>
            </a:r>
          </a:p>
          <a:p>
            <a:pPr marL="171450" lvl="1">
              <a:spcAft>
                <a:spcPts val="1800"/>
              </a:spcAft>
            </a:pPr>
            <a:r>
              <a:rPr lang="en-US" sz="2100" dirty="0"/>
              <a:t>Are recalls allowed? </a:t>
            </a:r>
          </a:p>
          <a:p>
            <a:pPr marL="171450" lvl="1">
              <a:spcAft>
                <a:spcPts val="1800"/>
              </a:spcAft>
            </a:pPr>
            <a:r>
              <a:rPr lang="en-US" sz="2100" dirty="0"/>
              <a:t>Are renewals allowed?</a:t>
            </a:r>
          </a:p>
          <a:p>
            <a:pPr marL="171450" lvl="1">
              <a:spcAft>
                <a:spcPts val="1800"/>
              </a:spcAft>
            </a:pPr>
            <a:r>
              <a:rPr lang="en-US" sz="2100" dirty="0"/>
              <a:t>Will all libraries charge the same fines/fees for Resource Sharing items?</a:t>
            </a:r>
          </a:p>
          <a:p>
            <a:pPr marL="0" lvl="1" indent="0">
              <a:spcAft>
                <a:spcPts val="1800"/>
              </a:spcAft>
              <a:buNone/>
            </a:pPr>
            <a:endParaRPr lang="en-US" sz="2100" dirty="0"/>
          </a:p>
        </p:txBody>
      </p:sp>
      <p:sp>
        <p:nvSpPr>
          <p:cNvPr id="4" name="Slide Number Placeholder 3"/>
          <p:cNvSpPr>
            <a:spLocks noGrp="1"/>
          </p:cNvSpPr>
          <p:nvPr>
            <p:ph type="sldNum" sz="quarter" idx="4294967295"/>
          </p:nvPr>
        </p:nvSpPr>
        <p:spPr>
          <a:xfrm>
            <a:off x="8077200" y="4906963"/>
            <a:ext cx="1066800" cy="271462"/>
          </a:xfrm>
        </p:spPr>
        <p:txBody>
          <a:bodyPr/>
          <a:lstStyle/>
          <a:p>
            <a:fld id="{1C146586-7EC2-481D-848F-8CE41EB2DE6C}" type="slidenum">
              <a:rPr lang="en-US" smtClean="0"/>
              <a:pPr/>
              <a:t>24</a:t>
            </a:fld>
            <a:endParaRPr lang="en-US" dirty="0"/>
          </a:p>
        </p:txBody>
      </p:sp>
    </p:spTree>
    <p:extLst>
      <p:ext uri="{BB962C8B-B14F-4D97-AF65-F5344CB8AC3E}">
        <p14:creationId xmlns:p14="http://schemas.microsoft.com/office/powerpoint/2010/main" val="3595707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Policies to Consider:</a:t>
            </a:r>
            <a:br>
              <a:rPr lang="en-US" dirty="0" smtClean="0"/>
            </a:br>
            <a:r>
              <a:rPr lang="en-US" dirty="0" smtClean="0"/>
              <a:t>Discovery</a:t>
            </a:r>
            <a:endParaRPr lang="en-US" dirty="0"/>
          </a:p>
        </p:txBody>
      </p:sp>
      <p:sp>
        <p:nvSpPr>
          <p:cNvPr id="3" name="Slide Number Placeholder 2"/>
          <p:cNvSpPr>
            <a:spLocks noGrp="1"/>
          </p:cNvSpPr>
          <p:nvPr>
            <p:ph type="sldNum" sz="quarter" idx="4294967295"/>
          </p:nvPr>
        </p:nvSpPr>
        <p:spPr>
          <a:xfrm>
            <a:off x="0" y="4840288"/>
            <a:ext cx="539750" cy="365125"/>
          </a:xfrm>
        </p:spPr>
        <p:txBody>
          <a:bodyPr/>
          <a:lstStyle/>
          <a:p>
            <a:fld id="{1C146586-7EC2-481D-848F-8CE41EB2DE6C}" type="slidenum">
              <a:rPr lang="en-US" smtClean="0"/>
              <a:pPr/>
              <a:t>25</a:t>
            </a:fld>
            <a:endParaRPr lang="en-US" dirty="0"/>
          </a:p>
        </p:txBody>
      </p:sp>
    </p:spTree>
    <p:extLst>
      <p:ext uri="{BB962C8B-B14F-4D97-AF65-F5344CB8AC3E}">
        <p14:creationId xmlns:p14="http://schemas.microsoft.com/office/powerpoint/2010/main" val="2517735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Policies to Consider – Shared Data</a:t>
            </a:r>
            <a:endParaRPr lang="en-US" dirty="0"/>
          </a:p>
        </p:txBody>
      </p:sp>
      <p:sp>
        <p:nvSpPr>
          <p:cNvPr id="5" name="Content Placeholder 2"/>
          <p:cNvSpPr>
            <a:spLocks noGrp="1"/>
          </p:cNvSpPr>
          <p:nvPr>
            <p:ph idx="1"/>
          </p:nvPr>
        </p:nvSpPr>
        <p:spPr/>
        <p:txBody>
          <a:bodyPr/>
          <a:lstStyle/>
          <a:p>
            <a:pPr marL="214313" indent="-214313">
              <a:spcAft>
                <a:spcPts val="1800"/>
              </a:spcAft>
            </a:pPr>
            <a:r>
              <a:rPr lang="en-US" kern="0" dirty="0"/>
              <a:t>Centralized Publishing from Network Zone bib</a:t>
            </a:r>
          </a:p>
          <a:p>
            <a:pPr marL="214313" indent="-214313">
              <a:spcAft>
                <a:spcPts val="1800"/>
              </a:spcAft>
            </a:pPr>
            <a:r>
              <a:rPr lang="en-US" kern="0" dirty="0" smtClean="0"/>
              <a:t>Centrally </a:t>
            </a:r>
            <a:r>
              <a:rPr lang="en-US" kern="0" dirty="0"/>
              <a:t>managed records in Primo Central Index</a:t>
            </a:r>
          </a:p>
          <a:p>
            <a:pPr marL="214313" indent="-214313">
              <a:spcAft>
                <a:spcPts val="1800"/>
              </a:spcAft>
            </a:pPr>
            <a:r>
              <a:rPr lang="en-US" dirty="0"/>
              <a:t>Central ingest of digital repositories</a:t>
            </a:r>
          </a:p>
          <a:p>
            <a:pPr marL="0" indent="0">
              <a:spcAft>
                <a:spcPts val="1800"/>
              </a:spcAft>
              <a:buNone/>
            </a:pPr>
            <a:endParaRPr lang="en-US" dirty="0"/>
          </a:p>
        </p:txBody>
      </p:sp>
      <p:sp>
        <p:nvSpPr>
          <p:cNvPr id="2" name="Slide Number Placeholder 1"/>
          <p:cNvSpPr>
            <a:spLocks noGrp="1"/>
          </p:cNvSpPr>
          <p:nvPr>
            <p:ph type="sldNum" sz="quarter" idx="4294967295"/>
          </p:nvPr>
        </p:nvSpPr>
        <p:spPr>
          <a:xfrm>
            <a:off x="8077200" y="4906963"/>
            <a:ext cx="1066800" cy="271462"/>
          </a:xfrm>
        </p:spPr>
        <p:txBody>
          <a:bodyPr/>
          <a:lstStyle/>
          <a:p>
            <a:fld id="{1C146586-7EC2-481D-848F-8CE41EB2DE6C}" type="slidenum">
              <a:rPr lang="en-US" smtClean="0"/>
              <a:pPr/>
              <a:t>26</a:t>
            </a:fld>
            <a:endParaRPr lang="en-US" dirty="0"/>
          </a:p>
        </p:txBody>
      </p:sp>
    </p:spTree>
    <p:extLst>
      <p:ext uri="{BB962C8B-B14F-4D97-AF65-F5344CB8AC3E}">
        <p14:creationId xmlns:p14="http://schemas.microsoft.com/office/powerpoint/2010/main" val="6315265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Policies to Consider – Shared </a:t>
            </a:r>
            <a:r>
              <a:rPr lang="en-US" dirty="0" smtClean="0"/>
              <a:t>Standards and Workflows</a:t>
            </a:r>
            <a:endParaRPr lang="en-US" dirty="0"/>
          </a:p>
        </p:txBody>
      </p:sp>
      <p:sp>
        <p:nvSpPr>
          <p:cNvPr id="5" name="Content Placeholder 2"/>
          <p:cNvSpPr>
            <a:spLocks noGrp="1"/>
          </p:cNvSpPr>
          <p:nvPr>
            <p:ph idx="1"/>
          </p:nvPr>
        </p:nvSpPr>
        <p:spPr/>
        <p:txBody>
          <a:bodyPr/>
          <a:lstStyle/>
          <a:p>
            <a:pPr marL="214313" indent="-214313">
              <a:spcAft>
                <a:spcPts val="1800"/>
              </a:spcAft>
            </a:pPr>
            <a:r>
              <a:rPr lang="en-US" dirty="0" smtClean="0"/>
              <a:t>Agreement </a:t>
            </a:r>
            <a:r>
              <a:rPr lang="en-US" dirty="0"/>
              <a:t>between institutions regarding a set of potential display fields, facets, scopes </a:t>
            </a:r>
          </a:p>
          <a:p>
            <a:pPr marL="214313" indent="-214313">
              <a:spcAft>
                <a:spcPts val="1800"/>
              </a:spcAft>
            </a:pPr>
            <a:r>
              <a:rPr lang="en-US" dirty="0"/>
              <a:t>Look and feel – defining basic principles for display, services and designing centrally managed </a:t>
            </a:r>
            <a:r>
              <a:rPr lang="en-US" dirty="0" smtClean="0"/>
              <a:t>CSS</a:t>
            </a:r>
          </a:p>
          <a:p>
            <a:pPr marL="214313" indent="-214313">
              <a:spcAft>
                <a:spcPts val="1800"/>
              </a:spcAft>
            </a:pPr>
            <a:r>
              <a:rPr lang="en-US" dirty="0"/>
              <a:t>NZ publishing to Primo, PCI, Google Scholar</a:t>
            </a:r>
          </a:p>
          <a:p>
            <a:pPr marL="214313" indent="-214313">
              <a:spcAft>
                <a:spcPts val="1800"/>
              </a:spcAft>
            </a:pPr>
            <a:r>
              <a:rPr lang="en-US" dirty="0"/>
              <a:t>Maintaining Primo normalization and configuration</a:t>
            </a:r>
          </a:p>
          <a:p>
            <a:pPr marL="0" indent="0">
              <a:spcAft>
                <a:spcPts val="1800"/>
              </a:spcAft>
              <a:buNone/>
            </a:pPr>
            <a:endParaRPr lang="en-US" dirty="0"/>
          </a:p>
          <a:p>
            <a:pPr marL="0" indent="0">
              <a:spcAft>
                <a:spcPts val="1800"/>
              </a:spcAft>
              <a:buNone/>
            </a:pPr>
            <a:endParaRPr lang="en-US" dirty="0"/>
          </a:p>
        </p:txBody>
      </p:sp>
      <p:sp>
        <p:nvSpPr>
          <p:cNvPr id="2" name="Slide Number Placeholder 1"/>
          <p:cNvSpPr>
            <a:spLocks noGrp="1"/>
          </p:cNvSpPr>
          <p:nvPr>
            <p:ph type="sldNum" sz="quarter" idx="4294967295"/>
          </p:nvPr>
        </p:nvSpPr>
        <p:spPr>
          <a:xfrm>
            <a:off x="8077200" y="4906963"/>
            <a:ext cx="1066800" cy="271462"/>
          </a:xfrm>
        </p:spPr>
        <p:txBody>
          <a:bodyPr/>
          <a:lstStyle/>
          <a:p>
            <a:fld id="{1C146586-7EC2-481D-848F-8CE41EB2DE6C}" type="slidenum">
              <a:rPr lang="en-US" smtClean="0"/>
              <a:pPr/>
              <a:t>27</a:t>
            </a:fld>
            <a:endParaRPr lang="en-US" dirty="0"/>
          </a:p>
        </p:txBody>
      </p:sp>
    </p:spTree>
    <p:extLst>
      <p:ext uri="{BB962C8B-B14F-4D97-AF65-F5344CB8AC3E}">
        <p14:creationId xmlns:p14="http://schemas.microsoft.com/office/powerpoint/2010/main" val="875313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Policies to Consider – Shared Configuration</a:t>
            </a:r>
            <a:endParaRPr lang="en-US" dirty="0"/>
          </a:p>
        </p:txBody>
      </p:sp>
      <p:sp>
        <p:nvSpPr>
          <p:cNvPr id="5" name="Content Placeholder 2"/>
          <p:cNvSpPr>
            <a:spLocks noGrp="1"/>
          </p:cNvSpPr>
          <p:nvPr>
            <p:ph idx="1"/>
          </p:nvPr>
        </p:nvSpPr>
        <p:spPr/>
        <p:txBody>
          <a:bodyPr/>
          <a:lstStyle/>
          <a:p>
            <a:pPr marL="214313" indent="-214313">
              <a:spcAft>
                <a:spcPts val="1800"/>
              </a:spcAft>
            </a:pPr>
            <a:r>
              <a:rPr lang="en-US" dirty="0"/>
              <a:t>NZ Publishing </a:t>
            </a:r>
            <a:r>
              <a:rPr lang="en-US" dirty="0" smtClean="0"/>
              <a:t>Profiles</a:t>
            </a:r>
            <a:endParaRPr lang="en-US" dirty="0"/>
          </a:p>
          <a:p>
            <a:pPr marL="214313" indent="-214313">
              <a:spcAft>
                <a:spcPts val="1800"/>
              </a:spcAft>
            </a:pPr>
            <a:r>
              <a:rPr lang="en-US" dirty="0"/>
              <a:t>Normalization </a:t>
            </a:r>
            <a:r>
              <a:rPr lang="en-US" dirty="0" smtClean="0"/>
              <a:t>Rules</a:t>
            </a:r>
            <a:endParaRPr lang="en-US" dirty="0"/>
          </a:p>
          <a:p>
            <a:pPr marL="214313" indent="-214313">
              <a:spcAft>
                <a:spcPts val="1800"/>
              </a:spcAft>
            </a:pPr>
            <a:r>
              <a:rPr lang="en-US" dirty="0"/>
              <a:t>Indexes</a:t>
            </a:r>
          </a:p>
          <a:p>
            <a:pPr marL="214313" indent="-214313">
              <a:spcAft>
                <a:spcPts val="1800"/>
              </a:spcAft>
            </a:pPr>
            <a:r>
              <a:rPr lang="en-US" dirty="0" smtClean="0"/>
              <a:t>CSS</a:t>
            </a:r>
            <a:endParaRPr lang="en-US" dirty="0"/>
          </a:p>
          <a:p>
            <a:pPr marL="214313" indent="-214313">
              <a:spcAft>
                <a:spcPts val="1800"/>
              </a:spcAft>
            </a:pPr>
            <a:r>
              <a:rPr lang="en-US" dirty="0"/>
              <a:t>General Electronic Services</a:t>
            </a:r>
          </a:p>
          <a:p>
            <a:pPr marL="214313" indent="-214313">
              <a:spcAft>
                <a:spcPts val="1800"/>
              </a:spcAft>
            </a:pPr>
            <a:r>
              <a:rPr lang="en-US" dirty="0"/>
              <a:t>Display Logic </a:t>
            </a:r>
            <a:r>
              <a:rPr lang="en-US" dirty="0" smtClean="0"/>
              <a:t>Rules</a:t>
            </a:r>
            <a:endParaRPr lang="en-US" dirty="0"/>
          </a:p>
          <a:p>
            <a:pPr>
              <a:spcAft>
                <a:spcPts val="1800"/>
              </a:spcAft>
            </a:pPr>
            <a:endParaRPr lang="en-US" dirty="0"/>
          </a:p>
        </p:txBody>
      </p:sp>
      <p:sp>
        <p:nvSpPr>
          <p:cNvPr id="2" name="Slide Number Placeholder 1"/>
          <p:cNvSpPr>
            <a:spLocks noGrp="1"/>
          </p:cNvSpPr>
          <p:nvPr>
            <p:ph type="sldNum" sz="quarter" idx="4294967295"/>
          </p:nvPr>
        </p:nvSpPr>
        <p:spPr>
          <a:xfrm>
            <a:off x="8077200" y="4906963"/>
            <a:ext cx="1066800" cy="271462"/>
          </a:xfrm>
        </p:spPr>
        <p:txBody>
          <a:bodyPr/>
          <a:lstStyle/>
          <a:p>
            <a:fld id="{1C146586-7EC2-481D-848F-8CE41EB2DE6C}" type="slidenum">
              <a:rPr lang="en-US" smtClean="0"/>
              <a:pPr/>
              <a:t>28</a:t>
            </a:fld>
            <a:endParaRPr lang="en-US" dirty="0"/>
          </a:p>
        </p:txBody>
      </p:sp>
    </p:spTree>
    <p:extLst>
      <p:ext uri="{BB962C8B-B14F-4D97-AF65-F5344CB8AC3E}">
        <p14:creationId xmlns:p14="http://schemas.microsoft.com/office/powerpoint/2010/main" val="41361513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13E215-9905-4296-80B3-68AB19F2F2EE}"/>
              </a:ext>
            </a:extLst>
          </p:cNvPr>
          <p:cNvSpPr>
            <a:spLocks noGrp="1"/>
          </p:cNvSpPr>
          <p:nvPr>
            <p:ph type="body" sz="quarter" idx="13"/>
          </p:nvPr>
        </p:nvSpPr>
        <p:spPr/>
        <p:txBody>
          <a:bodyPr/>
          <a:lstStyle/>
          <a:p>
            <a:r>
              <a:rPr lang="en-US" dirty="0"/>
              <a:t>Next Steps, Support Resources and Feedback</a:t>
            </a:r>
          </a:p>
        </p:txBody>
      </p:sp>
      <p:sp>
        <p:nvSpPr>
          <p:cNvPr id="3" name="Slide Number Placeholder 2">
            <a:extLst>
              <a:ext uri="{FF2B5EF4-FFF2-40B4-BE49-F238E27FC236}">
                <a16:creationId xmlns:a16="http://schemas.microsoft.com/office/drawing/2014/main" id="{E98C627D-4AFE-4C66-A659-27C704D5F540}"/>
              </a:ext>
            </a:extLst>
          </p:cNvPr>
          <p:cNvSpPr>
            <a:spLocks noGrp="1"/>
          </p:cNvSpPr>
          <p:nvPr>
            <p:ph type="sldNum" sz="quarter" idx="4"/>
          </p:nvPr>
        </p:nvSpPr>
        <p:spPr/>
        <p:txBody>
          <a:bodyPr/>
          <a:lstStyle/>
          <a:p>
            <a:fld id="{1C146586-7EC2-481D-848F-8CE41EB2DE6C}" type="slidenum">
              <a:rPr lang="en-US" smtClean="0"/>
              <a:pPr/>
              <a:t>29</a:t>
            </a:fld>
            <a:endParaRPr lang="en-US" dirty="0"/>
          </a:p>
        </p:txBody>
      </p:sp>
    </p:spTree>
    <p:extLst>
      <p:ext uri="{BB962C8B-B14F-4D97-AF65-F5344CB8AC3E}">
        <p14:creationId xmlns:p14="http://schemas.microsoft.com/office/powerpoint/2010/main" val="2999323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C2BEB-34D6-4D38-A51E-BB6B3973A71D}"/>
              </a:ext>
            </a:extLst>
          </p:cNvPr>
          <p:cNvSpPr>
            <a:spLocks noGrp="1"/>
          </p:cNvSpPr>
          <p:nvPr>
            <p:ph type="title"/>
          </p:nvPr>
        </p:nvSpPr>
        <p:spPr/>
        <p:txBody>
          <a:bodyPr/>
          <a:lstStyle/>
          <a:p>
            <a:r>
              <a:rPr lang="en-US" dirty="0"/>
              <a:t>Session Objectives</a:t>
            </a:r>
          </a:p>
        </p:txBody>
      </p:sp>
      <p:sp>
        <p:nvSpPr>
          <p:cNvPr id="3" name="Slide Number Placeholder 2">
            <a:extLst>
              <a:ext uri="{FF2B5EF4-FFF2-40B4-BE49-F238E27FC236}">
                <a16:creationId xmlns:a16="http://schemas.microsoft.com/office/drawing/2014/main" id="{548EE7BC-4F4A-4E84-B8C2-491463088F4D}"/>
              </a:ext>
            </a:extLst>
          </p:cNvPr>
          <p:cNvSpPr>
            <a:spLocks noGrp="1"/>
          </p:cNvSpPr>
          <p:nvPr>
            <p:ph type="sldNum" sz="quarter" idx="4"/>
          </p:nvPr>
        </p:nvSpPr>
        <p:spPr/>
        <p:txBody>
          <a:bodyPr/>
          <a:lstStyle/>
          <a:p>
            <a:fld id="{1C146586-7EC2-481D-848F-8CE41EB2DE6C}" type="slidenum">
              <a:rPr lang="en-US" smtClean="0"/>
              <a:pPr/>
              <a:t>3</a:t>
            </a:fld>
            <a:endParaRPr lang="en-US" dirty="0"/>
          </a:p>
        </p:txBody>
      </p:sp>
      <p:sp>
        <p:nvSpPr>
          <p:cNvPr id="4" name="Content Placeholder 3">
            <a:extLst>
              <a:ext uri="{FF2B5EF4-FFF2-40B4-BE49-F238E27FC236}">
                <a16:creationId xmlns:a16="http://schemas.microsoft.com/office/drawing/2014/main" id="{EF8827D5-3841-44DC-8205-4FD1DB604414}"/>
              </a:ext>
            </a:extLst>
          </p:cNvPr>
          <p:cNvSpPr>
            <a:spLocks noGrp="1"/>
          </p:cNvSpPr>
          <p:nvPr>
            <p:ph idx="1"/>
          </p:nvPr>
        </p:nvSpPr>
        <p:spPr/>
        <p:txBody>
          <a:bodyPr>
            <a:normAutofit fontScale="92500" lnSpcReduction="10000"/>
          </a:bodyPr>
          <a:lstStyle/>
          <a:p>
            <a:r>
              <a:rPr lang="en-US" dirty="0"/>
              <a:t>Session Description:</a:t>
            </a:r>
            <a:br>
              <a:rPr lang="en-US" dirty="0"/>
            </a:br>
            <a:r>
              <a:rPr lang="en-US" sz="2000" dirty="0"/>
              <a:t>Are you a member of a consortium who is planning to migrate to Alma soon? In this session, we will share details of the migration process and talk about what you can be doing now within your consortium and institution to ensure a smooth transition into your project.</a:t>
            </a:r>
            <a:r>
              <a:rPr lang="en-US" sz="2000" dirty="0"/>
              <a:t/>
            </a:r>
            <a:br>
              <a:rPr lang="en-US" sz="2000" dirty="0"/>
            </a:br>
            <a:endParaRPr lang="en-US" sz="2000" dirty="0"/>
          </a:p>
          <a:p>
            <a:pPr>
              <a:spcBef>
                <a:spcPts val="600"/>
              </a:spcBef>
              <a:spcAft>
                <a:spcPts val="600"/>
              </a:spcAft>
            </a:pPr>
            <a:r>
              <a:rPr lang="en-US" dirty="0"/>
              <a:t>Session Objective(s)</a:t>
            </a:r>
          </a:p>
          <a:p>
            <a:pPr lvl="1">
              <a:spcBef>
                <a:spcPts val="600"/>
              </a:spcBef>
              <a:spcAft>
                <a:spcPts val="600"/>
              </a:spcAft>
            </a:pPr>
            <a:r>
              <a:rPr lang="en-US" sz="1800" dirty="0"/>
              <a:t>By the end of this sessions you will know, understand and/or be able to:</a:t>
            </a:r>
          </a:p>
          <a:p>
            <a:pPr lvl="2">
              <a:spcBef>
                <a:spcPts val="600"/>
              </a:spcBef>
              <a:spcAft>
                <a:spcPts val="600"/>
              </a:spcAft>
            </a:pPr>
            <a:r>
              <a:rPr lang="en-US" sz="1600" dirty="0" smtClean="0"/>
              <a:t>Begin thinking about internal Implementation Team structures </a:t>
            </a:r>
          </a:p>
          <a:p>
            <a:pPr lvl="2">
              <a:spcBef>
                <a:spcPts val="600"/>
              </a:spcBef>
              <a:spcAft>
                <a:spcPts val="600"/>
              </a:spcAft>
            </a:pPr>
            <a:r>
              <a:rPr lang="en-US" sz="1600" dirty="0" smtClean="0"/>
              <a:t>Understand what data cleanup projects may be necessary across the consortium</a:t>
            </a:r>
            <a:endParaRPr lang="en-US" sz="1600" dirty="0" smtClean="0"/>
          </a:p>
          <a:p>
            <a:pPr lvl="2">
              <a:spcBef>
                <a:spcPts val="600"/>
              </a:spcBef>
              <a:spcAft>
                <a:spcPts val="600"/>
              </a:spcAft>
            </a:pPr>
            <a:r>
              <a:rPr lang="en-US" sz="1600" dirty="0" smtClean="0"/>
              <a:t>Articulate the possible ramifications of different policy decisions across all functional areas</a:t>
            </a:r>
            <a:endParaRPr lang="en-US" sz="1600" dirty="0"/>
          </a:p>
        </p:txBody>
      </p:sp>
    </p:spTree>
    <p:extLst>
      <p:ext uri="{BB962C8B-B14F-4D97-AF65-F5344CB8AC3E}">
        <p14:creationId xmlns:p14="http://schemas.microsoft.com/office/powerpoint/2010/main" val="849137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a:t>Next Steps and Resources </a:t>
            </a:r>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30</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normAutofit/>
          </a:bodyPr>
          <a:lstStyle/>
          <a:p>
            <a:r>
              <a:rPr lang="en-US" sz="2000" dirty="0"/>
              <a:t>Include documentation links in the CKC relative to your topic:</a:t>
            </a:r>
          </a:p>
          <a:p>
            <a:pPr lvl="1">
              <a:spcBef>
                <a:spcPts val="600"/>
              </a:spcBef>
              <a:spcAft>
                <a:spcPts val="600"/>
              </a:spcAft>
            </a:pPr>
            <a:r>
              <a:rPr lang="en-US" dirty="0">
                <a:hlinkClick r:id="rId2"/>
              </a:rPr>
              <a:t>https://knowledge.exlibrisgroup.com/Alma/Implementation_and_Migration/Migration_Guides/010Alma_Migration_Considerations_for_Consortia </a:t>
            </a:r>
            <a:r>
              <a:rPr lang="en-US" dirty="0"/>
              <a:t/>
            </a:r>
            <a:br>
              <a:rPr lang="en-US" dirty="0"/>
            </a:br>
            <a:endParaRPr lang="en-US" dirty="0"/>
          </a:p>
          <a:p>
            <a:r>
              <a:rPr lang="en-US" sz="2000" dirty="0"/>
              <a:t>Additional support resources within the ExLibris Ecosystem:</a:t>
            </a:r>
          </a:p>
          <a:p>
            <a:pPr lvl="1">
              <a:spcBef>
                <a:spcPts val="600"/>
              </a:spcBef>
              <a:spcAft>
                <a:spcPts val="600"/>
              </a:spcAft>
            </a:pPr>
            <a:r>
              <a:rPr lang="en-US" dirty="0">
                <a:hlinkClick r:id="rId3"/>
              </a:rPr>
              <a:t>Idea Exchange</a:t>
            </a:r>
            <a:endParaRPr lang="en-US" dirty="0"/>
          </a:p>
          <a:p>
            <a:pPr lvl="1">
              <a:spcBef>
                <a:spcPts val="600"/>
              </a:spcBef>
              <a:spcAft>
                <a:spcPts val="600"/>
              </a:spcAft>
            </a:pPr>
            <a:r>
              <a:rPr lang="en-US" dirty="0">
                <a:hlinkClick r:id="rId4"/>
              </a:rPr>
              <a:t>Developer Network</a:t>
            </a:r>
            <a:r>
              <a:rPr lang="en-US" dirty="0"/>
              <a:t/>
            </a:r>
            <a:br>
              <a:rPr lang="en-US" dirty="0"/>
            </a:br>
            <a:endParaRPr lang="en-US" dirty="0"/>
          </a:p>
          <a:p>
            <a:r>
              <a:rPr lang="en-US" sz="2000" dirty="0">
                <a:hlinkClick r:id="rId5"/>
              </a:rPr>
              <a:t>2018 Technical Seminar Presentations </a:t>
            </a:r>
            <a:r>
              <a:rPr lang="en-US" sz="2000" dirty="0"/>
              <a:t>(Cross-Product section of CKC)</a:t>
            </a:r>
          </a:p>
          <a:p>
            <a:endParaRPr lang="en-US" dirty="0"/>
          </a:p>
        </p:txBody>
      </p:sp>
    </p:spTree>
    <p:extLst>
      <p:ext uri="{BB962C8B-B14F-4D97-AF65-F5344CB8AC3E}">
        <p14:creationId xmlns:p14="http://schemas.microsoft.com/office/powerpoint/2010/main" val="9569948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B2F1E-EE0D-473E-B5EF-2F9B1A001A2A}"/>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512E0B85-C199-4044-801D-48AFAF0B5909}"/>
              </a:ext>
            </a:extLst>
          </p:cNvPr>
          <p:cNvSpPr>
            <a:spLocks noGrp="1"/>
          </p:cNvSpPr>
          <p:nvPr>
            <p:ph type="sldNum" sz="quarter" idx="4"/>
          </p:nvPr>
        </p:nvSpPr>
        <p:spPr/>
        <p:txBody>
          <a:bodyPr/>
          <a:lstStyle/>
          <a:p>
            <a:fld id="{1C146586-7EC2-481D-848F-8CE41EB2DE6C}" type="slidenum">
              <a:rPr lang="en-US" smtClean="0"/>
              <a:pPr/>
              <a:t>31</a:t>
            </a:fld>
            <a:endParaRPr lang="en-US" dirty="0"/>
          </a:p>
        </p:txBody>
      </p:sp>
      <p:grpSp>
        <p:nvGrpSpPr>
          <p:cNvPr id="5" name="Group 4">
            <a:extLst>
              <a:ext uri="{FF2B5EF4-FFF2-40B4-BE49-F238E27FC236}">
                <a16:creationId xmlns:a16="http://schemas.microsoft.com/office/drawing/2014/main" id="{FD94F7D7-A817-4F36-9B02-A26234B52192}"/>
              </a:ext>
            </a:extLst>
          </p:cNvPr>
          <p:cNvGrpSpPr/>
          <p:nvPr/>
        </p:nvGrpSpPr>
        <p:grpSpPr>
          <a:xfrm>
            <a:off x="95511" y="2522983"/>
            <a:ext cx="8952977" cy="2316682"/>
            <a:chOff x="106563" y="4226918"/>
            <a:chExt cx="8952977" cy="2316682"/>
          </a:xfrm>
        </p:grpSpPr>
        <p:pic>
          <p:nvPicPr>
            <p:cNvPr id="6" name="Picture 5">
              <a:extLst>
                <a:ext uri="{FF2B5EF4-FFF2-40B4-BE49-F238E27FC236}">
                  <a16:creationId xmlns:a16="http://schemas.microsoft.com/office/drawing/2014/main" id="{A463160A-9E5D-4E21-AD3F-307645A5697C}"/>
                </a:ext>
              </a:extLst>
            </p:cNvPr>
            <p:cNvPicPr>
              <a:picLocks noChangeAspect="1"/>
            </p:cNvPicPr>
            <p:nvPr/>
          </p:nvPicPr>
          <p:blipFill>
            <a:blip r:embed="rId2"/>
            <a:stretch>
              <a:fillRect/>
            </a:stretch>
          </p:blipFill>
          <p:spPr>
            <a:xfrm>
              <a:off x="4365213" y="4226918"/>
              <a:ext cx="4694327" cy="2316681"/>
            </a:xfrm>
            <a:prstGeom prst="rect">
              <a:avLst/>
            </a:prstGeom>
          </p:spPr>
        </p:pic>
        <p:pic>
          <p:nvPicPr>
            <p:cNvPr id="7" name="Picture 6">
              <a:extLst>
                <a:ext uri="{FF2B5EF4-FFF2-40B4-BE49-F238E27FC236}">
                  <a16:creationId xmlns:a16="http://schemas.microsoft.com/office/drawing/2014/main" id="{CD0AC520-DF8B-4EFF-892B-BD10F3F6D8C1}"/>
                </a:ext>
              </a:extLst>
            </p:cNvPr>
            <p:cNvPicPr>
              <a:picLocks noChangeAspect="1"/>
            </p:cNvPicPr>
            <p:nvPr/>
          </p:nvPicPr>
          <p:blipFill>
            <a:blip r:embed="rId2"/>
            <a:stretch>
              <a:fillRect/>
            </a:stretch>
          </p:blipFill>
          <p:spPr>
            <a:xfrm>
              <a:off x="106563" y="4226919"/>
              <a:ext cx="4694327" cy="2316681"/>
            </a:xfrm>
            <a:prstGeom prst="rect">
              <a:avLst/>
            </a:prstGeom>
          </p:spPr>
        </p:pic>
      </p:grpSp>
      <p:sp>
        <p:nvSpPr>
          <p:cNvPr id="8" name="Content Placeholder 4">
            <a:extLst>
              <a:ext uri="{FF2B5EF4-FFF2-40B4-BE49-F238E27FC236}">
                <a16:creationId xmlns:a16="http://schemas.microsoft.com/office/drawing/2014/main" id="{D642BB03-CEC4-4BFB-9808-6D8C9DDD31E3}"/>
              </a:ext>
            </a:extLst>
          </p:cNvPr>
          <p:cNvSpPr txBox="1">
            <a:spLocks/>
          </p:cNvSpPr>
          <p:nvPr/>
        </p:nvSpPr>
        <p:spPr>
          <a:xfrm>
            <a:off x="1115616" y="1067956"/>
            <a:ext cx="6236680" cy="1730000"/>
          </a:xfrm>
          <a:prstGeom prst="rect">
            <a:avLst/>
          </a:prstGeom>
        </p:spPr>
        <p:txBody>
          <a:bodyPr>
            <a:normAutofit/>
          </a:bodyPr>
          <a:lstStyle>
            <a:lvl1pPr marL="342900" indent="-3429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4000" b="1" dirty="0"/>
              <a:t>Any Final Questions? </a:t>
            </a:r>
          </a:p>
        </p:txBody>
      </p:sp>
    </p:spTree>
    <p:extLst>
      <p:ext uri="{BB962C8B-B14F-4D97-AF65-F5344CB8AC3E}">
        <p14:creationId xmlns:p14="http://schemas.microsoft.com/office/powerpoint/2010/main" val="27169581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a:t>Session Feedback</a:t>
            </a:r>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32</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a:xfrm>
            <a:off x="467544" y="752605"/>
            <a:ext cx="8228585" cy="1315089"/>
          </a:xfrm>
        </p:spPr>
        <p:txBody>
          <a:bodyPr>
            <a:normAutofit/>
          </a:bodyPr>
          <a:lstStyle/>
          <a:p>
            <a:pPr marL="0" indent="0">
              <a:buNone/>
            </a:pPr>
            <a:r>
              <a:rPr lang="en-US" dirty="0"/>
              <a:t>We Value Your Feedback!  </a:t>
            </a:r>
            <a:br>
              <a:rPr lang="en-US" dirty="0"/>
            </a:br>
            <a:r>
              <a:rPr lang="en-US" dirty="0"/>
              <a:t>Please complete the brief Session Comment Card:</a:t>
            </a:r>
            <a:br>
              <a:rPr lang="en-US" dirty="0"/>
            </a:br>
            <a:endParaRPr lang="en-US" dirty="0"/>
          </a:p>
          <a:p>
            <a:endParaRPr lang="en-US" dirty="0"/>
          </a:p>
        </p:txBody>
      </p:sp>
      <p:pic>
        <p:nvPicPr>
          <p:cNvPr id="5" name="Picture 4">
            <a:extLst>
              <a:ext uri="{FF2B5EF4-FFF2-40B4-BE49-F238E27FC236}">
                <a16:creationId xmlns:a16="http://schemas.microsoft.com/office/drawing/2014/main" id="{45F7C562-A068-424A-A62D-A030BA397AD0}"/>
              </a:ext>
            </a:extLst>
          </p:cNvPr>
          <p:cNvPicPr>
            <a:picLocks noChangeAspect="1"/>
          </p:cNvPicPr>
          <p:nvPr/>
        </p:nvPicPr>
        <p:blipFill>
          <a:blip r:embed="rId2"/>
          <a:stretch>
            <a:fillRect/>
          </a:stretch>
        </p:blipFill>
        <p:spPr>
          <a:xfrm>
            <a:off x="261672" y="1635646"/>
            <a:ext cx="4341160" cy="2578063"/>
          </a:xfrm>
          <a:prstGeom prst="rect">
            <a:avLst/>
          </a:prstGeom>
          <a:ln w="22225">
            <a:solidFill>
              <a:schemeClr val="tx1"/>
            </a:solidFill>
          </a:ln>
        </p:spPr>
      </p:pic>
      <p:pic>
        <p:nvPicPr>
          <p:cNvPr id="6" name="Picture 5">
            <a:extLst>
              <a:ext uri="{FF2B5EF4-FFF2-40B4-BE49-F238E27FC236}">
                <a16:creationId xmlns:a16="http://schemas.microsoft.com/office/drawing/2014/main" id="{913EB0F8-840B-4DBF-BAFE-282B3D4D25E3}"/>
              </a:ext>
            </a:extLst>
          </p:cNvPr>
          <p:cNvPicPr>
            <a:picLocks noChangeAspect="1"/>
          </p:cNvPicPr>
          <p:nvPr/>
        </p:nvPicPr>
        <p:blipFill>
          <a:blip r:embed="rId3"/>
          <a:stretch>
            <a:fillRect/>
          </a:stretch>
        </p:blipFill>
        <p:spPr>
          <a:xfrm>
            <a:off x="4302217" y="2052630"/>
            <a:ext cx="4491019" cy="2617908"/>
          </a:xfrm>
          <a:prstGeom prst="rect">
            <a:avLst/>
          </a:prstGeom>
          <a:ln w="22225">
            <a:solidFill>
              <a:schemeClr val="tx1"/>
            </a:solidFill>
          </a:ln>
        </p:spPr>
      </p:pic>
    </p:spTree>
    <p:extLst>
      <p:ext uri="{BB962C8B-B14F-4D97-AF65-F5344CB8AC3E}">
        <p14:creationId xmlns:p14="http://schemas.microsoft.com/office/powerpoint/2010/main" val="1583850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80FF6-1738-4EE0-9D88-6F2F59098FBF}"/>
              </a:ext>
            </a:extLst>
          </p:cNvPr>
          <p:cNvSpPr>
            <a:spLocks noGrp="1"/>
          </p:cNvSpPr>
          <p:nvPr>
            <p:ph type="ctrTitle"/>
          </p:nvPr>
        </p:nvSpPr>
        <p:spPr>
          <a:xfrm>
            <a:off x="539552" y="3003798"/>
            <a:ext cx="6336145" cy="844896"/>
          </a:xfrm>
        </p:spPr>
        <p:txBody>
          <a:bodyPr/>
          <a:lstStyle/>
          <a:p>
            <a:pPr algn="ctr"/>
            <a:r>
              <a:rPr lang="en-US" sz="4000" dirty="0"/>
              <a:t>Thank You!</a:t>
            </a:r>
          </a:p>
        </p:txBody>
      </p:sp>
    </p:spTree>
    <p:extLst>
      <p:ext uri="{BB962C8B-B14F-4D97-AF65-F5344CB8AC3E}">
        <p14:creationId xmlns:p14="http://schemas.microsoft.com/office/powerpoint/2010/main" val="161063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C2BEB-34D6-4D38-A51E-BB6B3973A71D}"/>
              </a:ext>
            </a:extLst>
          </p:cNvPr>
          <p:cNvSpPr>
            <a:spLocks noGrp="1"/>
          </p:cNvSpPr>
          <p:nvPr>
            <p:ph type="title"/>
          </p:nvPr>
        </p:nvSpPr>
        <p:spPr/>
        <p:txBody>
          <a:bodyPr/>
          <a:lstStyle/>
          <a:p>
            <a:r>
              <a:rPr lang="en-US" dirty="0"/>
              <a:t>Target Audience</a:t>
            </a:r>
          </a:p>
        </p:txBody>
      </p:sp>
      <p:sp>
        <p:nvSpPr>
          <p:cNvPr id="3" name="Slide Number Placeholder 2">
            <a:extLst>
              <a:ext uri="{FF2B5EF4-FFF2-40B4-BE49-F238E27FC236}">
                <a16:creationId xmlns:a16="http://schemas.microsoft.com/office/drawing/2014/main" id="{548EE7BC-4F4A-4E84-B8C2-491463088F4D}"/>
              </a:ext>
            </a:extLst>
          </p:cNvPr>
          <p:cNvSpPr>
            <a:spLocks noGrp="1"/>
          </p:cNvSpPr>
          <p:nvPr>
            <p:ph type="sldNum" sz="quarter" idx="4"/>
          </p:nvPr>
        </p:nvSpPr>
        <p:spPr/>
        <p:txBody>
          <a:bodyPr/>
          <a:lstStyle/>
          <a:p>
            <a:fld id="{1C146586-7EC2-481D-848F-8CE41EB2DE6C}" type="slidenum">
              <a:rPr lang="en-US" smtClean="0"/>
              <a:pPr/>
              <a:t>4</a:t>
            </a:fld>
            <a:endParaRPr lang="en-US" dirty="0"/>
          </a:p>
        </p:txBody>
      </p:sp>
      <p:sp>
        <p:nvSpPr>
          <p:cNvPr id="4" name="Content Placeholder 3">
            <a:extLst>
              <a:ext uri="{FF2B5EF4-FFF2-40B4-BE49-F238E27FC236}">
                <a16:creationId xmlns:a16="http://schemas.microsoft.com/office/drawing/2014/main" id="{EF8827D5-3841-44DC-8205-4FD1DB604414}"/>
              </a:ext>
            </a:extLst>
          </p:cNvPr>
          <p:cNvSpPr>
            <a:spLocks noGrp="1"/>
          </p:cNvSpPr>
          <p:nvPr>
            <p:ph idx="1"/>
          </p:nvPr>
        </p:nvSpPr>
        <p:spPr>
          <a:xfrm>
            <a:off x="467544" y="896621"/>
            <a:ext cx="8228585" cy="3979385"/>
          </a:xfrm>
        </p:spPr>
        <p:txBody>
          <a:bodyPr>
            <a:normAutofit/>
          </a:bodyPr>
          <a:lstStyle/>
          <a:p>
            <a:r>
              <a:rPr lang="en-US" dirty="0"/>
              <a:t>Target Audience for the Session:</a:t>
            </a:r>
          </a:p>
          <a:p>
            <a:pPr lvl="1">
              <a:spcBef>
                <a:spcPts val="1200"/>
              </a:spcBef>
              <a:spcAft>
                <a:spcPts val="1200"/>
              </a:spcAft>
            </a:pPr>
            <a:r>
              <a:rPr lang="en-US" sz="1800" dirty="0" smtClean="0"/>
              <a:t>New/Novice Customers that will have a Network Zone</a:t>
            </a:r>
            <a:endParaRPr lang="en-US" sz="1800" dirty="0"/>
          </a:p>
          <a:p>
            <a:pPr lvl="1">
              <a:spcBef>
                <a:spcPts val="1200"/>
              </a:spcBef>
              <a:spcAft>
                <a:spcPts val="1200"/>
              </a:spcAft>
            </a:pPr>
            <a:r>
              <a:rPr lang="en-US" sz="1800" dirty="0"/>
              <a:t>Systems, Technical </a:t>
            </a:r>
            <a:r>
              <a:rPr lang="en-US" sz="1800" dirty="0" smtClean="0"/>
              <a:t>and</a:t>
            </a:r>
            <a:r>
              <a:rPr lang="en-US" sz="1800" dirty="0" smtClean="0"/>
              <a:t> </a:t>
            </a:r>
            <a:r>
              <a:rPr lang="en-US" sz="1800" dirty="0"/>
              <a:t>Public Services </a:t>
            </a:r>
            <a:r>
              <a:rPr lang="en-US" sz="1800" dirty="0" smtClean="0"/>
              <a:t>Librarians</a:t>
            </a:r>
            <a:endParaRPr lang="en-US" sz="1800" dirty="0"/>
          </a:p>
          <a:p>
            <a:pPr lvl="1">
              <a:spcBef>
                <a:spcPts val="1200"/>
              </a:spcBef>
              <a:spcAft>
                <a:spcPts val="1200"/>
              </a:spcAft>
            </a:pPr>
            <a:r>
              <a:rPr lang="en-US" sz="1800" dirty="0" smtClean="0"/>
              <a:t>Administrators</a:t>
            </a:r>
            <a:endParaRPr lang="en-US" sz="1800" dirty="0"/>
          </a:p>
          <a:p>
            <a:endParaRPr lang="en-US" dirty="0"/>
          </a:p>
        </p:txBody>
      </p:sp>
    </p:spTree>
    <p:extLst>
      <p:ext uri="{BB962C8B-B14F-4D97-AF65-F5344CB8AC3E}">
        <p14:creationId xmlns:p14="http://schemas.microsoft.com/office/powerpoint/2010/main" val="1722223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3B23B-7996-4908-9BD5-FD617EDB7A8C}"/>
              </a:ext>
            </a:extLst>
          </p:cNvPr>
          <p:cNvSpPr>
            <a:spLocks noGrp="1"/>
          </p:cNvSpPr>
          <p:nvPr>
            <p:ph type="title"/>
          </p:nvPr>
        </p:nvSpPr>
        <p:spPr/>
        <p:txBody>
          <a:bodyPr/>
          <a:lstStyle/>
          <a:p>
            <a:r>
              <a:rPr lang="en-US" dirty="0"/>
              <a:t>Agenda</a:t>
            </a:r>
          </a:p>
        </p:txBody>
      </p:sp>
      <p:sp>
        <p:nvSpPr>
          <p:cNvPr id="3" name="Slide Number Placeholder 2">
            <a:extLst>
              <a:ext uri="{FF2B5EF4-FFF2-40B4-BE49-F238E27FC236}">
                <a16:creationId xmlns:a16="http://schemas.microsoft.com/office/drawing/2014/main" id="{E5F25A63-346A-45B3-90B5-B0F27BD07D67}"/>
              </a:ext>
            </a:extLst>
          </p:cNvPr>
          <p:cNvSpPr>
            <a:spLocks noGrp="1"/>
          </p:cNvSpPr>
          <p:nvPr>
            <p:ph type="sldNum" sz="quarter" idx="4"/>
          </p:nvPr>
        </p:nvSpPr>
        <p:spPr/>
        <p:txBody>
          <a:bodyPr/>
          <a:lstStyle/>
          <a:p>
            <a:fld id="{1C146586-7EC2-481D-848F-8CE41EB2DE6C}" type="slidenum">
              <a:rPr lang="en-US" smtClean="0"/>
              <a:pPr/>
              <a:t>5</a:t>
            </a:fld>
            <a:endParaRPr lang="en-US" dirty="0"/>
          </a:p>
        </p:txBody>
      </p:sp>
      <p:grpSp>
        <p:nvGrpSpPr>
          <p:cNvPr id="33" name="Group 32">
            <a:extLst>
              <a:ext uri="{FF2B5EF4-FFF2-40B4-BE49-F238E27FC236}">
                <a16:creationId xmlns:a16="http://schemas.microsoft.com/office/drawing/2014/main" id="{880843AA-D8EC-43C8-AACE-CB702EA4F187}"/>
              </a:ext>
            </a:extLst>
          </p:cNvPr>
          <p:cNvGrpSpPr/>
          <p:nvPr/>
        </p:nvGrpSpPr>
        <p:grpSpPr>
          <a:xfrm>
            <a:off x="327706" y="784027"/>
            <a:ext cx="640614" cy="655090"/>
            <a:chOff x="109348" y="1231363"/>
            <a:chExt cx="986977" cy="986977"/>
          </a:xfrm>
        </p:grpSpPr>
        <p:sp>
          <p:nvSpPr>
            <p:cNvPr id="34" name="Oval 33">
              <a:extLst>
                <a:ext uri="{FF2B5EF4-FFF2-40B4-BE49-F238E27FC236}">
                  <a16:creationId xmlns:a16="http://schemas.microsoft.com/office/drawing/2014/main" id="{BB909E4B-03DB-46A7-B51D-1AE2857321EC}"/>
                </a:ext>
              </a:extLst>
            </p:cNvPr>
            <p:cNvSpPr/>
            <p:nvPr/>
          </p:nvSpPr>
          <p:spPr>
            <a:xfrm>
              <a:off x="145636" y="1267651"/>
              <a:ext cx="914400" cy="9144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5" name="קשת מלאה 15">
              <a:extLst>
                <a:ext uri="{FF2B5EF4-FFF2-40B4-BE49-F238E27FC236}">
                  <a16:creationId xmlns:a16="http://schemas.microsoft.com/office/drawing/2014/main" id="{E556F67E-6FAF-4548-AAC1-97DCEF8453C8}"/>
                </a:ext>
              </a:extLst>
            </p:cNvPr>
            <p:cNvSpPr/>
            <p:nvPr/>
          </p:nvSpPr>
          <p:spPr>
            <a:xfrm rot="305064">
              <a:off x="109348" y="1231363"/>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799E3AE8-BCBA-469E-AC01-00A52F30E18B}"/>
                </a:ext>
              </a:extLst>
            </p:cNvPr>
            <p:cNvSpPr/>
            <p:nvPr/>
          </p:nvSpPr>
          <p:spPr>
            <a:xfrm>
              <a:off x="205672" y="1327687"/>
              <a:ext cx="794328" cy="794328"/>
            </a:xfrm>
            <a:prstGeom prst="ellipse">
              <a:avLst/>
            </a:prstGeom>
            <a:solidFill>
              <a:srgbClr val="0034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Calibri" panose="020F0502020204030204"/>
                  <a:ea typeface="+mn-ea"/>
                  <a:cs typeface="+mn-cs"/>
                </a:rPr>
                <a:t>1</a:t>
              </a:r>
            </a:p>
          </p:txBody>
        </p:sp>
      </p:grpSp>
      <p:sp>
        <p:nvSpPr>
          <p:cNvPr id="37" name="Text Placeholder 14">
            <a:extLst>
              <a:ext uri="{FF2B5EF4-FFF2-40B4-BE49-F238E27FC236}">
                <a16:creationId xmlns:a16="http://schemas.microsoft.com/office/drawing/2014/main" id="{8B16D1E8-3397-4205-AD0E-20452CD21FE8}"/>
              </a:ext>
            </a:extLst>
          </p:cNvPr>
          <p:cNvSpPr txBox="1">
            <a:spLocks/>
          </p:cNvSpPr>
          <p:nvPr/>
        </p:nvSpPr>
        <p:spPr>
          <a:xfrm>
            <a:off x="1187624" y="840823"/>
            <a:ext cx="3602772"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Migration</a:t>
            </a:r>
            <a:r>
              <a:rPr kumimoji="0" lang="en-US" sz="1800" b="1" i="0" u="none" strike="noStrike" kern="1200" cap="none" spc="0" normalizeH="0" noProof="0" dirty="0" smtClean="0">
                <a:ln>
                  <a:noFill/>
                </a:ln>
                <a:solidFill>
                  <a:prstClr val="black"/>
                </a:solidFill>
                <a:effectLst/>
                <a:uLnTx/>
                <a:uFillTx/>
                <a:latin typeface="Calibri" panose="020F0502020204030204"/>
                <a:ea typeface="+mn-ea"/>
                <a:cs typeface="+mn-cs"/>
              </a:rPr>
              <a:t> Preparation</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8" name="Group 37">
            <a:extLst>
              <a:ext uri="{FF2B5EF4-FFF2-40B4-BE49-F238E27FC236}">
                <a16:creationId xmlns:a16="http://schemas.microsoft.com/office/drawing/2014/main" id="{E6DAC951-5F06-4551-A73E-7D459BDE379D}"/>
              </a:ext>
            </a:extLst>
          </p:cNvPr>
          <p:cNvGrpSpPr/>
          <p:nvPr/>
        </p:nvGrpSpPr>
        <p:grpSpPr>
          <a:xfrm>
            <a:off x="327706" y="1491630"/>
            <a:ext cx="640614" cy="655090"/>
            <a:chOff x="109348" y="2301078"/>
            <a:chExt cx="986977" cy="986977"/>
          </a:xfrm>
        </p:grpSpPr>
        <p:sp>
          <p:nvSpPr>
            <p:cNvPr id="39" name="Oval 38">
              <a:extLst>
                <a:ext uri="{FF2B5EF4-FFF2-40B4-BE49-F238E27FC236}">
                  <a16:creationId xmlns:a16="http://schemas.microsoft.com/office/drawing/2014/main" id="{5A9644D1-D623-491C-9E6C-0DC1FE0499EE}"/>
                </a:ext>
              </a:extLst>
            </p:cNvPr>
            <p:cNvSpPr/>
            <p:nvPr/>
          </p:nvSpPr>
          <p:spPr>
            <a:xfrm>
              <a:off x="145636" y="2337366"/>
              <a:ext cx="914400" cy="9144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 name="קשת מלאה 15">
              <a:extLst>
                <a:ext uri="{FF2B5EF4-FFF2-40B4-BE49-F238E27FC236}">
                  <a16:creationId xmlns:a16="http://schemas.microsoft.com/office/drawing/2014/main" id="{69B1E7CF-6650-4E12-8A1E-EB46A7EBB9A9}"/>
                </a:ext>
              </a:extLst>
            </p:cNvPr>
            <p:cNvSpPr/>
            <p:nvPr/>
          </p:nvSpPr>
          <p:spPr>
            <a:xfrm rot="2819799">
              <a:off x="109348" y="2301078"/>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1" name="Oval 40">
              <a:extLst>
                <a:ext uri="{FF2B5EF4-FFF2-40B4-BE49-F238E27FC236}">
                  <a16:creationId xmlns:a16="http://schemas.microsoft.com/office/drawing/2014/main" id="{043CA7B0-4EC4-4C3D-B7B0-5FFE82EF7866}"/>
                </a:ext>
              </a:extLst>
            </p:cNvPr>
            <p:cNvSpPr/>
            <p:nvPr/>
          </p:nvSpPr>
          <p:spPr>
            <a:xfrm>
              <a:off x="205672" y="2397402"/>
              <a:ext cx="794328" cy="794328"/>
            </a:xfrm>
            <a:prstGeom prst="ellipse">
              <a:avLst/>
            </a:prstGeom>
            <a:solidFill>
              <a:srgbClr val="0034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Calibri" panose="020F0502020204030204"/>
                  <a:ea typeface="+mn-ea"/>
                  <a:cs typeface="+mn-cs"/>
                </a:rPr>
                <a:t>2</a:t>
              </a:r>
            </a:p>
          </p:txBody>
        </p:sp>
      </p:grpSp>
      <p:grpSp>
        <p:nvGrpSpPr>
          <p:cNvPr id="42" name="Group 41">
            <a:extLst>
              <a:ext uri="{FF2B5EF4-FFF2-40B4-BE49-F238E27FC236}">
                <a16:creationId xmlns:a16="http://schemas.microsoft.com/office/drawing/2014/main" id="{0E52D117-75D0-4161-9C55-70C69ED10731}"/>
              </a:ext>
            </a:extLst>
          </p:cNvPr>
          <p:cNvGrpSpPr/>
          <p:nvPr/>
        </p:nvGrpSpPr>
        <p:grpSpPr>
          <a:xfrm>
            <a:off x="327706" y="2211710"/>
            <a:ext cx="640614" cy="655090"/>
            <a:chOff x="109348" y="3370793"/>
            <a:chExt cx="986977" cy="986977"/>
          </a:xfrm>
        </p:grpSpPr>
        <p:sp>
          <p:nvSpPr>
            <p:cNvPr id="43" name="Oval 42">
              <a:extLst>
                <a:ext uri="{FF2B5EF4-FFF2-40B4-BE49-F238E27FC236}">
                  <a16:creationId xmlns:a16="http://schemas.microsoft.com/office/drawing/2014/main" id="{B7628599-E72E-46E4-9F5C-7235713FCC3C}"/>
                </a:ext>
              </a:extLst>
            </p:cNvPr>
            <p:cNvSpPr/>
            <p:nvPr/>
          </p:nvSpPr>
          <p:spPr>
            <a:xfrm>
              <a:off x="145636" y="3407081"/>
              <a:ext cx="914400" cy="9144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4" name="קשת מלאה 15">
              <a:extLst>
                <a:ext uri="{FF2B5EF4-FFF2-40B4-BE49-F238E27FC236}">
                  <a16:creationId xmlns:a16="http://schemas.microsoft.com/office/drawing/2014/main" id="{D95DAC11-DC4F-4FAB-887F-124C1C827D8B}"/>
                </a:ext>
              </a:extLst>
            </p:cNvPr>
            <p:cNvSpPr/>
            <p:nvPr/>
          </p:nvSpPr>
          <p:spPr>
            <a:xfrm rot="4409434">
              <a:off x="109348" y="3370793"/>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C20646C0-8255-4762-8A4B-ACDD18DDF32F}"/>
                </a:ext>
              </a:extLst>
            </p:cNvPr>
            <p:cNvSpPr/>
            <p:nvPr/>
          </p:nvSpPr>
          <p:spPr>
            <a:xfrm>
              <a:off x="205672" y="3467117"/>
              <a:ext cx="794328" cy="794328"/>
            </a:xfrm>
            <a:prstGeom prst="ellipse">
              <a:avLst/>
            </a:prstGeom>
            <a:solidFill>
              <a:srgbClr val="0034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Calibri" panose="020F0502020204030204"/>
                  <a:ea typeface="+mn-ea"/>
                  <a:cs typeface="+mn-cs"/>
                </a:rPr>
                <a:t>3</a:t>
              </a:r>
            </a:p>
          </p:txBody>
        </p:sp>
      </p:grpSp>
      <p:grpSp>
        <p:nvGrpSpPr>
          <p:cNvPr id="46" name="Group 45">
            <a:extLst>
              <a:ext uri="{FF2B5EF4-FFF2-40B4-BE49-F238E27FC236}">
                <a16:creationId xmlns:a16="http://schemas.microsoft.com/office/drawing/2014/main" id="{402C0391-1C0C-4D26-BC21-3E4FD73AED61}"/>
              </a:ext>
            </a:extLst>
          </p:cNvPr>
          <p:cNvGrpSpPr/>
          <p:nvPr/>
        </p:nvGrpSpPr>
        <p:grpSpPr>
          <a:xfrm>
            <a:off x="327706" y="2931790"/>
            <a:ext cx="640614" cy="655090"/>
            <a:chOff x="109348" y="4440508"/>
            <a:chExt cx="986977" cy="986977"/>
          </a:xfrm>
        </p:grpSpPr>
        <p:sp>
          <p:nvSpPr>
            <p:cNvPr id="47" name="Oval 46">
              <a:extLst>
                <a:ext uri="{FF2B5EF4-FFF2-40B4-BE49-F238E27FC236}">
                  <a16:creationId xmlns:a16="http://schemas.microsoft.com/office/drawing/2014/main" id="{6A3594EB-88D0-417B-A11C-2BF643FA91E1}"/>
                </a:ext>
              </a:extLst>
            </p:cNvPr>
            <p:cNvSpPr/>
            <p:nvPr/>
          </p:nvSpPr>
          <p:spPr>
            <a:xfrm>
              <a:off x="145636" y="4476796"/>
              <a:ext cx="914400" cy="9144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 name="קשת מלאה 15">
              <a:extLst>
                <a:ext uri="{FF2B5EF4-FFF2-40B4-BE49-F238E27FC236}">
                  <a16:creationId xmlns:a16="http://schemas.microsoft.com/office/drawing/2014/main" id="{008ADA4E-8BCE-4F94-B5ED-F975BAC8417B}"/>
                </a:ext>
              </a:extLst>
            </p:cNvPr>
            <p:cNvSpPr/>
            <p:nvPr/>
          </p:nvSpPr>
          <p:spPr>
            <a:xfrm rot="5930780">
              <a:off x="109348" y="4440508"/>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C773B3CA-C182-4672-8DC8-86432F8D47BD}"/>
                </a:ext>
              </a:extLst>
            </p:cNvPr>
            <p:cNvSpPr/>
            <p:nvPr/>
          </p:nvSpPr>
          <p:spPr>
            <a:xfrm>
              <a:off x="205672" y="4536832"/>
              <a:ext cx="794328" cy="794328"/>
            </a:xfrm>
            <a:prstGeom prst="ellipse">
              <a:avLst/>
            </a:prstGeom>
            <a:solidFill>
              <a:srgbClr val="0034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Calibri" panose="020F0502020204030204"/>
                  <a:ea typeface="+mn-ea"/>
                  <a:cs typeface="+mn-cs"/>
                </a:rPr>
                <a:t>4</a:t>
              </a:r>
            </a:p>
          </p:txBody>
        </p:sp>
      </p:grpSp>
      <p:sp>
        <p:nvSpPr>
          <p:cNvPr id="50" name="Text Placeholder 14">
            <a:extLst>
              <a:ext uri="{FF2B5EF4-FFF2-40B4-BE49-F238E27FC236}">
                <a16:creationId xmlns:a16="http://schemas.microsoft.com/office/drawing/2014/main" id="{F7764FC0-0D1D-43F5-9A36-E687B3F9A268}"/>
              </a:ext>
            </a:extLst>
          </p:cNvPr>
          <p:cNvSpPr txBox="1">
            <a:spLocks/>
          </p:cNvSpPr>
          <p:nvPr/>
        </p:nvSpPr>
        <p:spPr>
          <a:xfrm>
            <a:off x="1187624" y="1591508"/>
            <a:ext cx="6192688"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Policies to Consider – Resource</a:t>
            </a:r>
            <a:r>
              <a:rPr kumimoji="0" lang="en-US" sz="1800" b="1" i="0" u="none" strike="noStrike" kern="1200" cap="none" spc="0" normalizeH="0" noProof="0" dirty="0" smtClean="0">
                <a:ln>
                  <a:noFill/>
                </a:ln>
                <a:solidFill>
                  <a:prstClr val="black"/>
                </a:solidFill>
                <a:effectLst/>
                <a:uLnTx/>
                <a:uFillTx/>
                <a:latin typeface="Calibri" panose="020F0502020204030204"/>
                <a:ea typeface="+mn-ea"/>
                <a:cs typeface="+mn-cs"/>
              </a:rPr>
              <a:t> Management and Tech Services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Text Placeholder 14">
            <a:extLst>
              <a:ext uri="{FF2B5EF4-FFF2-40B4-BE49-F238E27FC236}">
                <a16:creationId xmlns:a16="http://schemas.microsoft.com/office/drawing/2014/main" id="{52252BCB-C4F0-47E9-B9D0-B4365E0B1498}"/>
              </a:ext>
            </a:extLst>
          </p:cNvPr>
          <p:cNvSpPr txBox="1">
            <a:spLocks/>
          </p:cNvSpPr>
          <p:nvPr/>
        </p:nvSpPr>
        <p:spPr>
          <a:xfrm>
            <a:off x="1194792" y="2275643"/>
            <a:ext cx="6185519"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prstClr val="black"/>
                </a:solidFill>
              </a:rPr>
              <a:t>Policies to Consider – </a:t>
            </a:r>
            <a:r>
              <a:rPr lang="en-US" dirty="0" smtClean="0">
                <a:solidFill>
                  <a:prstClr val="black"/>
                </a:solidFill>
              </a:rPr>
              <a:t>Fulfillment and Resource Sharing</a:t>
            </a:r>
            <a:endParaRPr lang="en-US" dirty="0">
              <a:solidFill>
                <a:prstClr val="black"/>
              </a:solidFill>
            </a:endParaRPr>
          </a:p>
        </p:txBody>
      </p:sp>
      <p:sp>
        <p:nvSpPr>
          <p:cNvPr id="52" name="Text Placeholder 14">
            <a:extLst>
              <a:ext uri="{FF2B5EF4-FFF2-40B4-BE49-F238E27FC236}">
                <a16:creationId xmlns:a16="http://schemas.microsoft.com/office/drawing/2014/main" id="{11CA9658-958A-4D74-8145-1D1FBCFB241C}"/>
              </a:ext>
            </a:extLst>
          </p:cNvPr>
          <p:cNvSpPr txBox="1">
            <a:spLocks/>
          </p:cNvSpPr>
          <p:nvPr/>
        </p:nvSpPr>
        <p:spPr>
          <a:xfrm>
            <a:off x="1194792" y="3036597"/>
            <a:ext cx="6329535"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dirty="0">
                <a:solidFill>
                  <a:prstClr val="black"/>
                </a:solidFill>
              </a:rPr>
              <a:t>Policies to Consider – </a:t>
            </a:r>
            <a:r>
              <a:rPr lang="en-US" dirty="0" smtClean="0">
                <a:solidFill>
                  <a:prstClr val="black"/>
                </a:solidFill>
              </a:rPr>
              <a:t>Discovery</a:t>
            </a:r>
            <a:endParaRPr lang="en-US" dirty="0">
              <a:solidFill>
                <a:prstClr val="black"/>
              </a:solidFill>
            </a:endParaRPr>
          </a:p>
        </p:txBody>
      </p:sp>
      <p:grpSp>
        <p:nvGrpSpPr>
          <p:cNvPr id="53" name="Group 52">
            <a:extLst>
              <a:ext uri="{FF2B5EF4-FFF2-40B4-BE49-F238E27FC236}">
                <a16:creationId xmlns:a16="http://schemas.microsoft.com/office/drawing/2014/main" id="{50C24E40-CC51-4305-954F-AD94D7A3634B}"/>
              </a:ext>
            </a:extLst>
          </p:cNvPr>
          <p:cNvGrpSpPr/>
          <p:nvPr/>
        </p:nvGrpSpPr>
        <p:grpSpPr>
          <a:xfrm>
            <a:off x="327706" y="3723878"/>
            <a:ext cx="640614" cy="655090"/>
            <a:chOff x="109348" y="5425019"/>
            <a:chExt cx="986977" cy="986977"/>
          </a:xfrm>
        </p:grpSpPr>
        <p:sp>
          <p:nvSpPr>
            <p:cNvPr id="54" name="Oval 53">
              <a:extLst>
                <a:ext uri="{FF2B5EF4-FFF2-40B4-BE49-F238E27FC236}">
                  <a16:creationId xmlns:a16="http://schemas.microsoft.com/office/drawing/2014/main" id="{EC13B53D-5932-48CA-B055-C2F2A848F916}"/>
                </a:ext>
              </a:extLst>
            </p:cNvPr>
            <p:cNvSpPr/>
            <p:nvPr/>
          </p:nvSpPr>
          <p:spPr>
            <a:xfrm>
              <a:off x="145636" y="5461307"/>
              <a:ext cx="914400" cy="914400"/>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5" name="קשת מלאה 15">
              <a:extLst>
                <a:ext uri="{FF2B5EF4-FFF2-40B4-BE49-F238E27FC236}">
                  <a16:creationId xmlns:a16="http://schemas.microsoft.com/office/drawing/2014/main" id="{7C32731A-1CD3-472D-A3EF-19BAA2A19B6D}"/>
                </a:ext>
              </a:extLst>
            </p:cNvPr>
            <p:cNvSpPr/>
            <p:nvPr/>
          </p:nvSpPr>
          <p:spPr>
            <a:xfrm rot="7002521">
              <a:off x="109348" y="5425019"/>
              <a:ext cx="986977" cy="986977"/>
            </a:xfrm>
            <a:prstGeom prst="blockArc">
              <a:avLst>
                <a:gd name="adj1" fmla="val 18172478"/>
                <a:gd name="adj2" fmla="val 42430"/>
                <a:gd name="adj3" fmla="val 3523"/>
              </a:avLst>
            </a:prstGeom>
            <a:solidFill>
              <a:srgbClr val="52525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56" name="Oval 55">
              <a:extLst>
                <a:ext uri="{FF2B5EF4-FFF2-40B4-BE49-F238E27FC236}">
                  <a16:creationId xmlns:a16="http://schemas.microsoft.com/office/drawing/2014/main" id="{8844E9A1-B9B4-47ED-85DE-42D4E1D70E08}"/>
                </a:ext>
              </a:extLst>
            </p:cNvPr>
            <p:cNvSpPr/>
            <p:nvPr/>
          </p:nvSpPr>
          <p:spPr>
            <a:xfrm>
              <a:off x="205672" y="5521343"/>
              <a:ext cx="794328" cy="794328"/>
            </a:xfrm>
            <a:prstGeom prst="ellipse">
              <a:avLst/>
            </a:prstGeom>
            <a:solidFill>
              <a:srgbClr val="00346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Calibri" panose="020F0502020204030204"/>
                  <a:ea typeface="+mn-ea"/>
                  <a:cs typeface="+mn-cs"/>
                </a:rPr>
                <a:t>5</a:t>
              </a:r>
            </a:p>
          </p:txBody>
        </p:sp>
      </p:grpSp>
      <p:sp>
        <p:nvSpPr>
          <p:cNvPr id="57" name="Text Placeholder 14">
            <a:extLst>
              <a:ext uri="{FF2B5EF4-FFF2-40B4-BE49-F238E27FC236}">
                <a16:creationId xmlns:a16="http://schemas.microsoft.com/office/drawing/2014/main" id="{762FD286-4CD8-48E6-BD97-80513231E886}"/>
              </a:ext>
            </a:extLst>
          </p:cNvPr>
          <p:cNvSpPr txBox="1">
            <a:spLocks/>
          </p:cNvSpPr>
          <p:nvPr/>
        </p:nvSpPr>
        <p:spPr>
          <a:xfrm>
            <a:off x="1194792" y="3866289"/>
            <a:ext cx="4457327" cy="424843"/>
          </a:xfrm>
          <a:prstGeom prst="rect">
            <a:avLst/>
          </a:prstGeom>
        </p:spPr>
        <p:txBody>
          <a:bodyPr lIns="45720" rIns="45720" anchor="ct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800" b="1"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Next Steps, Support Resources and Feedback</a:t>
            </a:r>
          </a:p>
        </p:txBody>
      </p:sp>
    </p:spTree>
    <p:extLst>
      <p:ext uri="{BB962C8B-B14F-4D97-AF65-F5344CB8AC3E}">
        <p14:creationId xmlns:p14="http://schemas.microsoft.com/office/powerpoint/2010/main" val="3614396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Migration Preparation</a:t>
            </a:r>
            <a:endParaRPr lang="en-US" dirty="0"/>
          </a:p>
        </p:txBody>
      </p:sp>
      <p:sp>
        <p:nvSpPr>
          <p:cNvPr id="3" name="Slide Number Placeholder 2"/>
          <p:cNvSpPr>
            <a:spLocks noGrp="1"/>
          </p:cNvSpPr>
          <p:nvPr>
            <p:ph type="sldNum" sz="quarter" idx="4294967295"/>
          </p:nvPr>
        </p:nvSpPr>
        <p:spPr>
          <a:xfrm>
            <a:off x="0" y="4840288"/>
            <a:ext cx="539750" cy="365125"/>
          </a:xfrm>
        </p:spPr>
        <p:txBody>
          <a:bodyPr/>
          <a:lstStyle/>
          <a:p>
            <a:fld id="{1C146586-7EC2-481D-848F-8CE41EB2DE6C}" type="slidenum">
              <a:rPr lang="en-US" smtClean="0"/>
              <a:pPr/>
              <a:t>6</a:t>
            </a:fld>
            <a:endParaRPr lang="en-US" dirty="0"/>
          </a:p>
        </p:txBody>
      </p:sp>
    </p:spTree>
    <p:extLst>
      <p:ext uri="{BB962C8B-B14F-4D97-AF65-F5344CB8AC3E}">
        <p14:creationId xmlns:p14="http://schemas.microsoft.com/office/powerpoint/2010/main" val="581853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a:t>
            </a:r>
            <a:r>
              <a:rPr lang="en-US" dirty="0" smtClean="0"/>
              <a:t>Preparation: Policies</a:t>
            </a:r>
            <a:endParaRPr lang="en-US" dirty="0"/>
          </a:p>
        </p:txBody>
      </p:sp>
      <p:sp>
        <p:nvSpPr>
          <p:cNvPr id="3" name="Content Placeholder 2"/>
          <p:cNvSpPr>
            <a:spLocks noGrp="1"/>
          </p:cNvSpPr>
          <p:nvPr>
            <p:ph idx="1"/>
          </p:nvPr>
        </p:nvSpPr>
        <p:spPr>
          <a:xfrm>
            <a:off x="467544" y="843558"/>
            <a:ext cx="8228585" cy="3888432"/>
          </a:xfrm>
        </p:spPr>
        <p:txBody>
          <a:bodyPr/>
          <a:lstStyle/>
          <a:p>
            <a:pPr marL="257175" indent="-257175">
              <a:spcBef>
                <a:spcPct val="0"/>
              </a:spcBef>
            </a:pPr>
            <a:r>
              <a:rPr lang="en-CA" dirty="0">
                <a:cs typeface="Arial" pitchFamily="34" charset="0"/>
              </a:rPr>
              <a:t>Establish </a:t>
            </a:r>
            <a:r>
              <a:rPr lang="en-US" dirty="0">
                <a:cs typeface="Arial" pitchFamily="34" charset="0"/>
              </a:rPr>
              <a:t>cataloging and metadata management standards</a:t>
            </a:r>
          </a:p>
          <a:p>
            <a:pPr marL="257175" indent="-257175">
              <a:lnSpc>
                <a:spcPct val="150000"/>
              </a:lnSpc>
              <a:spcBef>
                <a:spcPct val="0"/>
              </a:spcBef>
            </a:pPr>
            <a:r>
              <a:rPr lang="en-CA" dirty="0">
                <a:cs typeface="Arial" pitchFamily="34" charset="0"/>
              </a:rPr>
              <a:t>Establish rules for </a:t>
            </a:r>
            <a:r>
              <a:rPr lang="en-CA" dirty="0" smtClean="0">
                <a:cs typeface="Arial" pitchFamily="34" charset="0"/>
              </a:rPr>
              <a:t>maintaining uniqueness </a:t>
            </a:r>
            <a:r>
              <a:rPr lang="en-CA" dirty="0">
                <a:cs typeface="Arial" pitchFamily="34" charset="0"/>
              </a:rPr>
              <a:t>of the data</a:t>
            </a:r>
          </a:p>
          <a:p>
            <a:pPr marL="257175" indent="-257175">
              <a:lnSpc>
                <a:spcPct val="150000"/>
              </a:lnSpc>
              <a:spcBef>
                <a:spcPct val="0"/>
              </a:spcBef>
            </a:pPr>
            <a:r>
              <a:rPr lang="en-CA" dirty="0">
                <a:cs typeface="Arial" pitchFamily="34" charset="0"/>
              </a:rPr>
              <a:t>Establish shared </a:t>
            </a:r>
            <a:r>
              <a:rPr lang="en-CA" dirty="0" smtClean="0">
                <a:cs typeface="Arial" pitchFamily="34" charset="0"/>
              </a:rPr>
              <a:t>policies</a:t>
            </a:r>
          </a:p>
          <a:p>
            <a:pPr marL="257175" indent="-257175">
              <a:lnSpc>
                <a:spcPct val="150000"/>
              </a:lnSpc>
              <a:spcBef>
                <a:spcPct val="0"/>
              </a:spcBef>
            </a:pPr>
            <a:r>
              <a:rPr lang="en-CA" dirty="0" smtClean="0">
                <a:cs typeface="Arial" pitchFamily="34" charset="0"/>
              </a:rPr>
              <a:t>Establish data sharing agreements if not already in place</a:t>
            </a:r>
            <a:endParaRPr lang="en-CA" dirty="0">
              <a:cs typeface="Arial" pitchFamily="34" charset="0"/>
            </a:endParaRPr>
          </a:p>
        </p:txBody>
      </p:sp>
      <p:sp>
        <p:nvSpPr>
          <p:cNvPr id="4" name="Slide Number Placeholder 3"/>
          <p:cNvSpPr>
            <a:spLocks noGrp="1"/>
          </p:cNvSpPr>
          <p:nvPr>
            <p:ph type="sldNum" sz="quarter" idx="4294967295"/>
          </p:nvPr>
        </p:nvSpPr>
        <p:spPr>
          <a:xfrm>
            <a:off x="8077200" y="4906963"/>
            <a:ext cx="1066800" cy="271462"/>
          </a:xfrm>
        </p:spPr>
        <p:txBody>
          <a:bodyPr/>
          <a:lstStyle/>
          <a:p>
            <a:fld id="{1C146586-7EC2-481D-848F-8CE41EB2DE6C}" type="slidenum">
              <a:rPr lang="en-US" smtClean="0"/>
              <a:pPr/>
              <a:t>7</a:t>
            </a:fld>
            <a:endParaRPr lang="en-US" dirty="0"/>
          </a:p>
        </p:txBody>
      </p:sp>
    </p:spTree>
    <p:extLst>
      <p:ext uri="{BB962C8B-B14F-4D97-AF65-F5344CB8AC3E}">
        <p14:creationId xmlns:p14="http://schemas.microsoft.com/office/powerpoint/2010/main" val="1764816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1B820-6428-4828-9F68-43C7ACDDBE9F}"/>
              </a:ext>
            </a:extLst>
          </p:cNvPr>
          <p:cNvSpPr>
            <a:spLocks noGrp="1"/>
          </p:cNvSpPr>
          <p:nvPr>
            <p:ph type="title"/>
          </p:nvPr>
        </p:nvSpPr>
        <p:spPr/>
        <p:txBody>
          <a:bodyPr/>
          <a:lstStyle/>
          <a:p>
            <a:r>
              <a:rPr lang="en-US" dirty="0" smtClean="0"/>
              <a:t>Migration Preparation:  Implementation Team</a:t>
            </a:r>
            <a:endParaRPr lang="en-US" dirty="0"/>
          </a:p>
        </p:txBody>
      </p:sp>
      <p:sp>
        <p:nvSpPr>
          <p:cNvPr id="3" name="Slide Number Placeholder 2">
            <a:extLst>
              <a:ext uri="{FF2B5EF4-FFF2-40B4-BE49-F238E27FC236}">
                <a16:creationId xmlns:a16="http://schemas.microsoft.com/office/drawing/2014/main" id="{5445B413-50DE-4A29-982F-518A51D3AF9F}"/>
              </a:ext>
            </a:extLst>
          </p:cNvPr>
          <p:cNvSpPr>
            <a:spLocks noGrp="1"/>
          </p:cNvSpPr>
          <p:nvPr>
            <p:ph type="sldNum" sz="quarter" idx="4"/>
          </p:nvPr>
        </p:nvSpPr>
        <p:spPr/>
        <p:txBody>
          <a:bodyPr/>
          <a:lstStyle/>
          <a:p>
            <a:fld id="{1C146586-7EC2-481D-848F-8CE41EB2DE6C}" type="slidenum">
              <a:rPr lang="en-US" smtClean="0"/>
              <a:pPr/>
              <a:t>8</a:t>
            </a:fld>
            <a:endParaRPr lang="en-US" dirty="0"/>
          </a:p>
        </p:txBody>
      </p:sp>
      <p:sp>
        <p:nvSpPr>
          <p:cNvPr id="4" name="Content Placeholder 3">
            <a:extLst>
              <a:ext uri="{FF2B5EF4-FFF2-40B4-BE49-F238E27FC236}">
                <a16:creationId xmlns:a16="http://schemas.microsoft.com/office/drawing/2014/main" id="{FF272A2C-36D7-43F5-AE7A-290777C4EB3F}"/>
              </a:ext>
            </a:extLst>
          </p:cNvPr>
          <p:cNvSpPr>
            <a:spLocks noGrp="1"/>
          </p:cNvSpPr>
          <p:nvPr>
            <p:ph idx="1"/>
          </p:nvPr>
        </p:nvSpPr>
        <p:spPr/>
        <p:txBody>
          <a:bodyPr>
            <a:normAutofit lnSpcReduction="10000"/>
          </a:bodyPr>
          <a:lstStyle/>
          <a:p>
            <a:pPr>
              <a:spcAft>
                <a:spcPts val="1200"/>
              </a:spcAft>
            </a:pPr>
            <a:r>
              <a:rPr lang="en-US" dirty="0" smtClean="0"/>
              <a:t>Create a core </a:t>
            </a:r>
            <a:r>
              <a:rPr lang="en-US" dirty="0"/>
              <a:t>group responsible for recommending shared policies and best </a:t>
            </a:r>
            <a:r>
              <a:rPr lang="en-US" dirty="0" smtClean="0"/>
              <a:t>practices</a:t>
            </a:r>
          </a:p>
          <a:p>
            <a:pPr lvl="1">
              <a:spcAft>
                <a:spcPts val="1200"/>
              </a:spcAft>
            </a:pPr>
            <a:r>
              <a:rPr lang="en-US" dirty="0" smtClean="0"/>
              <a:t>Members are chairs of working groups</a:t>
            </a:r>
          </a:p>
          <a:p>
            <a:pPr>
              <a:spcAft>
                <a:spcPts val="1200"/>
              </a:spcAft>
            </a:pPr>
            <a:r>
              <a:rPr lang="en-US" dirty="0"/>
              <a:t>Each functional area should have </a:t>
            </a:r>
            <a:r>
              <a:rPr lang="en-US" dirty="0" smtClean="0"/>
              <a:t>a working group</a:t>
            </a:r>
            <a:endParaRPr lang="en-US" dirty="0"/>
          </a:p>
          <a:p>
            <a:pPr lvl="1">
              <a:spcAft>
                <a:spcPts val="1200"/>
              </a:spcAft>
            </a:pPr>
            <a:r>
              <a:rPr lang="en-US" dirty="0" smtClean="0"/>
              <a:t>Core working group of 6 – 7 members</a:t>
            </a:r>
          </a:p>
          <a:p>
            <a:pPr lvl="1">
              <a:spcAft>
                <a:spcPts val="1200"/>
              </a:spcAft>
            </a:pPr>
            <a:r>
              <a:rPr lang="en-US" dirty="0" smtClean="0"/>
              <a:t>Institutional representatives from entire consortium</a:t>
            </a:r>
            <a:endParaRPr lang="en-US" dirty="0"/>
          </a:p>
          <a:p>
            <a:pPr>
              <a:spcAft>
                <a:spcPts val="1200"/>
              </a:spcAft>
            </a:pPr>
            <a:r>
              <a:rPr lang="en-US" dirty="0" smtClean="0"/>
              <a:t>Empower working groups / implementation team to make decisions</a:t>
            </a:r>
          </a:p>
          <a:p>
            <a:pPr marL="285750" indent="-285750">
              <a:spcAft>
                <a:spcPts val="1200"/>
              </a:spcAft>
            </a:pPr>
            <a:r>
              <a:rPr lang="en-US" dirty="0" smtClean="0"/>
              <a:t>What </a:t>
            </a:r>
            <a:r>
              <a:rPr lang="en-US" dirty="0"/>
              <a:t>is the mechanism for member input?</a:t>
            </a:r>
          </a:p>
          <a:p>
            <a:pPr>
              <a:spcAft>
                <a:spcPts val="1200"/>
              </a:spcAft>
            </a:pPr>
            <a:endParaRPr lang="en-US" dirty="0"/>
          </a:p>
        </p:txBody>
      </p:sp>
    </p:spTree>
    <p:extLst>
      <p:ext uri="{BB962C8B-B14F-4D97-AF65-F5344CB8AC3E}">
        <p14:creationId xmlns:p14="http://schemas.microsoft.com/office/powerpoint/2010/main" val="3712218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Migration Preparation: Data</a:t>
            </a:r>
            <a:endParaRPr lang="en-US" dirty="0"/>
          </a:p>
        </p:txBody>
      </p:sp>
      <p:sp>
        <p:nvSpPr>
          <p:cNvPr id="4" name="Content Placeholder 3"/>
          <p:cNvSpPr>
            <a:spLocks noGrp="1"/>
          </p:cNvSpPr>
          <p:nvPr>
            <p:ph idx="1"/>
          </p:nvPr>
        </p:nvSpPr>
        <p:spPr/>
        <p:txBody>
          <a:bodyPr/>
          <a:lstStyle/>
          <a:p>
            <a:pPr>
              <a:lnSpc>
                <a:spcPct val="150000"/>
              </a:lnSpc>
            </a:pPr>
            <a:r>
              <a:rPr lang="en-US" dirty="0" smtClean="0"/>
              <a:t>Local Extensions</a:t>
            </a:r>
          </a:p>
          <a:p>
            <a:pPr lvl="1">
              <a:lnSpc>
                <a:spcPct val="150000"/>
              </a:lnSpc>
            </a:pPr>
            <a:r>
              <a:rPr lang="en-US" dirty="0" smtClean="0"/>
              <a:t>Identify </a:t>
            </a:r>
            <a:r>
              <a:rPr lang="en-US" dirty="0"/>
              <a:t>fields that </a:t>
            </a:r>
            <a:r>
              <a:rPr lang="en-US" dirty="0" smtClean="0"/>
              <a:t>you want </a:t>
            </a:r>
            <a:r>
              <a:rPr lang="en-US" dirty="0"/>
              <a:t>to keep </a:t>
            </a:r>
            <a:r>
              <a:rPr lang="en-US" dirty="0" smtClean="0"/>
              <a:t>locally</a:t>
            </a:r>
          </a:p>
          <a:p>
            <a:pPr lvl="1">
              <a:lnSpc>
                <a:spcPct val="150000"/>
              </a:lnSpc>
            </a:pPr>
            <a:r>
              <a:rPr lang="en-US" dirty="0" smtClean="0"/>
              <a:t>Move </a:t>
            </a:r>
            <a:r>
              <a:rPr lang="en-US" dirty="0"/>
              <a:t>fields </a:t>
            </a:r>
            <a:r>
              <a:rPr lang="en-US" dirty="0" smtClean="0"/>
              <a:t>to </a:t>
            </a:r>
            <a:r>
              <a:rPr lang="en-US" dirty="0"/>
              <a:t>the 09x, 59x, 69x, and </a:t>
            </a:r>
            <a:r>
              <a:rPr lang="en-US" dirty="0" smtClean="0"/>
              <a:t>950 - 999 </a:t>
            </a:r>
            <a:r>
              <a:rPr lang="en-US" dirty="0"/>
              <a:t>ranges, and mark them with a $$9LOCAL </a:t>
            </a:r>
            <a:endParaRPr lang="en-US" dirty="0" smtClean="0"/>
          </a:p>
          <a:p>
            <a:pPr lvl="1">
              <a:lnSpc>
                <a:spcPct val="150000"/>
              </a:lnSpc>
            </a:pPr>
            <a:r>
              <a:rPr lang="en-US" dirty="0" smtClean="0"/>
              <a:t>After Go Live, entire 9XX range can be used.</a:t>
            </a:r>
          </a:p>
          <a:p>
            <a:pPr>
              <a:lnSpc>
                <a:spcPct val="150000"/>
              </a:lnSpc>
            </a:pPr>
            <a:r>
              <a:rPr lang="en-US" dirty="0"/>
              <a:t>Review ‘suppression’ </a:t>
            </a:r>
            <a:r>
              <a:rPr lang="en-US" dirty="0" smtClean="0"/>
              <a:t>flags</a:t>
            </a:r>
          </a:p>
          <a:p>
            <a:pPr>
              <a:lnSpc>
                <a:spcPct val="150000"/>
              </a:lnSpc>
            </a:pPr>
            <a:r>
              <a:rPr lang="en-US" dirty="0" smtClean="0"/>
              <a:t>Ensure all bibs have correct OCLC numbers </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473365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Ex Libris Blue">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024C1C7B-3BE5-4A08-BB1A-752A0D9DA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IGeLU_2016_16X9 (1)</Template>
  <TotalTime>6067</TotalTime>
  <Words>1096</Words>
  <Application>Microsoft Office PowerPoint</Application>
  <PresentationFormat>On-screen Show (16:9)</PresentationFormat>
  <Paragraphs>194</Paragraphs>
  <Slides>33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3_Ex Libris Blue</vt:lpstr>
      <vt:lpstr>Key Considerations and Decisions Before Consortia Implementation</vt:lpstr>
      <vt:lpstr>Welcome and Introductions</vt:lpstr>
      <vt:lpstr>Session Objectives</vt:lpstr>
      <vt:lpstr>Target Audience</vt:lpstr>
      <vt:lpstr>Agenda</vt:lpstr>
      <vt:lpstr>Migration Preparation</vt:lpstr>
      <vt:lpstr>Migration Preparation: Policies</vt:lpstr>
      <vt:lpstr>Migration Preparation:  Implementation Team</vt:lpstr>
      <vt:lpstr>Migration Preparation: Data</vt:lpstr>
      <vt:lpstr>Policies to Consider: Resource Management and Tech Services</vt:lpstr>
      <vt:lpstr>Policies to Consider – Cataloging Standards</vt:lpstr>
      <vt:lpstr>Policies to Consider – Shared Agreements</vt:lpstr>
      <vt:lpstr>Practice: Use existing or create new</vt:lpstr>
      <vt:lpstr>Practice: Single vs. multiple records for P&amp;E</vt:lpstr>
      <vt:lpstr>Practice: Minimum records</vt:lpstr>
      <vt:lpstr>Practice: Creating/contributing when ordering</vt:lpstr>
      <vt:lpstr>Practice: Data which must not be contributed to NZ</vt:lpstr>
      <vt:lpstr>Practice: Local vocabularies</vt:lpstr>
      <vt:lpstr>Practice: Local field semantics</vt:lpstr>
      <vt:lpstr>Practice: Source of records</vt:lpstr>
      <vt:lpstr>Policies to Consider: Fulfillment and Resource Sharing</vt:lpstr>
      <vt:lpstr>Policies to Consider – Shared Data</vt:lpstr>
      <vt:lpstr>Policies to Consider – Shared Standards</vt:lpstr>
      <vt:lpstr>Policies to Consider – Shared Policies</vt:lpstr>
      <vt:lpstr>Policies to Consider: Discovery</vt:lpstr>
      <vt:lpstr>Policies to Consider – Shared Data</vt:lpstr>
      <vt:lpstr>Policies to Consider – Shared Standards and Workflows</vt:lpstr>
      <vt:lpstr>Policies to Consider – Shared Configuration</vt:lpstr>
      <vt:lpstr>PowerPoint Presentation</vt:lpstr>
      <vt:lpstr>Next Steps and Resources </vt:lpstr>
      <vt:lpstr>Questions?</vt:lpstr>
      <vt:lpstr>Session Feedback</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Megan Drake</cp:lastModifiedBy>
  <cp:revision>168</cp:revision>
  <dcterms:created xsi:type="dcterms:W3CDTF">2017-01-02T15:10:30Z</dcterms:created>
  <dcterms:modified xsi:type="dcterms:W3CDTF">2018-04-24T01:05:20Z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