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75" r:id="rId5"/>
    <p:sldId id="259" r:id="rId6"/>
    <p:sldId id="260" r:id="rId7"/>
    <p:sldId id="265" r:id="rId8"/>
    <p:sldId id="283" r:id="rId9"/>
    <p:sldId id="300" r:id="rId10"/>
    <p:sldId id="301" r:id="rId11"/>
    <p:sldId id="302" r:id="rId12"/>
    <p:sldId id="303" r:id="rId13"/>
    <p:sldId id="304" r:id="rId14"/>
    <p:sldId id="305" r:id="rId15"/>
    <p:sldId id="277" r:id="rId16"/>
    <p:sldId id="306" r:id="rId17"/>
    <p:sldId id="308" r:id="rId18"/>
    <p:sldId id="307" r:id="rId19"/>
    <p:sldId id="309" r:id="rId20"/>
    <p:sldId id="261" r:id="rId21"/>
    <p:sldId id="270" r:id="rId22"/>
    <p:sldId id="310" r:id="rId23"/>
    <p:sldId id="315" r:id="rId24"/>
    <p:sldId id="316" r:id="rId25"/>
    <p:sldId id="317" r:id="rId26"/>
    <p:sldId id="318" r:id="rId27"/>
    <p:sldId id="278" r:id="rId28"/>
    <p:sldId id="262" r:id="rId29"/>
    <p:sldId id="271" r:id="rId30"/>
    <p:sldId id="311" r:id="rId31"/>
    <p:sldId id="319" r:id="rId32"/>
    <p:sldId id="321" r:id="rId33"/>
    <p:sldId id="322" r:id="rId34"/>
    <p:sldId id="323" r:id="rId35"/>
    <p:sldId id="279" r:id="rId36"/>
    <p:sldId id="313" r:id="rId37"/>
    <p:sldId id="324" r:id="rId38"/>
    <p:sldId id="312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264" r:id="rId49"/>
    <p:sldId id="273" r:id="rId50"/>
    <p:sldId id="281" r:id="rId51"/>
    <p:sldId id="274" r:id="rId52"/>
    <p:sldId id="276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F79646"/>
    <a:srgbClr val="EE3A43"/>
    <a:srgbClr val="003466"/>
    <a:srgbClr val="66FFFF"/>
    <a:srgbClr val="595959"/>
    <a:srgbClr val="1F497D"/>
    <a:srgbClr val="525254"/>
    <a:srgbClr val="31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4816" autoAdjust="0"/>
  </p:normalViewPr>
  <p:slideViewPr>
    <p:cSldViewPr>
      <p:cViewPr varScale="1">
        <p:scale>
          <a:sx n="125" d="100"/>
          <a:sy n="125" d="100"/>
        </p:scale>
        <p:origin x="3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26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86B4D-61EB-47AD-BE59-F5E8D8579B02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32772-DF56-44B1-8E6D-82B0B614D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OPEN CONFIGURATION!!!!!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3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Enhance the Record, use</a:t>
            </a:r>
          </a:p>
          <a:p>
            <a:endParaRPr lang="en-US" dirty="0" smtClean="0"/>
          </a:p>
          <a:p>
            <a:r>
              <a:rPr lang="en-US" i="1" dirty="0" smtClean="0"/>
              <a:t>Voices in the ocean</a:t>
            </a:r>
            <a:r>
              <a:rPr lang="en-US" i="0" dirty="0" smtClean="0"/>
              <a:t> by Susan Casey</a:t>
            </a:r>
            <a:endParaRPr lang="en-CA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3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Use </a:t>
            </a:r>
            <a:r>
              <a:rPr lang="en-US" sz="1200" kern="1200" dirty="0" smtClean="0">
                <a:effectLst/>
                <a:latin typeface="+mn-lt"/>
                <a:cs typeface="Courier New" panose="02070309020205020404" pitchFamily="49" charset="0"/>
              </a:rPr>
              <a:t>Replace text hc with hardcover</a:t>
            </a:r>
            <a:r>
              <a:rPr lang="en-US" sz="1200" kern="1200" baseline="0" dirty="0" smtClean="0">
                <a:effectLst/>
                <a:latin typeface="+mn-lt"/>
                <a:cs typeface="Courier New" panose="02070309020205020404" pitchFamily="49" charset="0"/>
              </a:rPr>
              <a:t> in </a:t>
            </a:r>
            <a:r>
              <a:rPr lang="en-US" sz="1200" kern="1200" dirty="0" smtClean="0">
                <a:effectLst/>
                <a:latin typeface="+mn-lt"/>
                <a:cs typeface="Courier New" panose="02070309020205020404" pitchFamily="49" charset="0"/>
              </a:rPr>
              <a:t>020 $$a (unconditional)</a:t>
            </a:r>
            <a:r>
              <a:rPr lang="en-US" sz="1200" kern="1200" baseline="0" dirty="0" smtClean="0">
                <a:effectLst/>
                <a:latin typeface="+mn-lt"/>
                <a:cs typeface="Courier New" panose="02070309020205020404" pitchFamily="49" charset="0"/>
              </a:rPr>
              <a:t> rule.</a:t>
            </a:r>
            <a:endParaRPr lang="en-CA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32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From the input file, the record with title “Day of the dachshund”, includes 906, 925, 955 and 963 fields.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import, the record no longer has the 906, 925, 955 or 963 fields.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92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We have another normalization rule called “Copied from WorldCat” It adds a 900 field with text “Copied from WorldCat”</a:t>
            </a:r>
          </a:p>
          <a:p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has been added to a process called “Add 900 copied from WorldCat”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70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want this process to be applied whenever we import a record from WorldCat via “search external resources.”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81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First we will see which external resource is used in the external search profile called “WorldCat” This is accessed via Configuration &gt; Resources &gt; Search Configuration &gt; External Search profile</a:t>
            </a:r>
          </a:p>
          <a:p>
            <a:endParaRPr lang="en-US" dirty="0" smtClean="0"/>
          </a:p>
          <a:p>
            <a:r>
              <a:rPr lang="en-US" sz="1200" dirty="0" smtClean="0"/>
              <a:t>In the Resources List tab of the External Search profile we see that the name of Resource is “WorldCat”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92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Let’s edit the resource “WorldCat” so that it will use the process called “Add 900 copied from WorldCat” This may be accessed via Configuration &gt; Resources &gt; Search Configuration &gt; External Search Resources. Then we will edit the resource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18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We choose the normalization process to perform when importing records from</a:t>
            </a:r>
            <a:r>
              <a:rPr lang="en-US" sz="1200" b="0" baseline="0" dirty="0" smtClean="0"/>
              <a:t> WorldCat via External Search.</a:t>
            </a:r>
            <a:endParaRPr lang="en-US" sz="1200" b="0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2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Examples of the different rules and the syntax are included in the online help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33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Here, even before the record has been saved to the repository, we can see the addition of the 900 field to the record.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3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1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Here, I’m defining a rule that is not part of the default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9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2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Before using or running a normalization rule in a real process or import, we recommend</a:t>
            </a:r>
            <a:r>
              <a:rPr lang="en-US" baseline="0" dirty="0" smtClean="0"/>
              <a:t> that you</a:t>
            </a:r>
            <a:r>
              <a:rPr lang="en-US" dirty="0" smtClean="0"/>
              <a:t> test it. The normalization rule may be easily tested in the Metadata Editor.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7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r>
              <a:rPr lang="en-US" baseline="0" dirty="0" smtClean="0"/>
              <a:t> #1, use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Stein, Kathleen. </a:t>
            </a:r>
            <a:r>
              <a:rPr lang="en-US" i="1" baseline="0" dirty="0" smtClean="0"/>
              <a:t>The genius engine</a:t>
            </a:r>
            <a:endParaRPr lang="en-US" i="0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Clarke, John R. </a:t>
            </a:r>
            <a:r>
              <a:rPr lang="en-US" i="1" baseline="0" dirty="0" smtClean="0"/>
              <a:t>Looking at laughter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 example #2, 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Wood, Audrey. </a:t>
            </a:r>
            <a:r>
              <a:rPr lang="en-US" i="1" baseline="0" dirty="0" smtClean="0"/>
              <a:t>The Tickleoctopus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Laughlin, Robert M. </a:t>
            </a:r>
            <a:r>
              <a:rPr lang="en-US" i="1" baseline="0" dirty="0" smtClean="0"/>
              <a:t>The people of the bat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 example #3, use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Powell, John. </a:t>
            </a:r>
            <a:r>
              <a:rPr lang="en-US" i="1" baseline="0" dirty="0" smtClean="0"/>
              <a:t>How music works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Flannery, Tim. </a:t>
            </a:r>
            <a:r>
              <a:rPr lang="en-US" i="1" baseline="0" dirty="0" smtClean="0"/>
              <a:t>Here on earth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3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3E4C56"/>
                </a:solidFill>
              </a:rPr>
              <a:t>Requires Catalog Administrator role to create process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33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to Configuration &gt; Resources &gt; Metadata</a:t>
            </a:r>
            <a:r>
              <a:rPr lang="en-US" baseline="0" dirty="0" smtClean="0"/>
              <a:t> Configuration and click on MARC21 Bibliographic. </a:t>
            </a:r>
            <a:r>
              <a:rPr lang="en-US" dirty="0" smtClean="0"/>
              <a:t>From the Profile Details page switch to the Normalization tab and choose “Add Process”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 a name and description to the new process.</a:t>
            </a:r>
            <a:r>
              <a:rPr lang="en-US" baseline="0" dirty="0" smtClean="0"/>
              <a:t> </a:t>
            </a:r>
            <a:r>
              <a:rPr lang="en-US" b="0" dirty="0" smtClean="0"/>
              <a:t>Click “Next” to go to the next step.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Select “MarcDroolNormalization” and click the</a:t>
            </a:r>
            <a:r>
              <a:rPr lang="en-US" sz="1200" baseline="0" dirty="0" smtClean="0"/>
              <a:t> </a:t>
            </a:r>
            <a:r>
              <a:rPr lang="en-US" sz="1200" dirty="0" smtClean="0"/>
              <a:t>Add to Selection button. In a situation where you want to include multiple different normalization</a:t>
            </a:r>
            <a:r>
              <a:rPr lang="en-US" sz="1200" baseline="0" dirty="0" smtClean="0"/>
              <a:t> rules in one process, simply add the number of required “MarcDroolNormalization” entries. Click on Add and Close.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Click on Next to go to the next step in the wizard. Here we</a:t>
            </a:r>
            <a:r>
              <a:rPr lang="en-US" sz="1200" dirty="0" smtClean="0"/>
              <a:t> select the normalization rule</a:t>
            </a:r>
            <a:r>
              <a:rPr lang="en-US" sz="1200" baseline="0" dirty="0" smtClean="0"/>
              <a:t> we want to include in the process</a:t>
            </a:r>
            <a:r>
              <a:rPr lang="en-US" sz="1200" dirty="0" smtClean="0"/>
              <a:t>. If including more than one normalization rule, one Drools File Keys exists for each “MarcDroolNormalization” added in Step 2. The last step in creating</a:t>
            </a:r>
            <a:r>
              <a:rPr lang="en-US" sz="1200" baseline="0" dirty="0" smtClean="0"/>
              <a:t> this process is to Save it.</a:t>
            </a:r>
            <a:endParaRPr lang="en-US" sz="1200" dirty="0" smtClean="0"/>
          </a:p>
          <a:p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4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8AA9943-E70C-4C27-A10C-377B0ECD0A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7"/>
          <p:cNvSpPr/>
          <p:nvPr userDrawn="1"/>
        </p:nvSpPr>
        <p:spPr>
          <a:xfrm>
            <a:off x="0" y="4155926"/>
            <a:ext cx="9144000" cy="987574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848325"/>
            <a:ext cx="6700105" cy="1523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623034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677546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27938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" b="3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15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0" y="-1"/>
            <a:ext cx="9143999" cy="4872986"/>
          </a:xfrm>
          <a:prstGeom prst="rect">
            <a:avLst/>
          </a:prstGeom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08917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20291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-17446" y="1"/>
            <a:ext cx="9161448" cy="46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339502"/>
            <a:ext cx="9161448" cy="5427767"/>
          </a:xfrm>
          <a:prstGeom prst="rect">
            <a:avLst/>
          </a:prstGeom>
        </p:spPr>
      </p:pic>
      <p:sp>
        <p:nvSpPr>
          <p:cNvPr id="17" name="מלבן 14"/>
          <p:cNvSpPr/>
          <p:nvPr userDrawn="1"/>
        </p:nvSpPr>
        <p:spPr>
          <a:xfrm>
            <a:off x="2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-17446" y="2585453"/>
            <a:ext cx="9161446" cy="1541620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0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7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3"/>
          <a:stretch/>
        </p:blipFill>
        <p:spPr bwMode="auto">
          <a:xfrm>
            <a:off x="0" y="1"/>
            <a:ext cx="9144000" cy="47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מלבן 14"/>
          <p:cNvSpPr/>
          <p:nvPr userDrawn="1"/>
        </p:nvSpPr>
        <p:spPr>
          <a:xfrm>
            <a:off x="2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0" y="2585453"/>
            <a:ext cx="9144000" cy="154162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0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-9669"/>
          <a:stretch/>
        </p:blipFill>
        <p:spPr bwMode="auto">
          <a:xfrm>
            <a:off x="0" y="0"/>
            <a:ext cx="9144001" cy="48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0"/>
            <a:ext cx="9144000" cy="47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45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91264" cy="576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752605"/>
            <a:ext cx="8228585" cy="39793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098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576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3" y="771550"/>
            <a:ext cx="8208913" cy="3888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 userDrawn="1"/>
        </p:nvSpPr>
        <p:spPr>
          <a:xfrm rot="5400000">
            <a:off x="385330" y="883753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627534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8" y="102664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820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0"/>
            <a:ext cx="9144000" cy="1610660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195486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97689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7" name="קשת מלאה 15"/>
          <p:cNvSpPr/>
          <p:nvPr userDrawn="1"/>
        </p:nvSpPr>
        <p:spPr>
          <a:xfrm rot="3005273">
            <a:off x="7461401" y="1117226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557725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816366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0" name="קשת מלאה 15"/>
          <p:cNvSpPr/>
          <p:nvPr userDrawn="1"/>
        </p:nvSpPr>
        <p:spPr>
          <a:xfrm rot="4914482">
            <a:off x="5780078" y="1139266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876402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135045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3" name="קשת מלאה 15"/>
          <p:cNvSpPr/>
          <p:nvPr userDrawn="1"/>
        </p:nvSpPr>
        <p:spPr>
          <a:xfrm rot="6784598">
            <a:off x="4098757" y="1116111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195081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453724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6" name="קשת מלאה 15"/>
          <p:cNvSpPr/>
          <p:nvPr userDrawn="1"/>
        </p:nvSpPr>
        <p:spPr>
          <a:xfrm rot="9000000">
            <a:off x="2417436" y="1116111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513760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772403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9" name="קשת מלאה 15"/>
          <p:cNvSpPr/>
          <p:nvPr userDrawn="1"/>
        </p:nvSpPr>
        <p:spPr>
          <a:xfrm rot="10800000">
            <a:off x="736115" y="1139266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32439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72312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153633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24741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507771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193047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7772400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4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6272286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8" y="1347614"/>
            <a:ext cx="6259501" cy="3145992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7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6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מלבן 6"/>
          <p:cNvSpPr/>
          <p:nvPr/>
        </p:nvSpPr>
        <p:spPr>
          <a:xfrm>
            <a:off x="-1" y="4873093"/>
            <a:ext cx="9144001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36" name="מלבן 7"/>
          <p:cNvSpPr/>
          <p:nvPr/>
        </p:nvSpPr>
        <p:spPr>
          <a:xfrm>
            <a:off x="7754281" y="4873803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174"/>
          <a:stretch/>
        </p:blipFill>
        <p:spPr>
          <a:xfrm>
            <a:off x="7816835" y="4841840"/>
            <a:ext cx="798239" cy="273165"/>
          </a:xfrm>
          <a:prstGeom prst="rect">
            <a:avLst/>
          </a:prstGeom>
        </p:spPr>
      </p:pic>
      <p:sp>
        <p:nvSpPr>
          <p:cNvPr id="12" name="מלבן 8"/>
          <p:cNvSpPr/>
          <p:nvPr/>
        </p:nvSpPr>
        <p:spPr>
          <a:xfrm>
            <a:off x="8676456" y="4873803"/>
            <a:ext cx="470844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36512" y="4903149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7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1" r:id="rId2"/>
    <p:sldLayoutId id="2147483742" r:id="rId3"/>
    <p:sldLayoutId id="214748368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43" r:id="rId12"/>
    <p:sldLayoutId id="2147483692" r:id="rId13"/>
    <p:sldLayoutId id="214748374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deas.exlibrisgroup.com/" TargetMode="External"/><Relationship Id="rId2" Type="http://schemas.openxmlformats.org/officeDocument/2006/relationships/hyperlink" Target="https://knowledge.exlibrisgroup.com/Alma/Product_Documentation/010Alma_Online_Help_(English)/040Resource_Management/040Metadata_Management/070Working_with_Normalization_Rule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nowledge.exlibrisgroup.com/Cross_Product/Conferences_and_Seminars/Technical_Seminar/2018_Technical_Seminar" TargetMode="External"/><Relationship Id="rId4" Type="http://schemas.openxmlformats.org/officeDocument/2006/relationships/hyperlink" Target="https://developers.exlibrisgroup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DD90C3-A2DD-4846-9E63-D3B4B6036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8" y="4378723"/>
            <a:ext cx="5687968" cy="71330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Connie Braun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B9E81-8464-4DE8-898F-65C862340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911066"/>
            <a:ext cx="6326909" cy="956828"/>
          </a:xfrm>
        </p:spPr>
        <p:txBody>
          <a:bodyPr/>
          <a:lstStyle/>
          <a:p>
            <a:r>
              <a:rPr lang="en-US" sz="2800" dirty="0"/>
              <a:t>DESIGNING AND USING NORMALIZATION RULES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E0619E-D7C2-454D-8C36-731D4E2E80BB}"/>
              </a:ext>
            </a:extLst>
          </p:cNvPr>
          <p:cNvSpPr/>
          <p:nvPr/>
        </p:nvSpPr>
        <p:spPr>
          <a:xfrm>
            <a:off x="7164287" y="51470"/>
            <a:ext cx="1914477" cy="15121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BDC5A-6689-4560-B3C0-B28005AF72D3}"/>
              </a:ext>
            </a:extLst>
          </p:cNvPr>
          <p:cNvSpPr/>
          <p:nvPr/>
        </p:nvSpPr>
        <p:spPr>
          <a:xfrm>
            <a:off x="7227460" y="413832"/>
            <a:ext cx="19144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Download this presentation:</a:t>
            </a:r>
          </a:p>
          <a:p>
            <a:pPr marL="182880" lvl="1"/>
            <a:r>
              <a:rPr lang="en-US" sz="1000" dirty="0">
                <a:solidFill>
                  <a:schemeClr val="bg1"/>
                </a:solidFill>
              </a:rPr>
              <a:t>Ex Libris Knowledge Center &gt; </a:t>
            </a:r>
          </a:p>
          <a:p>
            <a:pPr marL="182880" lvl="1"/>
            <a:r>
              <a:rPr lang="en-US" sz="1000" dirty="0">
                <a:solidFill>
                  <a:schemeClr val="bg1"/>
                </a:solidFill>
              </a:rPr>
              <a:t>Cross-Product &gt; </a:t>
            </a:r>
          </a:p>
          <a:p>
            <a:pPr marL="182880" lvl="1"/>
            <a:r>
              <a:rPr lang="en-US" sz="1000" dirty="0">
                <a:solidFill>
                  <a:schemeClr val="bg1"/>
                </a:solidFill>
              </a:rPr>
              <a:t>Conferences and Seminars &gt; </a:t>
            </a:r>
          </a:p>
          <a:p>
            <a:pPr marL="182880" lvl="1"/>
            <a:r>
              <a:rPr lang="en-US" sz="1000" dirty="0">
                <a:solidFill>
                  <a:schemeClr val="bg1"/>
                </a:solidFill>
              </a:rPr>
              <a:t>2018 Technical Seminar</a:t>
            </a:r>
          </a:p>
        </p:txBody>
      </p:sp>
    </p:spTree>
    <p:extLst>
      <p:ext uri="{BB962C8B-B14F-4D97-AF65-F5344CB8AC3E}">
        <p14:creationId xmlns:p14="http://schemas.microsoft.com/office/powerpoint/2010/main" val="27955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– Fields/Subfields Removed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2828" y="1203598"/>
            <a:ext cx="6301151" cy="2628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rule "Remove subfields b and c from 260" when </a:t>
            </a:r>
          </a:p>
          <a:p>
            <a:pPr lvl="1">
              <a:spcAft>
                <a:spcPts val="450"/>
              </a:spcAft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(TRUE) </a:t>
            </a:r>
          </a:p>
          <a:p>
            <a:pPr>
              <a:spcAft>
                <a:spcPts val="450"/>
              </a:spcAft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then </a:t>
            </a:r>
          </a:p>
          <a:p>
            <a:pPr lvl="1">
              <a:spcAft>
                <a:spcPts val="450"/>
              </a:spcAft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removeSubField "260.b" </a:t>
            </a:r>
          </a:p>
          <a:p>
            <a:pPr lvl="1">
              <a:spcAft>
                <a:spcPts val="450"/>
              </a:spcAft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removeSubField "260.c" </a:t>
            </a:r>
          </a:p>
          <a:p>
            <a:pPr>
              <a:spcAft>
                <a:spcPts val="450"/>
              </a:spcAft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3937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Replace Text in Field/Subfield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818" y="1009837"/>
            <a:ext cx="7637758" cy="349326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800" b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rule "Replace text colors with colours in 650 any subfield (unconditional)" </a:t>
            </a:r>
          </a:p>
          <a:p>
            <a:pPr algn="l">
              <a:spcAft>
                <a:spcPts val="600"/>
              </a:spcAft>
            </a:pPr>
            <a:r>
              <a:rPr lang="en-US" sz="2800" b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when </a:t>
            </a:r>
          </a:p>
          <a:p>
            <a:pPr lvl="1" algn="l">
              <a:spcAft>
                <a:spcPts val="600"/>
              </a:spcAft>
            </a:pPr>
            <a:r>
              <a:rPr lang="en-US" sz="2800" b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(TRUE) </a:t>
            </a:r>
          </a:p>
          <a:p>
            <a:pPr algn="l">
              <a:spcAft>
                <a:spcPts val="600"/>
              </a:spcAft>
            </a:pPr>
            <a:r>
              <a:rPr lang="en-US" sz="2800" b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then </a:t>
            </a:r>
          </a:p>
          <a:p>
            <a:pPr lvl="1" algn="l">
              <a:spcAft>
                <a:spcPts val="600"/>
              </a:spcAft>
            </a:pPr>
            <a:r>
              <a:rPr lang="en-US" sz="2800" b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replaceContents "650</a:t>
            </a:r>
            <a:r>
              <a:rPr lang="en-US" sz="2800" b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.*.</a:t>
            </a:r>
            <a:r>
              <a:rPr lang="en-US" sz="28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labour</a:t>
            </a:r>
            <a:r>
              <a:rPr lang="en-US" sz="2800" b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en-US" sz="2800" b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2800" b="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“labor" </a:t>
            </a:r>
            <a:endParaRPr lang="en-US" sz="2800" b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800" b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8530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88" y="864791"/>
            <a:ext cx="8412022" cy="365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Normalization Rule Copying Syntax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83" y="770972"/>
            <a:ext cx="6079407" cy="3382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Elbow Connector 9"/>
          <p:cNvCxnSpPr/>
          <p:nvPr/>
        </p:nvCxnSpPr>
        <p:spPr>
          <a:xfrm>
            <a:off x="3275856" y="1635646"/>
            <a:ext cx="1326975" cy="899283"/>
          </a:xfrm>
          <a:prstGeom prst="bentConnector3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134" y="2481096"/>
            <a:ext cx="5287503" cy="2413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3" y="1835616"/>
            <a:ext cx="8486867" cy="2473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26" y="771550"/>
            <a:ext cx="7908947" cy="4097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Elbow Connector 12"/>
          <p:cNvCxnSpPr/>
          <p:nvPr/>
        </p:nvCxnSpPr>
        <p:spPr>
          <a:xfrm>
            <a:off x="1979712" y="1835616"/>
            <a:ext cx="1512168" cy="520110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6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Normalization Rule From Scratch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94" y="923589"/>
            <a:ext cx="7365802" cy="3592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483" y="771550"/>
            <a:ext cx="2369034" cy="4139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635896" y="3074196"/>
            <a:ext cx="1512168" cy="1963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73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 #1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110589"/>
              </p:ext>
            </p:extLst>
          </p:nvPr>
        </p:nvGraphicFramePr>
        <p:xfrm>
          <a:off x="0" y="701382"/>
          <a:ext cx="9144000" cy="465409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4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1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066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Create</a:t>
                      </a:r>
                      <a:r>
                        <a:rPr lang="en-US" sz="1800" baseline="0" dirty="0"/>
                        <a:t> a normalization </a:t>
                      </a:r>
                      <a:r>
                        <a:rPr lang="en-US" sz="1800" baseline="0" dirty="0" smtClean="0"/>
                        <a:t>rule by starting with a sample </a:t>
                      </a:r>
                      <a:r>
                        <a:rPr lang="en-US" sz="1800" baseline="0" dirty="0"/>
                        <a:t>to add a </a:t>
                      </a:r>
                      <a:r>
                        <a:rPr lang="en-US" sz="1800" baseline="0" dirty="0" smtClean="0"/>
                        <a:t>590 </a:t>
                      </a:r>
                      <a:r>
                        <a:rPr lang="en-US" sz="1800" baseline="0" dirty="0"/>
                        <a:t>field with subfield a and specific text when it does not exist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13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Within the Metadata editor and go to File &gt; New &gt; Normalization Rules.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For Name and Description, add descriptive details such as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“Add field </a:t>
                      </a:r>
                      <a:r>
                        <a:rPr lang="en-US" sz="1600" dirty="0" smtClean="0"/>
                        <a:t>590 </a:t>
                      </a:r>
                      <a:r>
                        <a:rPr lang="en-US" sz="1600" dirty="0"/>
                        <a:t>with subfield a and text</a:t>
                      </a:r>
                      <a:r>
                        <a:rPr lang="en-US" sz="1600" dirty="0" smtClean="0"/>
                        <a:t>, Donated</a:t>
                      </a:r>
                      <a:r>
                        <a:rPr lang="en-US" sz="1600" baseline="0" dirty="0" smtClean="0"/>
                        <a:t> by Friends of the Library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/>
                        <a:t>if it doesn’t exist.”</a:t>
                      </a:r>
                      <a:endParaRPr lang="en-US" sz="1600" b="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6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6350"/>
                      <a:r>
                        <a:rPr lang="en-US" sz="1600" dirty="0"/>
                        <a:t>Indicate whether or not the rule should be Shared,</a:t>
                      </a:r>
                      <a:r>
                        <a:rPr lang="en-US" sz="1600" baseline="0" dirty="0"/>
                        <a:t> Enable the rule and Save it.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6350"/>
                      <a:r>
                        <a:rPr lang="en-US" sz="16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From </a:t>
                      </a:r>
                      <a:r>
                        <a:rPr lang="en-US" sz="1600" i="1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Edit</a:t>
                      </a:r>
                      <a:r>
                        <a:rPr lang="en-US" sz="1600" i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menu, go to </a:t>
                      </a:r>
                      <a:r>
                        <a:rPr lang="en-US" sz="1600" i="1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 Rule</a:t>
                      </a:r>
                      <a:r>
                        <a:rPr lang="en-US" sz="1600" i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choose “Add 949 with subfields x and t.” Modify the text </a:t>
                      </a:r>
                      <a:r>
                        <a:rPr lang="en-US" sz="16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the rule canvas to make it look like this:</a:t>
                      </a:r>
                    </a:p>
                    <a:p>
                      <a:pPr marL="679450" lvl="1" indent="-215900"/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rule "add field 590 with subfield a and text, Donated by Friends of the Library, if it does not exist"</a:t>
                      </a:r>
                    </a:p>
                    <a:p>
                      <a:pPr marL="679450" lvl="1" indent="-215900"/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when</a:t>
                      </a:r>
                    </a:p>
                    <a:p>
                      <a:pPr marL="679450" lvl="1" indent="-215900"/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 exists  "590.a.Donated by Friends of the Library"</a:t>
                      </a:r>
                    </a:p>
                    <a:p>
                      <a:pPr marL="679450" lvl="1" indent="-215900"/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then</a:t>
                      </a:r>
                    </a:p>
                    <a:p>
                      <a:pPr marL="679450" lvl="1" indent="-215900"/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AddField "590.a.Donated by Friends of the Library"</a:t>
                      </a:r>
                    </a:p>
                    <a:p>
                      <a:pPr marL="679450" lvl="1" indent="-215900"/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Verdan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6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0" marR="0" lvl="0" indent="-215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Save the edited normalization rule.</a:t>
                      </a:r>
                      <a:endParaRPr lang="en-US" sz="16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4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 #2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39512"/>
              </p:ext>
            </p:extLst>
          </p:nvPr>
        </p:nvGraphicFramePr>
        <p:xfrm>
          <a:off x="179512" y="771550"/>
          <a:ext cx="8784975" cy="38963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Create</a:t>
                      </a:r>
                      <a:r>
                        <a:rPr lang="en-US" sz="1800" baseline="0" dirty="0"/>
                        <a:t> a normalization rule to copy contents of a field from one to another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13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Open the Metadata editor and go to File &gt; New &gt; Normalization Rules.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For Name and Description, add descriptive details such as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“</a:t>
                      </a:r>
                      <a:r>
                        <a:rPr lang="en-US" sz="1600" kern="1200" dirty="0">
                          <a:effectLst/>
                        </a:rPr>
                        <a:t>Copy </a:t>
                      </a:r>
                      <a:r>
                        <a:rPr lang="en-US" sz="1600" kern="1200" dirty="0" smtClean="0">
                          <a:effectLst/>
                        </a:rPr>
                        <a:t>300 to 901-12)</a:t>
                      </a:r>
                      <a:r>
                        <a:rPr lang="en-US" sz="1600" dirty="0" smtClean="0"/>
                        <a:t>.”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6350"/>
                      <a:r>
                        <a:rPr lang="en-US" sz="1600" dirty="0"/>
                        <a:t>Indicate whether or not the rule should be Shared,</a:t>
                      </a:r>
                      <a:r>
                        <a:rPr lang="en-US" sz="1600" baseline="0" dirty="0"/>
                        <a:t> Enable the rule and Save it.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0" lvl="0" indent="-215900"/>
                      <a:r>
                        <a:rPr lang="en-US" sz="1600" dirty="0"/>
                        <a:t>Enter</a:t>
                      </a:r>
                      <a:r>
                        <a:rPr lang="en-US" sz="1600" baseline="0" dirty="0"/>
                        <a:t> the following text in the rule canvas</a:t>
                      </a:r>
                      <a:r>
                        <a:rPr lang="en-US" sz="1600" baseline="0" dirty="0" smtClean="0"/>
                        <a:t>:</a:t>
                      </a:r>
                    </a:p>
                    <a:p>
                      <a:pPr marL="222250" lvl="0" indent="-215900"/>
                      <a:endParaRPr lang="en-US" sz="1600" baseline="0" dirty="0"/>
                    </a:p>
                    <a:p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rule "copy 300 to 901-12"</a:t>
                      </a:r>
                      <a:endParaRPr lang="en-CA" sz="1600" kern="1200" dirty="0" smtClean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when</a:t>
                      </a:r>
                      <a:endParaRPr lang="en-CA" sz="1600" kern="1200" dirty="0" smtClean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lvl="2"/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CA" sz="1600" kern="1200" dirty="0" smtClean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then</a:t>
                      </a:r>
                      <a:endParaRPr lang="en-CA" sz="1600" kern="1200" dirty="0" smtClean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lvl="2"/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copyField "300" to "901.{1,2}"</a:t>
                      </a:r>
                      <a:endParaRPr lang="en-CA" sz="1600" kern="1200" dirty="0" smtClean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endParaRPr lang="en-CA" sz="160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0" marR="0" lvl="0" indent="-215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Save the edited normalization rule.</a:t>
                      </a:r>
                      <a:endParaRPr lang="en-US" sz="16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9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 #3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410966"/>
              </p:ext>
            </p:extLst>
          </p:nvPr>
        </p:nvGraphicFramePr>
        <p:xfrm>
          <a:off x="179512" y="699542"/>
          <a:ext cx="8784975" cy="4164024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Create</a:t>
                      </a:r>
                      <a:r>
                        <a:rPr lang="en-US" sz="1800" baseline="0" dirty="0"/>
                        <a:t> a normalization rule </a:t>
                      </a:r>
                      <a:r>
                        <a:rPr lang="en-US" sz="1800" baseline="0" dirty="0" smtClean="0"/>
                        <a:t>to </a:t>
                      </a:r>
                      <a:r>
                        <a:rPr lang="en-US" sz="1800" baseline="0" dirty="0"/>
                        <a:t>replace text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13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Within the Metadata editor and go to File &gt; New &gt; Normalization Rules.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For Name and Description, add descriptive details such as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“Replace </a:t>
                      </a:r>
                      <a:r>
                        <a:rPr lang="en-US" sz="1600" dirty="0" smtClean="0"/>
                        <a:t>hc </a:t>
                      </a:r>
                      <a:r>
                        <a:rPr lang="en-US" sz="1600" dirty="0"/>
                        <a:t>with </a:t>
                      </a:r>
                      <a:r>
                        <a:rPr lang="en-US" sz="1600" dirty="0" smtClean="0"/>
                        <a:t>hardcover </a:t>
                      </a:r>
                      <a:r>
                        <a:rPr lang="en-US" sz="1600" dirty="0"/>
                        <a:t>in 020 </a:t>
                      </a:r>
                      <a:r>
                        <a:rPr lang="en-US" sz="1600" dirty="0" smtClean="0"/>
                        <a:t>a </a:t>
                      </a:r>
                      <a:r>
                        <a:rPr lang="en-US" sz="1600" dirty="0"/>
                        <a:t>(unconditional)</a:t>
                      </a:r>
                      <a:r>
                        <a:rPr lang="en-US" sz="1600" baseline="0" dirty="0"/>
                        <a:t>”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6350"/>
                      <a:r>
                        <a:rPr lang="en-US" sz="1600" dirty="0"/>
                        <a:t>Indicate whether or not the rule should be Shared. Enable the rule. Save the rule.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6350"/>
                      <a:r>
                        <a:rPr lang="en-US" sz="1600" dirty="0" smtClean="0"/>
                        <a:t>From Edit menu, go to Add Rule and choose “Replace text EU with European Union in 650 z.” Modify the text </a:t>
                      </a:r>
                      <a:r>
                        <a:rPr lang="en-US" sz="1600" baseline="0" dirty="0" smtClean="0"/>
                        <a:t>in the rule canvas to make it look like this:</a:t>
                      </a:r>
                      <a:endParaRPr lang="en-US" sz="1600" baseline="0" dirty="0"/>
                    </a:p>
                    <a:p>
                      <a:r>
                        <a:rPr lang="en-US" sz="160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rule "Replace text </a:t>
                      </a:r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hc with hardcover</a:t>
                      </a:r>
                      <a:r>
                        <a:rPr lang="en-US" sz="1600" kern="1200" baseline="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020 </a:t>
                      </a:r>
                      <a:r>
                        <a:rPr lang="en-US" sz="160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$$a </a:t>
                      </a:r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(unconditional)"</a:t>
                      </a:r>
                      <a:endParaRPr lang="en-US" sz="1600" kern="1200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when</a:t>
                      </a:r>
                    </a:p>
                    <a:p>
                      <a:r>
                        <a:rPr lang="en-US" sz="160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(TRUE)</a:t>
                      </a:r>
                    </a:p>
                    <a:p>
                      <a:r>
                        <a:rPr lang="en-US" sz="1600" kern="1200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then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replaceContents "020.a.hc" with "hardcover"</a:t>
                      </a:r>
                    </a:p>
                    <a:p>
                      <a:r>
                        <a:rPr lang="en-US" sz="1600" kern="1200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end</a:t>
                      </a:r>
                      <a:endParaRPr lang="en-US" sz="1600" dirty="0">
                        <a:latin typeface="Courier New" panose="02070309020205020404" pitchFamily="49" charset="0"/>
                        <a:ea typeface="Verdana" panose="020B0604030504040204" pitchFamily="34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US" sz="16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Save the edited normalization rule.</a:t>
                      </a:r>
                      <a:endParaRPr lang="en-US" sz="16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Normalization Rules – Five Steps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752605"/>
            <a:ext cx="5995959" cy="3979385"/>
          </a:xfrm>
        </p:spPr>
        <p:txBody>
          <a:bodyPr>
            <a:normAutofit fontScale="92500"/>
          </a:bodyPr>
          <a:lstStyle/>
          <a:p>
            <a:pPr marL="401638" indent="-401638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Using the Repository Search, locate and open a record on which to test the rule in the Metadata Editor.</a:t>
            </a:r>
          </a:p>
          <a:p>
            <a:pPr marL="401638" indent="-401638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Switch to split editor mode with the record in the left pane.</a:t>
            </a:r>
          </a:p>
          <a:p>
            <a:pPr marL="401638" indent="-401638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 on the blank right pane of the split editor.</a:t>
            </a:r>
          </a:p>
          <a:p>
            <a:pPr marL="401638" indent="-401638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Go to the Rules tab, select the normalization rule you want to test and click edit to open the rule in right pane.</a:t>
            </a:r>
          </a:p>
          <a:p>
            <a:pPr marL="401638" indent="-401638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Test the rule by clicking on the </a:t>
            </a:r>
            <a:r>
              <a:rPr lang="en-US" b="1" dirty="0"/>
              <a:t>Preview</a:t>
            </a:r>
            <a:r>
              <a:rPr lang="en-US" dirty="0"/>
              <a:t> button</a:t>
            </a:r>
            <a:r>
              <a:rPr lang="en-US" dirty="0" smtClean="0"/>
              <a:t>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7" y="1572969"/>
            <a:ext cx="1947950" cy="19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 #4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089672"/>
              </p:ext>
            </p:extLst>
          </p:nvPr>
        </p:nvGraphicFramePr>
        <p:xfrm>
          <a:off x="314325" y="1100138"/>
          <a:ext cx="8451850" cy="1752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Test the normalization rules created in Hands-On 1 – </a:t>
                      </a:r>
                      <a:r>
                        <a:rPr lang="en-US" sz="1800" dirty="0" smtClean="0"/>
                        <a:t>3 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13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For each rule, confirm that the rule you are working with is functioning as expected.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Edit a rule further if there is more that you want to change.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0" lvl="0" indent="-215900"/>
                      <a:r>
                        <a:rPr lang="en-US" sz="1800" dirty="0"/>
                        <a:t>When ready, apply the change to the</a:t>
                      </a:r>
                      <a:r>
                        <a:rPr lang="en-US" sz="1800" baseline="0" dirty="0"/>
                        <a:t> record.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2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96621"/>
            <a:ext cx="8228585" cy="3979385"/>
          </a:xfrm>
        </p:spPr>
        <p:txBody>
          <a:bodyPr/>
          <a:lstStyle/>
          <a:p>
            <a:r>
              <a:rPr lang="en-US" dirty="0" smtClean="0"/>
              <a:t>Connie Braun</a:t>
            </a:r>
            <a:endParaRPr lang="en-US" dirty="0"/>
          </a:p>
          <a:p>
            <a:pPr lvl="1"/>
            <a:r>
              <a:rPr lang="en-US" dirty="0" smtClean="0"/>
              <a:t>Implementation Services Manager</a:t>
            </a:r>
            <a:endParaRPr lang="en-US" dirty="0"/>
          </a:p>
          <a:p>
            <a:pPr lvl="1"/>
            <a:r>
              <a:rPr lang="en-US" dirty="0" smtClean="0"/>
              <a:t>Have worked with Alma for more than eight years</a:t>
            </a:r>
            <a:endParaRPr lang="en-US" dirty="0"/>
          </a:p>
          <a:p>
            <a:pPr lvl="1"/>
            <a:r>
              <a:rPr lang="en-US" dirty="0" smtClean="0"/>
              <a:t>Deliver on-site Alma workshops</a:t>
            </a:r>
          </a:p>
          <a:p>
            <a:pPr lvl="1"/>
            <a:r>
              <a:rPr lang="en-US" dirty="0" smtClean="0"/>
              <a:t>Provide post GoLive consulting</a:t>
            </a:r>
          </a:p>
          <a:p>
            <a:pPr lvl="1"/>
            <a:r>
              <a:rPr lang="en-US" dirty="0" smtClean="0"/>
              <a:t>Many of you have met my little friend…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12201"/>
          <a:stretch/>
        </p:blipFill>
        <p:spPr>
          <a:xfrm>
            <a:off x="5796136" y="195486"/>
            <a:ext cx="3245288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Creating Normalization Processes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Processes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752605"/>
            <a:ext cx="4844209" cy="3979385"/>
          </a:xfrm>
        </p:spPr>
        <p:txBody>
          <a:bodyPr/>
          <a:lstStyle/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Normalization rules, created in the Metadata Editor, may be used in processes that focuses on global data change</a:t>
            </a:r>
          </a:p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Normalization rule processes,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configured by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a Catalog Administrator, may include one or more normalization rules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08520" y="867777"/>
            <a:ext cx="3657600" cy="3657600"/>
            <a:chOff x="4366655" y="1009485"/>
            <a:chExt cx="4589770" cy="4241573"/>
          </a:xfrm>
        </p:grpSpPr>
        <p:pic>
          <p:nvPicPr>
            <p:cNvPr id="18" name="Picture 4" descr="Image result for stack of book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5" t="16173" r="3765" b="16627"/>
            <a:stretch/>
          </p:blipFill>
          <p:spPr bwMode="auto">
            <a:xfrm>
              <a:off x="4738346" y="2166823"/>
              <a:ext cx="1471566" cy="1154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" t="2749" r="3031" b="68274"/>
            <a:stretch/>
          </p:blipFill>
          <p:spPr bwMode="auto">
            <a:xfrm rot="1543930">
              <a:off x="4366655" y="3834576"/>
              <a:ext cx="3252660" cy="14164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6" descr="Image result for swoosh arro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9807" flipH="1">
              <a:off x="6138999" y="2725357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6" descr="Image result for swoosh arro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309">
              <a:off x="7528385" y="2921633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Image result for fis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21231">
              <a:off x="7508493" y="3408258"/>
              <a:ext cx="2052188" cy="843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Image result for swoosh arro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96671">
              <a:off x="6087387" y="2179128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Image result for landscape pictur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985" y="1009485"/>
              <a:ext cx="1401672" cy="867422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" t="10717" r="6737" b="13587"/>
            <a:stretch/>
          </p:blipFill>
          <p:spPr bwMode="auto">
            <a:xfrm>
              <a:off x="7563933" y="1027780"/>
              <a:ext cx="1257076" cy="109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Image result for swoosh arro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93072" flipH="1">
              <a:off x="7595841" y="2378035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Image result for computer monitor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0" r="12580"/>
            <a:stretch/>
          </p:blipFill>
          <p:spPr bwMode="auto">
            <a:xfrm>
              <a:off x="6639230" y="2293047"/>
              <a:ext cx="126736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6" descr="Image result for swoosh arro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6600" flipH="1">
              <a:off x="5870609" y="3173253"/>
              <a:ext cx="921677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Processes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246"/>
          <a:stretch/>
        </p:blipFill>
        <p:spPr>
          <a:xfrm>
            <a:off x="830389" y="776547"/>
            <a:ext cx="7480011" cy="2227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12989"/>
          <a:stretch/>
        </p:blipFill>
        <p:spPr>
          <a:xfrm>
            <a:off x="1285292" y="2889345"/>
            <a:ext cx="6573417" cy="1993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6948264" y="1995686"/>
            <a:ext cx="648072" cy="144016"/>
          </a:xfrm>
          <a:prstGeom prst="roundRect">
            <a:avLst/>
          </a:prstGeom>
          <a:noFill/>
          <a:ln w="38100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7" name="Straight Arrow Connector 6"/>
          <p:cNvCxnSpPr>
            <a:endCxn id="14" idx="0"/>
          </p:cNvCxnSpPr>
          <p:nvPr/>
        </p:nvCxnSpPr>
        <p:spPr>
          <a:xfrm flipH="1">
            <a:off x="4572001" y="2139702"/>
            <a:ext cx="2736303" cy="749643"/>
          </a:xfrm>
          <a:prstGeom prst="straightConnector1">
            <a:avLst/>
          </a:prstGeom>
          <a:ln w="38100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3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</a:t>
            </a:r>
            <a:r>
              <a:rPr lang="en-US" dirty="0" smtClean="0"/>
              <a:t>Processes – Adding Tasks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49" y="843558"/>
            <a:ext cx="7584966" cy="2915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8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</a:t>
            </a:r>
            <a:r>
              <a:rPr lang="en-US" dirty="0" smtClean="0"/>
              <a:t>Processes – Adding Tasks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5" y="1275606"/>
            <a:ext cx="7961710" cy="2118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1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</a:t>
            </a:r>
            <a:r>
              <a:rPr lang="en-US" dirty="0" smtClean="0"/>
              <a:t>Processes – Task Parameters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0" y="781829"/>
            <a:ext cx="7859334" cy="4008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835696" y="4155926"/>
            <a:ext cx="2466521" cy="242789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62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Processes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57" y="1131590"/>
            <a:ext cx="7938085" cy="2039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 #5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Table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32862"/>
              </p:ext>
            </p:extLst>
          </p:nvPr>
        </p:nvGraphicFramePr>
        <p:xfrm>
          <a:off x="179512" y="771550"/>
          <a:ext cx="8784976" cy="3754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Create a normalization rule</a:t>
                      </a:r>
                      <a:r>
                        <a:rPr lang="en-US" sz="1800" baseline="0" dirty="0"/>
                        <a:t> process using one of the rules created in Hands-On 1 – </a:t>
                      </a:r>
                      <a:r>
                        <a:rPr lang="en-US" sz="1800" baseline="0" dirty="0" smtClean="0"/>
                        <a:t>3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13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Go to </a:t>
                      </a:r>
                      <a:r>
                        <a:rPr lang="en-US" sz="1800" dirty="0" smtClean="0"/>
                        <a:t>Configuration </a:t>
                      </a:r>
                      <a:r>
                        <a:rPr lang="en-US" sz="1800" dirty="0"/>
                        <a:t>&gt; </a:t>
                      </a:r>
                      <a:r>
                        <a:rPr lang="en-US" sz="1800" dirty="0" smtClean="0"/>
                        <a:t>Resources &gt; Metadata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/>
                        <a:t>Configuration and click on MARC21 Bibliographic. </a:t>
                      </a:r>
                      <a:r>
                        <a:rPr lang="en-US" sz="1800" baseline="0" dirty="0" smtClean="0"/>
                        <a:t>S</a:t>
                      </a:r>
                      <a:r>
                        <a:rPr lang="en-US" sz="1800" dirty="0" smtClean="0"/>
                        <a:t>witch </a:t>
                      </a:r>
                      <a:r>
                        <a:rPr lang="en-US" sz="1800" dirty="0"/>
                        <a:t>to the Normalization tab and click</a:t>
                      </a:r>
                      <a:r>
                        <a:rPr lang="en-US" sz="1800" baseline="0" dirty="0"/>
                        <a:t> on the</a:t>
                      </a:r>
                      <a:r>
                        <a:rPr lang="en-US" sz="1800" dirty="0"/>
                        <a:t> Add Process button.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Give a name and description to the new process.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Click on the Next button to go to the next step.</a:t>
                      </a:r>
                      <a:endParaRPr lang="en-US" sz="1800" b="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Select “MarcDroolNormalization” and click the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Add to Selection button. In a situation where you want to include multiple different normalization</a:t>
                      </a:r>
                      <a:r>
                        <a:rPr lang="en-US" sz="1800" baseline="0" dirty="0"/>
                        <a:t> rules in one process, simply </a:t>
                      </a:r>
                      <a:r>
                        <a:rPr lang="en-US" sz="1800" baseline="0" dirty="0" smtClean="0"/>
                        <a:t>add </a:t>
                      </a:r>
                      <a:r>
                        <a:rPr lang="en-US" sz="1800" baseline="0" dirty="0"/>
                        <a:t>the number of required “MarcDroolNormalization” entries.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Select the normalization rule</a:t>
                      </a:r>
                      <a:r>
                        <a:rPr lang="en-US" sz="1800" baseline="0" dirty="0"/>
                        <a:t> that you want to include in the process</a:t>
                      </a:r>
                      <a:r>
                        <a:rPr lang="en-US" sz="1800" dirty="0"/>
                        <a:t>. If including more than one normalization rule, one Drools File Keys </a:t>
                      </a:r>
                      <a:r>
                        <a:rPr lang="en-US" sz="1800" dirty="0" smtClean="0"/>
                        <a:t>entry exists </a:t>
                      </a:r>
                      <a:r>
                        <a:rPr lang="en-US" sz="1800" dirty="0"/>
                        <a:t>for each “MarcDroolNormalization” added in Step 2. The last step in creating</a:t>
                      </a:r>
                      <a:r>
                        <a:rPr lang="en-US" sz="1800" baseline="0" dirty="0"/>
                        <a:t> this process is to Save it.</a:t>
                      </a:r>
                      <a:endParaRPr lang="en-US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1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Creating Sets and Running Jobs Using Normalization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Normalization Processes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752605"/>
            <a:ext cx="5904655" cy="3979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Normalization processes may be run…</a:t>
            </a:r>
          </a:p>
          <a:p>
            <a:pPr marL="0" indent="0">
              <a:buNone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93750" lvl="1" indent="-457200">
              <a:buFont typeface="+mj-lt"/>
              <a:buAutoNum type="arabicPeriod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Enhance the record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option in Metadata editor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For a set of records assembled via </a:t>
            </a: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Manage Sets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function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When adding a file of records via </a:t>
            </a: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Import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function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While importing individual records via </a:t>
            </a: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External </a:t>
            </a:r>
            <a:r>
              <a:rPr lang="en-US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Search</a:t>
            </a:r>
            <a:endParaRPr lang="en-US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73" y="1626473"/>
            <a:ext cx="1917274" cy="19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2BEB-34D6-4D38-A51E-BB6B3973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EE7BC-4F4A-4E84-B8C2-49146308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827D5-3841-44DC-8205-4FD1DB604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Description</a:t>
            </a:r>
            <a:r>
              <a:rPr lang="en-US" dirty="0" smtClean="0"/>
              <a:t>: Normalization rules are created and used to modify bibliographic or holdings metadata either individually or using batch processes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By </a:t>
            </a:r>
            <a:r>
              <a:rPr lang="en-US" sz="2200" dirty="0"/>
              <a:t>the end of this </a:t>
            </a:r>
            <a:r>
              <a:rPr lang="en-US" sz="2200" dirty="0" smtClean="0"/>
              <a:t>session </a:t>
            </a:r>
            <a:r>
              <a:rPr lang="en-US" sz="2200" dirty="0"/>
              <a:t>you will know, understand and/or be able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Create normalization rules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Test normalization rules to ensure correct behaviour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Construct normalization processes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Run a job against a set of records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91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4" y="842486"/>
            <a:ext cx="8662593" cy="388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the Record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the Record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3" y="1177860"/>
            <a:ext cx="7953835" cy="2787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080896" y="2438250"/>
            <a:ext cx="1978936" cy="211012"/>
          </a:xfrm>
          <a:prstGeom prst="roundRect">
            <a:avLst/>
          </a:prstGeom>
          <a:noFill/>
          <a:ln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9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the Record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89" y="752326"/>
            <a:ext cx="7409738" cy="4123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3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the Record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3" y="1271917"/>
            <a:ext cx="7873272" cy="2599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0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the Record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22" y="843558"/>
            <a:ext cx="7605756" cy="3880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4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 #6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Table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508198"/>
              </p:ext>
            </p:extLst>
          </p:nvPr>
        </p:nvGraphicFramePr>
        <p:xfrm>
          <a:off x="314325" y="1100138"/>
          <a:ext cx="8451850" cy="2316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8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200" dirty="0"/>
                        <a:t>Apply a normalization rule by enhancing the record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13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/>
                        <a:t>Open any Bibliographic record in the Metadata </a:t>
                      </a:r>
                      <a:r>
                        <a:rPr lang="en-US" sz="2000" dirty="0" smtClean="0"/>
                        <a:t>editor for</a:t>
                      </a:r>
                      <a:r>
                        <a:rPr lang="en-US" sz="2000" baseline="0" dirty="0" smtClean="0"/>
                        <a:t> which the rule you will apply will have the appropriate effect</a:t>
                      </a:r>
                      <a:r>
                        <a:rPr lang="en-US" sz="2000" dirty="0" smtClean="0"/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/>
                        <a:t>Go to Edit menu and select Enhance the Record (Ctrl+Alt+E).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/>
                        <a:t>Select from among the available processes.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/>
                        <a:t>Click on OK button to run the </a:t>
                      </a:r>
                      <a:r>
                        <a:rPr lang="en-US" sz="2000" dirty="0" smtClean="0"/>
                        <a:t>process and</a:t>
                      </a:r>
                      <a:r>
                        <a:rPr lang="en-US" sz="2000" baseline="0" dirty="0" smtClean="0"/>
                        <a:t> update the record</a:t>
                      </a:r>
                      <a:r>
                        <a:rPr lang="en-US" sz="2000" dirty="0" smtClean="0"/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Job for a Set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9912" y="752605"/>
            <a:ext cx="4916217" cy="2323201"/>
          </a:xfrm>
        </p:spPr>
        <p:txBody>
          <a:bodyPr>
            <a:normAutofit/>
          </a:bodyPr>
          <a:lstStyle/>
          <a:p>
            <a:r>
              <a:rPr lang="en-US" dirty="0"/>
              <a:t>Each process may be run on a set of records</a:t>
            </a:r>
          </a:p>
          <a:p>
            <a:r>
              <a:rPr lang="en-US" dirty="0"/>
              <a:t>Assumes processes have been created</a:t>
            </a:r>
          </a:p>
          <a:p>
            <a:r>
              <a:rPr lang="en-US" dirty="0"/>
              <a:t>Choose “Run Process” from within Resource Configuration </a:t>
            </a:r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52605"/>
            <a:ext cx="2486164" cy="3898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827584" y="4030740"/>
            <a:ext cx="864096" cy="1785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66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 #7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Table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465376"/>
              </p:ext>
            </p:extLst>
          </p:nvPr>
        </p:nvGraphicFramePr>
        <p:xfrm>
          <a:off x="314325" y="1100138"/>
          <a:ext cx="8451850" cy="23164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8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Create a set and run the process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13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/>
                        <a:t>Go to Manage Sets.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/>
                        <a:t>Create an Itemized set of three or four physical items against which to run a process.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/>
                        <a:t>Run the process.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/>
                        <a:t>View and confirm the changes to the records.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7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During Import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5" y="752605"/>
            <a:ext cx="2592288" cy="268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Processes </a:t>
            </a:r>
            <a:r>
              <a:rPr lang="en-US" dirty="0"/>
              <a:t>we </a:t>
            </a:r>
            <a:r>
              <a:rPr lang="en-US" dirty="0" smtClean="0"/>
              <a:t>configure may </a:t>
            </a:r>
            <a:r>
              <a:rPr lang="en-US" dirty="0"/>
              <a:t>also be </a:t>
            </a:r>
            <a:r>
              <a:rPr lang="en-US" dirty="0" smtClean="0"/>
              <a:t>used with an import profile to </a:t>
            </a:r>
            <a:r>
              <a:rPr lang="en-US" i="1" dirty="0" smtClean="0"/>
              <a:t>Correct the data</a:t>
            </a:r>
            <a:r>
              <a:rPr lang="en-US" dirty="0" smtClean="0"/>
              <a:t> of records in the file</a:t>
            </a:r>
            <a:endParaRPr lang="en-US" i="1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768894"/>
            <a:ext cx="4903027" cy="425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035068" y="4803998"/>
            <a:ext cx="1265124" cy="196385"/>
          </a:xfrm>
          <a:prstGeom prst="round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49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During Import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62" y="771550"/>
            <a:ext cx="8064874" cy="4054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484624" y="4643280"/>
            <a:ext cx="6031592" cy="19638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539562" y="1347614"/>
            <a:ext cx="4302222" cy="50405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76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2BEB-34D6-4D38-A51E-BB6B3973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EE7BC-4F4A-4E84-B8C2-49146308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827D5-3841-44DC-8205-4FD1DB60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96621"/>
            <a:ext cx="8228585" cy="3979385"/>
          </a:xfrm>
        </p:spPr>
        <p:txBody>
          <a:bodyPr>
            <a:normAutofit/>
          </a:bodyPr>
          <a:lstStyle/>
          <a:p>
            <a:r>
              <a:rPr lang="en-US" dirty="0"/>
              <a:t>Target Audience for the Session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Cataloger, Catalog Manager and Catalog Administrator roles may create and manage normalization rules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Catalog Administrator role is required to associate normalization rules with import profiles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During Import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8" y="759601"/>
            <a:ext cx="8418465" cy="4260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0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via External Search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373" y="873501"/>
            <a:ext cx="4707253" cy="1457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62" y="2499742"/>
            <a:ext cx="8342076" cy="2260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8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via External Search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77" y="1007223"/>
            <a:ext cx="8548045" cy="2140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5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via External Search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3" y="843558"/>
            <a:ext cx="7946675" cy="2128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87" y="3215132"/>
            <a:ext cx="8063825" cy="144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6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via External Search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444" y="807066"/>
            <a:ext cx="8228012" cy="2628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7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via External Search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3" y="1272361"/>
            <a:ext cx="7953835" cy="259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373078" y="3645636"/>
            <a:ext cx="1507903" cy="25866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43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via External Search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66" y="771550"/>
            <a:ext cx="6489069" cy="229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778" y="3183995"/>
            <a:ext cx="6276442" cy="176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0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via External Search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93" y="778698"/>
            <a:ext cx="8308214" cy="3953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3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Steps, Support Resources and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Resources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Include documentation links in the CKC relative to your topic: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hlinkClick r:id="rId2"/>
              </a:rPr>
              <a:t>Working with Normalization Rules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000" dirty="0"/>
              <a:t>Additional support resources within the ExLibris Ecosystem: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Idea Exchange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Developer Network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000" dirty="0">
                <a:hlinkClick r:id="rId5"/>
              </a:rPr>
              <a:t>2018 Technical Seminar Presentations </a:t>
            </a:r>
            <a:r>
              <a:rPr lang="en-US" sz="2000" dirty="0"/>
              <a:t>(Cross-Product section of CKC)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6" y="784027"/>
            <a:ext cx="640614" cy="655090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840823"/>
            <a:ext cx="7272808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Creating and Testing Normalization Rules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6" y="1491630"/>
            <a:ext cx="640614" cy="655090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6" y="2211710"/>
            <a:ext cx="640614" cy="655090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2C0391-1C0C-4D26-BC21-3E4FD73AED61}"/>
              </a:ext>
            </a:extLst>
          </p:cNvPr>
          <p:cNvGrpSpPr/>
          <p:nvPr/>
        </p:nvGrpSpPr>
        <p:grpSpPr>
          <a:xfrm>
            <a:off x="327706" y="2931790"/>
            <a:ext cx="640614" cy="655090"/>
            <a:chOff x="109348" y="4440508"/>
            <a:chExt cx="986977" cy="98697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A3594EB-88D0-417B-A11C-2BF643FA91E1}"/>
                </a:ext>
              </a:extLst>
            </p:cNvPr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קשת מלאה 15">
              <a:extLst>
                <a:ext uri="{FF2B5EF4-FFF2-40B4-BE49-F238E27FC236}">
                  <a16:creationId xmlns:a16="http://schemas.microsoft.com/office/drawing/2014/main" id="{008ADA4E-8BCE-4F94-B5ED-F975BAC8417B}"/>
                </a:ext>
              </a:extLst>
            </p:cNvPr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3B3CA-C182-4672-8DC8-86432F8D47BD}"/>
                </a:ext>
              </a:extLst>
            </p:cNvPr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4" y="1591508"/>
            <a:ext cx="7272808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Creating Normalization Processes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3" y="227564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Creating Sets and Running Jobs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11CA9658-958A-4D74-8145-1D1FBCFB241C}"/>
              </a:ext>
            </a:extLst>
          </p:cNvPr>
          <p:cNvSpPr txBox="1">
            <a:spLocks/>
          </p:cNvSpPr>
          <p:nvPr/>
        </p:nvSpPr>
        <p:spPr>
          <a:xfrm>
            <a:off x="1194792" y="3036597"/>
            <a:ext cx="7265639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Next Steps, Support Resources and </a:t>
            </a:r>
            <a:r>
              <a:rPr lang="en-US" dirty="0" smtClean="0">
                <a:solidFill>
                  <a:prstClr val="black"/>
                </a:solidFill>
              </a:rPr>
              <a:t>Feedback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2F1E-EE0D-473E-B5EF-2F9B1A00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E0B85-C199-4044-801D-48AFAF0B5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4F7D7-A817-4F36-9B02-A26234B52192}"/>
              </a:ext>
            </a:extLst>
          </p:cNvPr>
          <p:cNvGrpSpPr/>
          <p:nvPr/>
        </p:nvGrpSpPr>
        <p:grpSpPr>
          <a:xfrm>
            <a:off x="95511" y="2522983"/>
            <a:ext cx="8952977" cy="2316682"/>
            <a:chOff x="106563" y="4226918"/>
            <a:chExt cx="8952977" cy="23166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63160A-9E5D-4E21-AD3F-307645A56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5213" y="4226918"/>
              <a:ext cx="4694327" cy="23166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0AC520-DF8B-4EFF-892B-BD10F3F6D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563" y="4226919"/>
              <a:ext cx="4694327" cy="2316681"/>
            </a:xfrm>
            <a:prstGeom prst="rect">
              <a:avLst/>
            </a:prstGeom>
          </p:spPr>
        </p:pic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642BB03-CEC4-4BFB-9808-6D8C9DDD31E3}"/>
              </a:ext>
            </a:extLst>
          </p:cNvPr>
          <p:cNvSpPr txBox="1">
            <a:spLocks/>
          </p:cNvSpPr>
          <p:nvPr/>
        </p:nvSpPr>
        <p:spPr>
          <a:xfrm>
            <a:off x="1115616" y="1067956"/>
            <a:ext cx="6236680" cy="173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Any Final Questions? </a:t>
            </a:r>
          </a:p>
        </p:txBody>
      </p:sp>
    </p:spTree>
    <p:extLst>
      <p:ext uri="{BB962C8B-B14F-4D97-AF65-F5344CB8AC3E}">
        <p14:creationId xmlns:p14="http://schemas.microsoft.com/office/powerpoint/2010/main" val="2716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28585" cy="1315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Value Your Feedback!  </a:t>
            </a:r>
            <a:br>
              <a:rPr lang="en-US" dirty="0"/>
            </a:br>
            <a:r>
              <a:rPr lang="en-US" dirty="0"/>
              <a:t>Please complete the brief Session Comment Card: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7C562-A068-424A-A62D-A030BA39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72" y="1635646"/>
            <a:ext cx="4341160" cy="257806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EB0F8-840B-4DBF-BAFE-282B3D4D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217" y="2052630"/>
            <a:ext cx="4491019" cy="261790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8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0FF6-1738-4EE0-9D88-6F2F59098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3003798"/>
            <a:ext cx="6336145" cy="844896"/>
          </a:xfrm>
        </p:spPr>
        <p:txBody>
          <a:bodyPr/>
          <a:lstStyle/>
          <a:p>
            <a:pPr algn="ctr"/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10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Creating and Testing Normalization Rules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Written in a specific syntax, using the </a:t>
            </a:r>
            <a:r>
              <a:rPr lang="en-US" b="1" dirty="0" smtClean="0"/>
              <a:t>drools</a:t>
            </a:r>
            <a:r>
              <a:rPr lang="en-US" dirty="0" smtClean="0"/>
              <a:t> language, allowing cataloguing operators to create rules that enable Alma to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Perform a batch update to sets of records by running a job,</a:t>
            </a:r>
          </a:p>
          <a:p>
            <a:r>
              <a:rPr lang="en-US" dirty="0" smtClean="0"/>
              <a:t>Relate a normalization process to an import profile</a:t>
            </a:r>
          </a:p>
          <a:p>
            <a:r>
              <a:rPr lang="en-US" dirty="0" smtClean="0"/>
              <a:t>Apply a normalization rule or process to an External Search resource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Operators may preview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the outcome of applying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a normalization rule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to a bibliographic record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Alma operators may create 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rules to </a:t>
            </a:r>
          </a:p>
          <a:p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3738" lvl="2" indent="-295275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add fields and subfields</a:t>
            </a:r>
          </a:p>
          <a:p>
            <a:pPr marL="693738" lvl="2" indent="-295275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remove fields and subfields</a:t>
            </a:r>
          </a:p>
          <a:p>
            <a:pPr marL="693738" lvl="2" indent="-295275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modify text</a:t>
            </a:r>
          </a:p>
          <a:p>
            <a:pPr marL="693738" lvl="2" indent="-295275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copy fields</a:t>
            </a:r>
          </a:p>
          <a:p>
            <a:pPr marL="693738" lvl="2" indent="-295275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combine</a:t>
            </a:r>
          </a:p>
          <a:p>
            <a:pPr marL="693738" lvl="2" indent="-295275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replace field tags</a:t>
            </a:r>
          </a:p>
          <a:p>
            <a:pPr marL="693738" lvl="2" indent="-295275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change </a:t>
            </a: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indicators</a:t>
            </a: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New Fields/Subfields May be Added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529" y="1275606"/>
            <a:ext cx="8096942" cy="26776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rule "Add field </a:t>
            </a:r>
            <a:r>
              <a:rPr lang="en-US" sz="2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590 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2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subfield 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with </a:t>
            </a:r>
            <a:r>
              <a:rPr lang="en-US" sz="2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text 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Gift from Class of </a:t>
            </a:r>
            <a:r>
              <a:rPr lang="en-US" sz="2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it doesn’t exist" 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when </a:t>
            </a:r>
          </a:p>
          <a:p>
            <a:pPr lvl="1" algn="l"/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not exists </a:t>
            </a:r>
            <a:r>
              <a:rPr lang="en-US" sz="2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“590.a.Gift 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from Class of </a:t>
            </a:r>
            <a:r>
              <a:rPr lang="en-US" sz="2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2018" </a:t>
            </a:r>
            <a:endParaRPr lang="en-US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then </a:t>
            </a:r>
          </a:p>
          <a:p>
            <a:pPr lvl="1" algn="l"/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addField </a:t>
            </a:r>
            <a:r>
              <a:rPr lang="en-US" sz="2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“590.a.Gift 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from Class of </a:t>
            </a:r>
            <a:r>
              <a:rPr lang="en-US" sz="24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2018" </a:t>
            </a:r>
            <a:endParaRPr lang="en-US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73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Ex Libris Blue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024C1C7B-3BE5-4A08-BB1A-752A0D9DA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IGeLU_2016_16X9 (1)</Template>
  <TotalTime>2466</TotalTime>
  <Words>2112</Words>
  <Application>Microsoft Office PowerPoint</Application>
  <PresentationFormat>On-screen Show (16:9)</PresentationFormat>
  <Paragraphs>339</Paragraphs>
  <Slides>52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Courier New</vt:lpstr>
      <vt:lpstr>Verdana</vt:lpstr>
      <vt:lpstr>3_Ex Libris Blue</vt:lpstr>
      <vt:lpstr>DESIGNING AND USING NORMALIZATION RULES</vt:lpstr>
      <vt:lpstr>Welcome and Introductions</vt:lpstr>
      <vt:lpstr>Session Objectives</vt:lpstr>
      <vt:lpstr>Target Audience</vt:lpstr>
      <vt:lpstr>Agenda</vt:lpstr>
      <vt:lpstr>PowerPoint Presentation</vt:lpstr>
      <vt:lpstr>Normalization Rules</vt:lpstr>
      <vt:lpstr>Normalization Rules</vt:lpstr>
      <vt:lpstr>Example 1 – New Fields/Subfields May be Added </vt:lpstr>
      <vt:lpstr>Example 2 – Fields/Subfields Removed</vt:lpstr>
      <vt:lpstr>Example 3 – Replace Text in Field/Subfield</vt:lpstr>
      <vt:lpstr>Getting Help</vt:lpstr>
      <vt:lpstr>Creating a Normalization Rule Copying Syntax</vt:lpstr>
      <vt:lpstr>Creating a Normalization Rule From Scratch</vt:lpstr>
      <vt:lpstr>Hands-On Exercise #1</vt:lpstr>
      <vt:lpstr>Hands-On Exercise #2</vt:lpstr>
      <vt:lpstr>Hands-On Exercise #3</vt:lpstr>
      <vt:lpstr>Testing Normalization Rules – Five Steps</vt:lpstr>
      <vt:lpstr>Hands-On Exercise #4</vt:lpstr>
      <vt:lpstr>PowerPoint Presentation</vt:lpstr>
      <vt:lpstr>Normalization Processes</vt:lpstr>
      <vt:lpstr>Normalization Processes</vt:lpstr>
      <vt:lpstr>Normalization Processes – Adding Tasks</vt:lpstr>
      <vt:lpstr>Normalization Processes – Adding Tasks</vt:lpstr>
      <vt:lpstr>Normalization Processes – Task Parameters</vt:lpstr>
      <vt:lpstr>Normalization Processes</vt:lpstr>
      <vt:lpstr>Hands-On Exercise #5</vt:lpstr>
      <vt:lpstr>PowerPoint Presentation</vt:lpstr>
      <vt:lpstr>Running Normalization Processes</vt:lpstr>
      <vt:lpstr>Enhance the Record</vt:lpstr>
      <vt:lpstr>Enhance the Record</vt:lpstr>
      <vt:lpstr>Enhance the Record</vt:lpstr>
      <vt:lpstr>Enhance the Record</vt:lpstr>
      <vt:lpstr>Enhance the Record</vt:lpstr>
      <vt:lpstr>Hands-On Exercise #6</vt:lpstr>
      <vt:lpstr>Normalization Job for a Set</vt:lpstr>
      <vt:lpstr>Hands-On Exercise #7</vt:lpstr>
      <vt:lpstr>Normalization During Import</vt:lpstr>
      <vt:lpstr>Normalization During Import</vt:lpstr>
      <vt:lpstr>Normalization During Import</vt:lpstr>
      <vt:lpstr>Import via External Search</vt:lpstr>
      <vt:lpstr>Import via External Search</vt:lpstr>
      <vt:lpstr>Import via External Search</vt:lpstr>
      <vt:lpstr>Import via External Search</vt:lpstr>
      <vt:lpstr>Import via External Search</vt:lpstr>
      <vt:lpstr>Import via External Search</vt:lpstr>
      <vt:lpstr>Import via External Search</vt:lpstr>
      <vt:lpstr>PowerPoint Presentation</vt:lpstr>
      <vt:lpstr>Next Steps and Resources </vt:lpstr>
      <vt:lpstr>Questions?</vt:lpstr>
      <vt:lpstr>Session Feedback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247</cp:revision>
  <dcterms:created xsi:type="dcterms:W3CDTF">2017-01-02T15:10:30Z</dcterms:created>
  <dcterms:modified xsi:type="dcterms:W3CDTF">2018-04-16T16:47:36Z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