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951" r:id="rId4"/>
  </p:sldMasterIdLst>
  <p:notesMasterIdLst>
    <p:notesMasterId r:id="rId121"/>
  </p:notesMasterIdLst>
  <p:handoutMasterIdLst>
    <p:handoutMasterId r:id="rId122"/>
  </p:handoutMasterIdLst>
  <p:sldIdLst>
    <p:sldId id="257" r:id="rId5"/>
    <p:sldId id="258" r:id="rId6"/>
    <p:sldId id="259" r:id="rId7"/>
    <p:sldId id="260" r:id="rId8"/>
    <p:sldId id="262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266" r:id="rId35"/>
    <p:sldId id="337" r:id="rId36"/>
    <p:sldId id="338" r:id="rId37"/>
    <p:sldId id="339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3" r:id="rId68"/>
    <p:sldId id="414" r:id="rId69"/>
    <p:sldId id="415" r:id="rId70"/>
    <p:sldId id="268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83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274" r:id="rId116"/>
    <p:sldId id="275" r:id="rId117"/>
    <p:sldId id="276" r:id="rId118"/>
    <p:sldId id="416" r:id="rId119"/>
    <p:sldId id="279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326"/>
    <a:srgbClr val="F0AFA2"/>
    <a:srgbClr val="EEA89A"/>
    <a:srgbClr val="F8DAD4"/>
    <a:srgbClr val="F5CBC3"/>
    <a:srgbClr val="F0B2A6"/>
    <a:srgbClr val="313133"/>
    <a:srgbClr val="003466"/>
    <a:srgbClr val="EE3A43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8" autoAdjust="0"/>
    <p:restoredTop sz="94605" autoAdjust="0"/>
  </p:normalViewPr>
  <p:slideViewPr>
    <p:cSldViewPr snapToGrid="0" showGuides="1">
      <p:cViewPr varScale="1">
        <p:scale>
          <a:sx n="106" d="100"/>
          <a:sy n="106" d="100"/>
        </p:scale>
        <p:origin x="1374" y="11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yourselves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0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Patron: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Can be using Primo or direct accessing.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Obviously, we want to minimize the direct accessing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Staff: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Resource</a:t>
            </a:r>
            <a:r>
              <a:rPr lang="en-US" baseline="0" dirty="0" smtClean="0"/>
              <a:t> Sharing Staff using the broker system ONLY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Fulfillment Staff using Alma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51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finding a potential lender</a:t>
            </a:r>
          </a:p>
          <a:p>
            <a:endParaRPr lang="en-US" dirty="0" smtClean="0"/>
          </a:p>
          <a:p>
            <a:r>
              <a:rPr lang="en-US" dirty="0" smtClean="0"/>
              <a:t>For printing out call slips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A common practice is to use GES to push requests into brokers: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More flexible for defining conditions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More flexible for setting the </a:t>
            </a:r>
            <a:r>
              <a:rPr lang="en-US" baseline="0" dirty="0" err="1" smtClean="0"/>
              <a:t>OpenURL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InnReach</a:t>
            </a:r>
            <a:r>
              <a:rPr lang="en-US" dirty="0" smtClean="0"/>
              <a:t> uses</a:t>
            </a:r>
            <a:r>
              <a:rPr lang="en-US" baseline="0" dirty="0" smtClean="0"/>
              <a:t>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21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production success at this point (Alliance), although tests were successful. OCLC support not appearing to be very 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1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Relying on Alma login for </a:t>
            </a:r>
            <a:r>
              <a:rPr lang="en-US" b="1" dirty="0" smtClean="0"/>
              <a:t>Authentication</a:t>
            </a:r>
          </a:p>
          <a:p>
            <a:endParaRPr lang="en-US" b="1" dirty="0" smtClean="0"/>
          </a:p>
          <a:p>
            <a:r>
              <a:rPr lang="en-US" b="0" dirty="0" smtClean="0"/>
              <a:t>Using NCIP </a:t>
            </a:r>
            <a:r>
              <a:rPr lang="en-US" b="0" dirty="0" err="1" smtClean="0"/>
              <a:t>LookupUser</a:t>
            </a:r>
            <a:r>
              <a:rPr lang="en-US" b="0" baseline="0" dirty="0" smtClean="0"/>
              <a:t> for </a:t>
            </a:r>
            <a:r>
              <a:rPr lang="en-US" b="1" baseline="0" dirty="0" smtClean="0"/>
              <a:t>Authorization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22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Slip printed</a:t>
            </a:r>
            <a:r>
              <a:rPr lang="en-US" baseline="0" dirty="0" smtClean="0"/>
              <a:t> by broker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53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Slip printed by Alma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6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43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on Demo, using Sara Carr.</a:t>
            </a:r>
          </a:p>
          <a:p>
            <a:endParaRPr lang="en-US" dirty="0" smtClean="0"/>
          </a:p>
          <a:p>
            <a:r>
              <a:rPr lang="en-US" dirty="0" smtClean="0"/>
              <a:t>Request</a:t>
            </a:r>
            <a:r>
              <a:rPr lang="en-US" baseline="0" dirty="0" smtClean="0"/>
              <a:t> Unbroken (OU30)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Digital Fulfillment. (activate the rule on OU).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There’s also: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Recall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Renew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Overdue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Expire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Reject/Cancel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Will Supply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Receive/Return/Check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CBD2B-CF3C-4A3B-B6F1-FA20EE7B8BA0}" type="slidenum">
              <a:rPr lang="ar-SA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5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description</a:t>
            </a:r>
            <a:r>
              <a:rPr lang="en-US" baseline="0" dirty="0"/>
              <a:t> of the session</a:t>
            </a:r>
          </a:p>
          <a:p>
            <a:endParaRPr lang="en-US" baseline="0" dirty="0"/>
          </a:p>
          <a:p>
            <a:r>
              <a:rPr lang="en-US" baseline="0" dirty="0"/>
              <a:t>Session objectives: (what is it the audience will be now &amp; be able to do as a result of the session?) and appropriate audience for the session. </a:t>
            </a:r>
          </a:p>
          <a:p>
            <a:endParaRPr lang="en-US" baseline="0" dirty="0"/>
          </a:p>
          <a:p>
            <a:r>
              <a:rPr lang="en-US" baseline="0" dirty="0"/>
              <a:t>Intended Target Audience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60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</a:t>
            </a:r>
            <a:r>
              <a:rPr lang="en-US" baseline="0" dirty="0"/>
              <a:t> what it is the audience should do after the tech seminar is over – how they retain what they learned.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</a:t>
            </a:r>
            <a:r>
              <a:rPr lang="en-US" baseline="0" dirty="0"/>
              <a:t> </a:t>
            </a:r>
            <a:r>
              <a:rPr lang="en-US" dirty="0"/>
              <a:t>links to relevant documentation articles associated with your topic.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Refer to Idea Exchange to</a:t>
            </a:r>
            <a:r>
              <a:rPr lang="en-US" baseline="0" dirty="0"/>
              <a:t> provide development ideas for features they think are important to add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Systems Status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Dev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They can find this session – all of the Tech Seminar – presentations in the CKC (link to the article).</a:t>
            </a:r>
            <a:endParaRPr lang="en-US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97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28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5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</a:t>
            </a:r>
            <a:r>
              <a:rPr lang="en-US" baseline="0" dirty="0"/>
              <a:t> a v</a:t>
            </a:r>
            <a:r>
              <a:rPr lang="en-US" dirty="0"/>
              <a:t>ery high-level agenda</a:t>
            </a:r>
            <a:r>
              <a:rPr lang="en-US" baseline="0" dirty="0"/>
              <a:t> / topic outline of your presentation.  Be sure there are “agenda” slide separators each section of your presentation.  </a:t>
            </a:r>
            <a:br>
              <a:rPr lang="en-US" baseline="0" dirty="0"/>
            </a:b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Please keep Documentation, Support Resources and Survey as the last agenda topic.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4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5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on Demo, using Sara Carr.</a:t>
            </a:r>
          </a:p>
          <a:p>
            <a:endParaRPr lang="en-US" dirty="0" smtClean="0"/>
          </a:p>
          <a:p>
            <a:r>
              <a:rPr lang="en-US" dirty="0" smtClean="0"/>
              <a:t>Request</a:t>
            </a:r>
            <a:r>
              <a:rPr lang="en-US" baseline="0" dirty="0" smtClean="0"/>
              <a:t> Unbroken (OU30)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Digital Fulfillment. (activate the rule on OU).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There’s also: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Recall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Renew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Overdue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Expire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Reject/Cancel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Will Supply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Receive/Return/Check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CBD2B-CF3C-4A3B-B6F1-FA20EE7B8BA0}" type="slidenum">
              <a:rPr lang="ar-SA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1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0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in existing</a:t>
            </a:r>
            <a:r>
              <a:rPr lang="en-US" baseline="0" dirty="0" smtClean="0"/>
              <a:t> networks, at times for historical reasons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 be based on a shared catalog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Sometimes simply not all members are Alma and not supporting ISO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really required if everybody is on Alma.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….</a:t>
            </a:r>
          </a:p>
          <a:p>
            <a:endParaRPr lang="en-US" baseline="0" dirty="0" smtClean="0"/>
          </a:p>
          <a:p>
            <a:r>
              <a:rPr lang="en-US" dirty="0" smtClean="0"/>
              <a:t>At time, used to bridge</a:t>
            </a:r>
            <a:r>
              <a:rPr lang="en-US" baseline="0" dirty="0" smtClean="0"/>
              <a:t> until all are Alma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52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to bridge out to a large ‘market’ of lenders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8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59"/>
          <a:stretch/>
        </p:blipFill>
        <p:spPr>
          <a:xfrm>
            <a:off x="528772" y="1951463"/>
            <a:ext cx="2568370" cy="2553630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" b="74"/>
          <a:stretch/>
        </p:blipFill>
        <p:spPr>
          <a:xfrm>
            <a:off x="7198491" y="252381"/>
            <a:ext cx="1380743" cy="137437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0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b="-30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18480" r="7880" b="19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294931" y="13784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4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31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7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65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3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55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0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464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6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77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3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3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77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" b="-5503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-1" r="2229" b="-1"/>
          <a:stretch/>
        </p:blipFill>
        <p:spPr bwMode="auto">
          <a:xfrm>
            <a:off x="0" y="-1"/>
            <a:ext cx="9143999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8340" r="11295" b="-30"/>
          <a:stretch/>
        </p:blipFill>
        <p:spPr bwMode="auto">
          <a:xfrm>
            <a:off x="-7980" y="1"/>
            <a:ext cx="9144000" cy="68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 b="18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79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2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  <p:sp>
        <p:nvSpPr>
          <p:cNvPr id="11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34358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10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DA432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290612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676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DA432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4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51067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4664" r="1707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94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7165" b="25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22213" y="1449555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8AA9943-E70C-4C27-A10C-377B0ECD0A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1" y="0"/>
            <a:ext cx="9143999" cy="64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לבן 7"/>
          <p:cNvSpPr/>
          <p:nvPr userDrawn="1"/>
        </p:nvSpPr>
        <p:spPr>
          <a:xfrm>
            <a:off x="0" y="5541235"/>
            <a:ext cx="9144000" cy="131676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5707686"/>
            <a:ext cx="5687968" cy="951076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4603298"/>
            <a:ext cx="9144000" cy="541465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1" y="3797767"/>
            <a:ext cx="6700105" cy="203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3497379"/>
            <a:ext cx="6326909" cy="1275771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4903395"/>
            <a:ext cx="6326909" cy="63784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705842"/>
            <a:ext cx="1606122" cy="8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348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-9669"/>
          <a:stretch/>
        </p:blipFill>
        <p:spPr bwMode="auto">
          <a:xfrm>
            <a:off x="1" y="1"/>
            <a:ext cx="9144001" cy="64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59"/>
            <a:ext cx="9144000" cy="7237023"/>
          </a:xfrm>
          <a:prstGeom prst="rect">
            <a:avLst/>
          </a:prstGeom>
        </p:spPr>
      </p:pic>
      <p:sp>
        <p:nvSpPr>
          <p:cNvPr id="17" name="מלבן 7"/>
          <p:cNvSpPr/>
          <p:nvPr userDrawn="1"/>
        </p:nvSpPr>
        <p:spPr>
          <a:xfrm>
            <a:off x="0" y="5212352"/>
            <a:ext cx="9144000" cy="1645649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5707686"/>
            <a:ext cx="5687968" cy="951076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4603298"/>
            <a:ext cx="9144000" cy="541465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1" y="3184067"/>
            <a:ext cx="6700105" cy="2350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3327528"/>
            <a:ext cx="6326909" cy="1275771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4776837"/>
            <a:ext cx="6326909" cy="63784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14678"/>
            <a:ext cx="1606122" cy="8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895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 bwMode="auto">
          <a:xfrm>
            <a:off x="0" y="1"/>
            <a:ext cx="9144000" cy="630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594"/>
            <a:ext cx="9144000" cy="7237023"/>
          </a:xfrm>
          <a:prstGeom prst="rect">
            <a:avLst/>
          </a:prstGeom>
        </p:spPr>
      </p:pic>
      <p:sp>
        <p:nvSpPr>
          <p:cNvPr id="17" name="מלבן 7"/>
          <p:cNvSpPr/>
          <p:nvPr userDrawn="1"/>
        </p:nvSpPr>
        <p:spPr>
          <a:xfrm>
            <a:off x="0" y="5212352"/>
            <a:ext cx="9144000" cy="1645649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5707686"/>
            <a:ext cx="5687968" cy="951076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4603298"/>
            <a:ext cx="9144000" cy="541465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1" y="3184067"/>
            <a:ext cx="6700105" cy="2350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3327528"/>
            <a:ext cx="6326909" cy="1275771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4776837"/>
            <a:ext cx="6326909" cy="63784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14678"/>
            <a:ext cx="1606122" cy="8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79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91264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5" y="1003474"/>
            <a:ext cx="8228585" cy="530584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01600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9"/>
          <p:cNvSpPr/>
          <p:nvPr userDrawn="1"/>
        </p:nvSpPr>
        <p:spPr>
          <a:xfrm>
            <a:off x="-8947" y="14400"/>
            <a:ext cx="9152947" cy="876003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מלבן 10"/>
          <p:cNvSpPr/>
          <p:nvPr userDrawn="1"/>
        </p:nvSpPr>
        <p:spPr>
          <a:xfrm>
            <a:off x="-4474" y="243359"/>
            <a:ext cx="318799" cy="387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מלבן 11"/>
          <p:cNvSpPr/>
          <p:nvPr userDrawn="1"/>
        </p:nvSpPr>
        <p:spPr>
          <a:xfrm>
            <a:off x="-4474" y="876003"/>
            <a:ext cx="9148474" cy="144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29600" cy="76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67544" y="1028733"/>
            <a:ext cx="8208913" cy="51845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51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קשת מלאה 15"/>
          <p:cNvSpPr/>
          <p:nvPr userDrawn="1"/>
        </p:nvSpPr>
        <p:spPr>
          <a:xfrm rot="5400000">
            <a:off x="-90546" y="1654213"/>
            <a:ext cx="3807005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836713"/>
            <a:ext cx="5172982" cy="490193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38" y="1368863"/>
            <a:ext cx="2568096" cy="342595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7359680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0" y="-1414"/>
            <a:ext cx="9144000" cy="214754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260649"/>
            <a:ext cx="7772400" cy="1445623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97689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7" name="קשת מלאה 15"/>
          <p:cNvSpPr/>
          <p:nvPr userDrawn="1"/>
        </p:nvSpPr>
        <p:spPr>
          <a:xfrm rot="3005273">
            <a:off x="7296906" y="1654132"/>
            <a:ext cx="1315969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557725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816366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0" name="קשת מלאה 15"/>
          <p:cNvSpPr/>
          <p:nvPr userDrawn="1"/>
        </p:nvSpPr>
        <p:spPr>
          <a:xfrm rot="4914482">
            <a:off x="5615583" y="1683518"/>
            <a:ext cx="1315969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876402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135045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3" name="קשת מלאה 15"/>
          <p:cNvSpPr/>
          <p:nvPr userDrawn="1"/>
        </p:nvSpPr>
        <p:spPr>
          <a:xfrm rot="6784598">
            <a:off x="3934262" y="1652645"/>
            <a:ext cx="1315969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4195081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453724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6" name="קשת מלאה 15"/>
          <p:cNvSpPr/>
          <p:nvPr userDrawn="1"/>
        </p:nvSpPr>
        <p:spPr>
          <a:xfrm rot="9000000">
            <a:off x="2417437" y="1488149"/>
            <a:ext cx="986977" cy="1315969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513760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772403" y="1567405"/>
            <a:ext cx="9144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latin typeface="+mn-lt"/>
            </a:endParaRPr>
          </a:p>
        </p:txBody>
      </p:sp>
      <p:sp>
        <p:nvSpPr>
          <p:cNvPr id="19" name="קשת מלאה 15"/>
          <p:cNvSpPr/>
          <p:nvPr userDrawn="1"/>
        </p:nvSpPr>
        <p:spPr>
          <a:xfrm rot="10800000">
            <a:off x="736116" y="1519022"/>
            <a:ext cx="986977" cy="1315969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32439" y="1647453"/>
            <a:ext cx="794328" cy="1059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72312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153633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24741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507771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7193047" y="401516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7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8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6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2" y="2921060"/>
            <a:ext cx="1514475" cy="950315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7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8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6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2" y="4145176"/>
            <a:ext cx="1514475" cy="2164144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3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48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1" y="-1414"/>
            <a:ext cx="303757" cy="650275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560740"/>
            <a:ext cx="7772400" cy="1044059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524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72975"/>
            <a:ext cx="1490474" cy="1987296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4" name="מלבן 9"/>
          <p:cNvSpPr/>
          <p:nvPr userDrawn="1"/>
        </p:nvSpPr>
        <p:spPr>
          <a:xfrm>
            <a:off x="1" y="-1414"/>
            <a:ext cx="303757" cy="650275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560740"/>
            <a:ext cx="6272286" cy="1044059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77009" y="1796819"/>
            <a:ext cx="6259501" cy="419465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7" name="קשת מלאה 15"/>
          <p:cNvSpPr/>
          <p:nvPr userDrawn="1"/>
        </p:nvSpPr>
        <p:spPr>
          <a:xfrm rot="13696997">
            <a:off x="6790615" y="411502"/>
            <a:ext cx="2241101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8" y="6452888"/>
            <a:ext cx="5395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230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" b="3"/>
          <a:stretch/>
        </p:blipFill>
        <p:spPr bwMode="auto">
          <a:xfrm>
            <a:off x="1" y="0"/>
            <a:ext cx="9143999" cy="64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9"/>
          <p:cNvSpPr/>
          <p:nvPr userDrawn="1"/>
        </p:nvSpPr>
        <p:spPr>
          <a:xfrm>
            <a:off x="347241" y="3429000"/>
            <a:ext cx="6700105" cy="212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מלבן 14"/>
          <p:cNvSpPr/>
          <p:nvPr userDrawn="1"/>
        </p:nvSpPr>
        <p:spPr>
          <a:xfrm>
            <a:off x="0" y="5226176"/>
            <a:ext cx="9144000" cy="1271136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3646622"/>
            <a:ext cx="6336145" cy="1654111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92245"/>
            <a:ext cx="1606122" cy="891511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1" y="6497313"/>
            <a:ext cx="9143999" cy="38792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76782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1" y="-2"/>
            <a:ext cx="9143999" cy="6497315"/>
          </a:xfrm>
          <a:prstGeom prst="rect">
            <a:avLst/>
          </a:prstGeom>
        </p:spPr>
      </p:pic>
      <p:sp>
        <p:nvSpPr>
          <p:cNvPr id="11" name="מלבן 14"/>
          <p:cNvSpPr/>
          <p:nvPr userDrawn="1"/>
        </p:nvSpPr>
        <p:spPr>
          <a:xfrm>
            <a:off x="0" y="5226176"/>
            <a:ext cx="9144000" cy="1271136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92245"/>
            <a:ext cx="1606122" cy="891511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1" y="6497313"/>
            <a:ext cx="9143999" cy="38792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 userDrawn="1"/>
        </p:nvSpPr>
        <p:spPr>
          <a:xfrm>
            <a:off x="347241" y="3429000"/>
            <a:ext cx="6700105" cy="212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3646622"/>
            <a:ext cx="6336145" cy="1654111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26932156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1" y="0"/>
            <a:ext cx="9143999" cy="64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4"/>
          <p:cNvSpPr/>
          <p:nvPr userDrawn="1"/>
        </p:nvSpPr>
        <p:spPr>
          <a:xfrm>
            <a:off x="0" y="5226176"/>
            <a:ext cx="9144000" cy="1271136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492245"/>
            <a:ext cx="1606122" cy="891511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1" y="6497313"/>
            <a:ext cx="9143999" cy="38792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 userDrawn="1"/>
        </p:nvSpPr>
        <p:spPr>
          <a:xfrm>
            <a:off x="347241" y="3429000"/>
            <a:ext cx="6700105" cy="212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4" y="3646622"/>
            <a:ext cx="6336145" cy="1654111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2944568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 bwMode="auto">
          <a:xfrm>
            <a:off x="-17446" y="1"/>
            <a:ext cx="9161448" cy="62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6" y="452670"/>
            <a:ext cx="9161448" cy="7237023"/>
          </a:xfrm>
          <a:prstGeom prst="rect">
            <a:avLst/>
          </a:prstGeom>
        </p:spPr>
      </p:pic>
      <p:sp>
        <p:nvSpPr>
          <p:cNvPr id="17" name="מלבן 14"/>
          <p:cNvSpPr/>
          <p:nvPr userDrawn="1"/>
        </p:nvSpPr>
        <p:spPr>
          <a:xfrm>
            <a:off x="2" y="5502764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מלבן 7"/>
          <p:cNvSpPr/>
          <p:nvPr userDrawn="1"/>
        </p:nvSpPr>
        <p:spPr>
          <a:xfrm>
            <a:off x="0" y="5910109"/>
            <a:ext cx="9144000" cy="97527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sz="1800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-17446" y="3447271"/>
            <a:ext cx="9161446" cy="2055493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729841"/>
            <a:ext cx="7772400" cy="1445623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4421772"/>
            <a:ext cx="7573817" cy="524933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03619"/>
            <a:ext cx="1393611" cy="7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29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33"/>
          <a:stretch/>
        </p:blipFill>
        <p:spPr bwMode="auto">
          <a:xfrm>
            <a:off x="0" y="1"/>
            <a:ext cx="9144000" cy="63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15464397">
            <a:off x="4013110" y="1798393"/>
            <a:ext cx="8791541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מלבן 14"/>
          <p:cNvSpPr/>
          <p:nvPr userDrawn="1"/>
        </p:nvSpPr>
        <p:spPr>
          <a:xfrm>
            <a:off x="2" y="5502764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מלבן 7"/>
          <p:cNvSpPr/>
          <p:nvPr userDrawn="1"/>
        </p:nvSpPr>
        <p:spPr>
          <a:xfrm>
            <a:off x="0" y="5910109"/>
            <a:ext cx="9144000" cy="97527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sz="1800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0" y="3447271"/>
            <a:ext cx="9144000" cy="205549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729841"/>
            <a:ext cx="7772400" cy="1445623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3" y="4421772"/>
            <a:ext cx="7573817" cy="524933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03619"/>
            <a:ext cx="1393611" cy="7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1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72" r:id="rId3"/>
    <p:sldLayoutId id="2147483963" r:id="rId4"/>
    <p:sldLayoutId id="2147483718" r:id="rId5"/>
    <p:sldLayoutId id="2147483964" r:id="rId6"/>
    <p:sldLayoutId id="2147483965" r:id="rId7"/>
    <p:sldLayoutId id="2147483967" r:id="rId8"/>
    <p:sldLayoutId id="2147483968" r:id="rId9"/>
    <p:sldLayoutId id="2147483720" r:id="rId10"/>
    <p:sldLayoutId id="2147483869" r:id="rId11"/>
    <p:sldLayoutId id="2147483728" r:id="rId12"/>
    <p:sldLayoutId id="2147483730" r:id="rId13"/>
    <p:sldLayoutId id="2147483876" r:id="rId14"/>
    <p:sldLayoutId id="2147483820" r:id="rId15"/>
    <p:sldLayoutId id="2147483925" r:id="rId16"/>
    <p:sldLayoutId id="2147483969" r:id="rId17"/>
    <p:sldLayoutId id="2147483971" r:id="rId18"/>
    <p:sldLayoutId id="2147483980" r:id="rId19"/>
    <p:sldLayoutId id="2147483924" r:id="rId20"/>
    <p:sldLayoutId id="2147483973" r:id="rId21"/>
    <p:sldLayoutId id="2147483974" r:id="rId22"/>
    <p:sldLayoutId id="2147483975" r:id="rId23"/>
    <p:sldLayoutId id="2147483976" r:id="rId24"/>
    <p:sldLayoutId id="2147483977" r:id="rId25"/>
    <p:sldLayoutId id="2147483978" r:id="rId26"/>
    <p:sldLayoutId id="2147483979" r:id="rId27"/>
    <p:sldLayoutId id="2147483966" r:id="rId28"/>
    <p:sldLayoutId id="2147483999" r:id="rId29"/>
    <p:sldLayoutId id="2147484000" r:id="rId30"/>
    <p:sldLayoutId id="2147484001" r:id="rId31"/>
    <p:sldLayoutId id="2147484002" r:id="rId32"/>
    <p:sldLayoutId id="2147484004" r:id="rId33"/>
    <p:sldLayoutId id="2147484005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791" r:id="rId3"/>
    <p:sldLayoutId id="2147483870" r:id="rId4"/>
    <p:sldLayoutId id="2147483793" r:id="rId5"/>
    <p:sldLayoutId id="2147483795" r:id="rId6"/>
    <p:sldLayoutId id="2147483836" r:id="rId7"/>
    <p:sldLayoutId id="2147483903" r:id="rId8"/>
    <p:sldLayoutId id="2147483985" r:id="rId9"/>
    <p:sldLayoutId id="2147483986" r:id="rId10"/>
    <p:sldLayoutId id="2147483888" r:id="rId11"/>
    <p:sldLayoutId id="21474839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987" r:id="rId2"/>
    <p:sldLayoutId id="2147483988" r:id="rId3"/>
    <p:sldLayoutId id="2147483802" r:id="rId4"/>
    <p:sldLayoutId id="2147483811" r:id="rId5"/>
    <p:sldLayoutId id="2147483804" r:id="rId6"/>
    <p:sldLayoutId id="2147483806" r:id="rId7"/>
    <p:sldLayoutId id="2147483837" r:id="rId8"/>
    <p:sldLayoutId id="2147483904" r:id="rId9"/>
    <p:sldLayoutId id="2147483808" r:id="rId10"/>
    <p:sldLayoutId id="2147483989" r:id="rId11"/>
    <p:sldLayoutId id="2147483990" r:id="rId12"/>
    <p:sldLayoutId id="2147483894" r:id="rId13"/>
    <p:sldLayoutId id="214748399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94" r:id="rId2"/>
    <p:sldLayoutId id="2147483953" r:id="rId3"/>
    <p:sldLayoutId id="2147483954" r:id="rId4"/>
    <p:sldLayoutId id="2147483956" r:id="rId5"/>
    <p:sldLayoutId id="2147483957" r:id="rId6"/>
    <p:sldLayoutId id="2147483958" r:id="rId7"/>
    <p:sldLayoutId id="2147483997" r:id="rId8"/>
    <p:sldLayoutId id="2147483998" r:id="rId9"/>
    <p:sldLayoutId id="2147483995" r:id="rId10"/>
    <p:sldLayoutId id="2147483960" r:id="rId11"/>
    <p:sldLayoutId id="2147483996" r:id="rId12"/>
    <p:sldLayoutId id="2147484006" r:id="rId13"/>
    <p:sldLayoutId id="2147484007" r:id="rId14"/>
    <p:sldLayoutId id="2147484008" r:id="rId15"/>
    <p:sldLayoutId id="2147484009" r:id="rId16"/>
    <p:sldLayoutId id="2147484010" r:id="rId17"/>
    <p:sldLayoutId id="2147484011" r:id="rId18"/>
    <p:sldLayoutId id="2147484012" r:id="rId19"/>
    <p:sldLayoutId id="2147484013" r:id="rId20"/>
    <p:sldLayoutId id="2147484014" r:id="rId21"/>
    <p:sldLayoutId id="2147484015" r:id="rId22"/>
    <p:sldLayoutId id="2147484016" r:id="rId23"/>
    <p:sldLayoutId id="2147484017" r:id="rId24"/>
    <p:sldLayoutId id="2147484018" r:id="rId25"/>
    <p:sldLayoutId id="214748401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1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hyperlink" Target="https://knowledge.exlibrisgroup.com/Cross_Product/Conferences_and_Seminars/Technical_Seminar/2018_Technical_Seminar" TargetMode="External"/><Relationship Id="rId3" Type="http://schemas.openxmlformats.org/officeDocument/2006/relationships/hyperlink" Target="https://knowledge.exlibrisgroup.com/Alma/Product_Materials/Overview_Materials/More_Information_About" TargetMode="External"/><Relationship Id="rId7" Type="http://schemas.openxmlformats.org/officeDocument/2006/relationships/hyperlink" Target="https://developers.exlibrisgroup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6.xml"/><Relationship Id="rId6" Type="http://schemas.openxmlformats.org/officeDocument/2006/relationships/hyperlink" Target="http://ideas.exlibrisgroup.com/" TargetMode="External"/><Relationship Id="rId5" Type="http://schemas.openxmlformats.org/officeDocument/2006/relationships/hyperlink" Target="https://developers.exlibrisgroup.com/alma/integrations/resource_sharing/broker" TargetMode="External"/><Relationship Id="rId4" Type="http://schemas.openxmlformats.org/officeDocument/2006/relationships/hyperlink" Target="https://developers.exlibrisgroup.com/alma/integrations/resource_sharing/p2p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86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6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2.png"/><Relationship Id="rId5" Type="http://schemas.openxmlformats.org/officeDocument/2006/relationships/image" Target="../media/image75.png"/><Relationship Id="rId4" Type="http://schemas.openxmlformats.org/officeDocument/2006/relationships/image" Target="../media/image78.png"/><Relationship Id="rId9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9.png"/><Relationship Id="rId5" Type="http://schemas.openxmlformats.org/officeDocument/2006/relationships/image" Target="../media/image82.png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5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5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8.png"/><Relationship Id="rId5" Type="http://schemas.openxmlformats.org/officeDocument/2006/relationships/image" Target="../media/image82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6.png"/><Relationship Id="rId7" Type="http://schemas.openxmlformats.org/officeDocument/2006/relationships/image" Target="../media/image8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2.png"/><Relationship Id="rId5" Type="http://schemas.openxmlformats.org/officeDocument/2006/relationships/image" Target="../media/image75.png"/><Relationship Id="rId10" Type="http://schemas.openxmlformats.org/officeDocument/2006/relationships/image" Target="../media/image91.png"/><Relationship Id="rId4" Type="http://schemas.openxmlformats.org/officeDocument/2006/relationships/image" Target="../media/image78.png"/><Relationship Id="rId9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93.png"/><Relationship Id="rId7" Type="http://schemas.openxmlformats.org/officeDocument/2006/relationships/image" Target="../media/image8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5.png"/><Relationship Id="rId11" Type="http://schemas.openxmlformats.org/officeDocument/2006/relationships/image" Target="../media/image91.png"/><Relationship Id="rId5" Type="http://schemas.openxmlformats.org/officeDocument/2006/relationships/image" Target="../media/image78.png"/><Relationship Id="rId10" Type="http://schemas.openxmlformats.org/officeDocument/2006/relationships/image" Target="../media/image89.png"/><Relationship Id="rId4" Type="http://schemas.openxmlformats.org/officeDocument/2006/relationships/image" Target="../media/image76.png"/><Relationship Id="rId9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96.png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99.png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6.png"/><Relationship Id="rId5" Type="http://schemas.openxmlformats.org/officeDocument/2006/relationships/image" Target="../media/image88.png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9.png"/><Relationship Id="rId5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9.png"/><Relationship Id="rId5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89.png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5.png"/><Relationship Id="rId5" Type="http://schemas.openxmlformats.org/officeDocument/2006/relationships/image" Target="../media/image89.png"/><Relationship Id="rId4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8.png"/><Relationship Id="rId5" Type="http://schemas.openxmlformats.org/officeDocument/2006/relationships/image" Target="../media/image82.png"/><Relationship Id="rId4" Type="http://schemas.openxmlformats.org/officeDocument/2006/relationships/image" Target="../media/image7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8.png"/><Relationship Id="rId7" Type="http://schemas.openxmlformats.org/officeDocument/2006/relationships/image" Target="../media/image8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7.png"/><Relationship Id="rId5" Type="http://schemas.openxmlformats.org/officeDocument/2006/relationships/image" Target="../media/image82.png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9.png"/><Relationship Id="rId5" Type="http://schemas.openxmlformats.org/officeDocument/2006/relationships/image" Target="../media/image82.png"/><Relationship Id="rId4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9.png"/><Relationship Id="rId5" Type="http://schemas.openxmlformats.org/officeDocument/2006/relationships/image" Target="../media/image82.png"/><Relationship Id="rId4" Type="http://schemas.openxmlformats.org/officeDocument/2006/relationships/image" Target="../media/image7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7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7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9.png"/><Relationship Id="rId5" Type="http://schemas.openxmlformats.org/officeDocument/2006/relationships/image" Target="../media/image82.png"/><Relationship Id="rId4" Type="http://schemas.openxmlformats.org/officeDocument/2006/relationships/image" Target="../media/image7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9.png"/><Relationship Id="rId5" Type="http://schemas.openxmlformats.org/officeDocument/2006/relationships/image" Target="../media/image82.png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9.png"/><Relationship Id="rId5" Type="http://schemas.openxmlformats.org/officeDocument/2006/relationships/image" Target="../media/image82.png"/><Relationship Id="rId4" Type="http://schemas.openxmlformats.org/officeDocument/2006/relationships/image" Target="../media/image7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10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7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72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7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29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72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Moshe Shechter| Alma Product Manager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/>
              <a:t>to Resource Sharing </a:t>
            </a:r>
            <a:endParaRPr lang="en-US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Resource Sharing Library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‘My’ side is the Resource Sharing Library. It owns:</a:t>
            </a:r>
          </a:p>
          <a:p>
            <a:pPr lvl="1"/>
            <a:r>
              <a:rPr lang="en-US" dirty="0" smtClean="0"/>
              <a:t>The borrowing requests I manage as borrower</a:t>
            </a:r>
          </a:p>
          <a:p>
            <a:pPr lvl="1"/>
            <a:r>
              <a:rPr lang="en-US" dirty="0" smtClean="0"/>
              <a:t>The lending requests I manage as lender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94" y="1994068"/>
            <a:ext cx="3792835" cy="4482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832" y="2112631"/>
            <a:ext cx="2857265" cy="2807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340" y="3797539"/>
            <a:ext cx="3230790" cy="25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Configuring the Fulfillment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C146586-7EC2-481D-848F-8CE41EB2DE6C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4354513"/>
            <a:ext cx="6335713" cy="1371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0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Fulfillment Network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112610" y="5042010"/>
            <a:ext cx="960125" cy="34564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187950" y="5042009"/>
            <a:ext cx="960125" cy="34564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945159" y="5042008"/>
            <a:ext cx="1052236" cy="34564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26" y="1003474"/>
            <a:ext cx="8430938" cy="48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Members (possible in NZ)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7" y="932260"/>
            <a:ext cx="881776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Groups (possible in NZ)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003474"/>
            <a:ext cx="72009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Relations (possible in NZ)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144885"/>
            <a:ext cx="7243762" cy="19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Library Serves Other Institution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77145" y="4273910"/>
            <a:ext cx="1689820" cy="34564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012527"/>
            <a:ext cx="6786562" cy="48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Pickup at Any Institution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3275380"/>
            <a:ext cx="3500320" cy="34564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3474"/>
            <a:ext cx="7570457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54" y="1271411"/>
            <a:ext cx="8619692" cy="4123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Consortial</a:t>
            </a:r>
            <a:r>
              <a:rPr lang="en-US" sz="2000" dirty="0"/>
              <a:t> Services Privilege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421320" y="3137006"/>
            <a:ext cx="1766630" cy="21518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Configuring the Linked Accounts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C146586-7EC2-481D-848F-8CE41EB2DE6C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4354513"/>
            <a:ext cx="6335713" cy="1371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1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Linked Account Settings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12527"/>
            <a:ext cx="7236466" cy="499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Resource Sharing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order for staff to be able to view and monitor ‘my’ borrowing and lending requests, their user account must be linked to a Fulfillment Services Operator role, </a:t>
            </a:r>
            <a:r>
              <a:rPr lang="en-US" b="1" dirty="0" smtClean="0">
                <a:solidFill>
                  <a:srgbClr val="FF0000"/>
                </a:solidFill>
              </a:rPr>
              <a:t>at the scope of the resource sharing library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06" y="2483023"/>
            <a:ext cx="5968912" cy="39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Restricted Users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8" y="1003474"/>
            <a:ext cx="8379682" cy="36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Cross Consortia Identifiers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481" y="2527300"/>
            <a:ext cx="73056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Next Steps and Support Resources </a:t>
            </a:r>
          </a:p>
        </p:txBody>
      </p:sp>
    </p:spTree>
    <p:extLst>
      <p:ext uri="{BB962C8B-B14F-4D97-AF65-F5344CB8AC3E}">
        <p14:creationId xmlns:p14="http://schemas.microsoft.com/office/powerpoint/2010/main" val="4095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Support Resources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://knowledge.exlibrisgroup.com/Alma/</a:t>
            </a:r>
            <a:r>
              <a:rPr lang="en-US" sz="2000" dirty="0" err="1">
                <a:hlinkClick r:id="rId3"/>
              </a:rPr>
              <a:t>Product_Materials</a:t>
            </a:r>
            <a:r>
              <a:rPr lang="en-US" sz="2000" dirty="0">
                <a:hlinkClick r:id="rId3"/>
              </a:rPr>
              <a:t>/</a:t>
            </a:r>
            <a:r>
              <a:rPr lang="en-US" sz="2000" dirty="0" err="1">
                <a:hlinkClick r:id="rId3"/>
              </a:rPr>
              <a:t>Overview_Materials</a:t>
            </a:r>
            <a:r>
              <a:rPr lang="en-US" sz="2000" dirty="0">
                <a:hlinkClick r:id="rId3"/>
              </a:rPr>
              <a:t>/</a:t>
            </a:r>
            <a:r>
              <a:rPr lang="en-US" sz="2000" dirty="0" err="1">
                <a:hlinkClick r:id="rId3"/>
              </a:rPr>
              <a:t>More_Information_About</a:t>
            </a:r>
            <a:r>
              <a:rPr lang="en-US" sz="2000" dirty="0" smtClean="0"/>
              <a:t>...</a:t>
            </a:r>
          </a:p>
          <a:p>
            <a:endParaRPr lang="en-US" sz="2000" dirty="0" smtClean="0"/>
          </a:p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developers.exlibrisgroup.com/alma/integrations/resource_sharing/p2p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developers.exlibrisgroup.com/alma/integrations/resource_sharing/broker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Additional support resources within the </a:t>
            </a:r>
            <a:r>
              <a:rPr lang="en-US" sz="2000" dirty="0" err="1"/>
              <a:t>ExLibris</a:t>
            </a:r>
            <a:r>
              <a:rPr lang="en-US" sz="2000" dirty="0"/>
              <a:t> Ecosystem: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hlinkClick r:id="rId6"/>
              </a:rPr>
              <a:t>Idea Exchange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hlinkClick r:id="rId7"/>
              </a:rPr>
              <a:t>Developer Network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2000" dirty="0">
                <a:hlinkClick r:id="rId8"/>
              </a:rPr>
              <a:t>2018 Technical Seminar Presentations </a:t>
            </a:r>
            <a:r>
              <a:rPr lang="en-US" sz="2000" dirty="0"/>
              <a:t>(Cross-Product section of CKC)</a:t>
            </a:r>
          </a:p>
          <a:p>
            <a:endParaRPr lang="en-US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27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563" y="4226918"/>
            <a:ext cx="8952977" cy="2316682"/>
            <a:chOff x="106563" y="4226918"/>
            <a:chExt cx="8952977" cy="23166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5213" y="4226918"/>
              <a:ext cx="4694327" cy="231668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63" y="4226919"/>
              <a:ext cx="4694327" cy="2316681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14545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609856"/>
            <a:ext cx="8228585" cy="1315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Value Your Feedback!  </a:t>
            </a:r>
            <a:br>
              <a:rPr lang="en-US" dirty="0"/>
            </a:br>
            <a:r>
              <a:rPr lang="en-US" dirty="0"/>
              <a:t>Please complete the brief Session Comment Card: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7C562-A068-424A-A62D-A030BA39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72" y="2492897"/>
            <a:ext cx="4341160" cy="257806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EB0F8-840B-4DBF-BAFE-282B3D4D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218" y="2909880"/>
            <a:ext cx="4491019" cy="261790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789713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428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Resource Sharing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012527"/>
            <a:ext cx="8228585" cy="5305847"/>
          </a:xfrm>
        </p:spPr>
        <p:txBody>
          <a:bodyPr/>
          <a:lstStyle/>
          <a:p>
            <a:r>
              <a:rPr lang="en-US" dirty="0" smtClean="0"/>
              <a:t>In order for patrons to be able to place borrowing requests, they must be linked to </a:t>
            </a:r>
            <a:r>
              <a:rPr lang="en-US" b="1" dirty="0" smtClean="0">
                <a:solidFill>
                  <a:srgbClr val="FF0000"/>
                </a:solidFill>
              </a:rPr>
              <a:t>one or more </a:t>
            </a:r>
            <a:r>
              <a:rPr lang="en-US" dirty="0" smtClean="0"/>
              <a:t>resource sharing library(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97817" y="5185720"/>
            <a:ext cx="3284376" cy="65524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01" y="2138657"/>
            <a:ext cx="8043862" cy="417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Resource Sharing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institution may manage </a:t>
            </a:r>
            <a:r>
              <a:rPr lang="en-US" b="1" dirty="0" smtClean="0">
                <a:solidFill>
                  <a:srgbClr val="FF0000"/>
                </a:solidFill>
              </a:rPr>
              <a:t>a single resource sharing library</a:t>
            </a:r>
            <a:r>
              <a:rPr lang="en-US" dirty="0" smtClean="0"/>
              <a:t>, where all borrowing and lending requests are managed</a:t>
            </a:r>
          </a:p>
          <a:p>
            <a:endParaRPr lang="en-US" dirty="0"/>
          </a:p>
          <a:p>
            <a:r>
              <a:rPr lang="en-US" dirty="0" smtClean="0"/>
              <a:t>An institution may manage one resource sharing library </a:t>
            </a:r>
            <a:r>
              <a:rPr lang="en-US" b="1" dirty="0" smtClean="0">
                <a:solidFill>
                  <a:srgbClr val="FF0000"/>
                </a:solidFill>
              </a:rPr>
              <a:t>per every campus</a:t>
            </a:r>
          </a:p>
          <a:p>
            <a:endParaRPr lang="en-US" dirty="0"/>
          </a:p>
          <a:p>
            <a:r>
              <a:rPr lang="en-US" dirty="0"/>
              <a:t>An institution may </a:t>
            </a:r>
            <a:r>
              <a:rPr lang="en-US" dirty="0" smtClean="0"/>
              <a:t>manage </a:t>
            </a:r>
            <a:r>
              <a:rPr lang="en-US" b="1" dirty="0" smtClean="0">
                <a:solidFill>
                  <a:srgbClr val="FF0000"/>
                </a:solidFill>
              </a:rPr>
              <a:t>every ‘regular’ library as a separate resource sharing library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(e.g. the main library, the humanities library etc.)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An institution may </a:t>
            </a:r>
            <a:r>
              <a:rPr lang="en-US" dirty="0" smtClean="0"/>
              <a:t>manage one resource sharing library </a:t>
            </a:r>
            <a:r>
              <a:rPr lang="en-US" b="1" dirty="0" smtClean="0">
                <a:solidFill>
                  <a:srgbClr val="FF0000"/>
                </a:solidFill>
              </a:rPr>
              <a:t>for a group of libraries </a:t>
            </a:r>
            <a:r>
              <a:rPr lang="en-US" dirty="0" smtClean="0"/>
              <a:t>(one for the law library and one for the rest of the institution)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3" y="2794681"/>
            <a:ext cx="8939212" cy="332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Resource Sharing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resource sharing library has </a:t>
            </a:r>
            <a:r>
              <a:rPr lang="en-US" b="1" dirty="0" smtClean="0">
                <a:solidFill>
                  <a:srgbClr val="FF0000"/>
                </a:solidFill>
              </a:rPr>
              <a:t>relations </a:t>
            </a:r>
            <a:r>
              <a:rPr lang="en-US" dirty="0" smtClean="0"/>
              <a:t>with other libraries, determining:</a:t>
            </a:r>
          </a:p>
          <a:p>
            <a:pPr lvl="1"/>
            <a:r>
              <a:rPr lang="en-US" dirty="0" smtClean="0"/>
              <a:t>In what libraries the items requested for borrowing may be picked up</a:t>
            </a:r>
          </a:p>
          <a:p>
            <a:pPr lvl="1"/>
            <a:r>
              <a:rPr lang="en-US" dirty="0" smtClean="0"/>
              <a:t>What libraries items may be taken from and shipped in order to fulfill a lending request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53000" y="5081951"/>
            <a:ext cx="1504950" cy="17857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811593" y="1983748"/>
            <a:ext cx="4086226" cy="3504362"/>
          </a:xfrm>
          <a:prstGeom prst="bentConnector3">
            <a:avLst>
              <a:gd name="adj1" fmla="val -524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342601" y="2564270"/>
            <a:ext cx="3249388" cy="2696256"/>
          </a:xfrm>
          <a:prstGeom prst="bentConnector3">
            <a:avLst>
              <a:gd name="adj1" fmla="val 9967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1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Configuration Elements</a:t>
            </a:r>
            <a:br>
              <a:rPr lang="en-US" dirty="0"/>
            </a:br>
            <a:r>
              <a:rPr lang="en-US" i="1" dirty="0"/>
              <a:t>	The ‘Other’ Side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4354513"/>
            <a:ext cx="6335713" cy="1371600"/>
          </a:xfrm>
        </p:spPr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902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Partner Record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‘other’ side is the partner record. It defines:</a:t>
            </a:r>
          </a:p>
          <a:p>
            <a:pPr lvl="1"/>
            <a:r>
              <a:rPr lang="en-US" dirty="0" smtClean="0"/>
              <a:t>How the other side will be contacted , be defining:</a:t>
            </a:r>
          </a:p>
          <a:p>
            <a:pPr lvl="2"/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Profile Type </a:t>
            </a:r>
            <a:r>
              <a:rPr lang="en-US" dirty="0" smtClean="0"/>
              <a:t>(ISO/Email/SLNP/NCIP)</a:t>
            </a:r>
          </a:p>
          <a:p>
            <a:pPr lvl="2"/>
            <a:r>
              <a:rPr lang="en-US" dirty="0" smtClean="0"/>
              <a:t>The partner’s </a:t>
            </a:r>
            <a:r>
              <a:rPr lang="en-US" b="1" dirty="0" smtClean="0">
                <a:solidFill>
                  <a:srgbClr val="FF0000"/>
                </a:solidFill>
              </a:rPr>
              <a:t>Parameters</a:t>
            </a:r>
          </a:p>
          <a:p>
            <a:pPr marL="914400" lvl="2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How the locate process will be run, by defining:</a:t>
            </a:r>
          </a:p>
          <a:p>
            <a:pPr lvl="2"/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Locate Profile </a:t>
            </a:r>
            <a:r>
              <a:rPr lang="en-US" dirty="0" smtClean="0"/>
              <a:t>to use</a:t>
            </a:r>
          </a:p>
          <a:p>
            <a:pPr lvl="2"/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Holdings Code</a:t>
            </a:r>
          </a:p>
          <a:p>
            <a:pPr lvl="2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How the workflow will be managed, be defining:</a:t>
            </a:r>
          </a:p>
          <a:p>
            <a:pPr lvl="2"/>
            <a:r>
              <a:rPr lang="en-US" dirty="0" smtClean="0"/>
              <a:t>Whether the partner </a:t>
            </a:r>
            <a:r>
              <a:rPr lang="en-US" b="1" dirty="0" smtClean="0">
                <a:solidFill>
                  <a:srgbClr val="FF0000"/>
                </a:solidFill>
              </a:rPr>
              <a:t>supports borrowing and lending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Borrowing and Lending Workflow Profiles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Partner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partner record may represent an ‘other side’ institution, or any subdivision of the ‘other side’ institution:</a:t>
            </a:r>
          </a:p>
          <a:p>
            <a:pPr lvl="1"/>
            <a:r>
              <a:rPr lang="en-US" dirty="0" smtClean="0"/>
              <a:t>A specific library</a:t>
            </a:r>
          </a:p>
          <a:p>
            <a:pPr lvl="1"/>
            <a:r>
              <a:rPr lang="en-US" dirty="0" smtClean="0"/>
              <a:t>A group of libraries</a:t>
            </a:r>
          </a:p>
          <a:p>
            <a:pPr lvl="1"/>
            <a:r>
              <a:rPr lang="en-US" dirty="0" smtClean="0"/>
              <a:t>A campus</a:t>
            </a:r>
          </a:p>
          <a:p>
            <a:pPr lvl="1"/>
            <a:endParaRPr lang="en-US" dirty="0"/>
          </a:p>
          <a:p>
            <a:r>
              <a:rPr lang="en-US" dirty="0" smtClean="0"/>
              <a:t>This may be done by setting up the Holdings Code to match the code at the ‘other side’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Partner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 represents </a:t>
            </a:r>
            <a:r>
              <a:rPr lang="en-US" dirty="0"/>
              <a:t>an ‘other side’ </a:t>
            </a:r>
            <a:r>
              <a:rPr lang="en-US" dirty="0" smtClean="0"/>
              <a:t>institution: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407296" y="4576057"/>
            <a:ext cx="2827175" cy="1231641"/>
          </a:xfrm>
          <a:prstGeom prst="wedgeRectCallout">
            <a:avLst>
              <a:gd name="adj1" fmla="val -46245"/>
              <a:gd name="adj2" fmla="val -65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34474" y="4780557"/>
            <a:ext cx="177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There is no Holdings Code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71" y="1272041"/>
            <a:ext cx="6800027" cy="298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08" y="4369834"/>
            <a:ext cx="455295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89" y="1146951"/>
            <a:ext cx="7243762" cy="3167382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4930377" y="4165997"/>
            <a:ext cx="2827175" cy="1231641"/>
          </a:xfrm>
          <a:prstGeom prst="wedgeRectCallout">
            <a:avLst>
              <a:gd name="adj1" fmla="val -132905"/>
              <a:gd name="adj2" fmla="val 85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Partner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879" y="836712"/>
            <a:ext cx="8228585" cy="5305847"/>
          </a:xfrm>
        </p:spPr>
        <p:txBody>
          <a:bodyPr>
            <a:normAutofit/>
          </a:bodyPr>
          <a:lstStyle/>
          <a:p>
            <a:r>
              <a:rPr lang="en-US" dirty="0" smtClean="0"/>
              <a:t>Partner represents </a:t>
            </a:r>
            <a:r>
              <a:rPr lang="en-US" dirty="0"/>
              <a:t>an ‘other side’ </a:t>
            </a:r>
            <a:r>
              <a:rPr lang="en-US" dirty="0" smtClean="0"/>
              <a:t>library: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930377" y="4221498"/>
            <a:ext cx="2827175" cy="1231641"/>
          </a:xfrm>
          <a:prstGeom prst="wedgeRectCallout">
            <a:avLst>
              <a:gd name="adj1" fmla="val -145675"/>
              <a:gd name="adj2" fmla="val -563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30376" y="4153698"/>
            <a:ext cx="272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Holdings Code on the partner record matches a library code at the other institution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2215" y="2032347"/>
            <a:ext cx="3142335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Configuration at my institution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08674" y="5558988"/>
            <a:ext cx="2673779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Configuration at the institution I want to borrow from or lend to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236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Moshe Shechter</a:t>
            </a:r>
          </a:p>
          <a:p>
            <a:pPr marL="233363" indent="0">
              <a:buNone/>
            </a:pPr>
            <a:r>
              <a:rPr lang="en-US" dirty="0" smtClean="0"/>
              <a:t>Alma Product Manager</a:t>
            </a:r>
          </a:p>
          <a:p>
            <a:pPr marL="233363" indent="0">
              <a:buNone/>
            </a:pPr>
            <a:endParaRPr lang="en-US" dirty="0"/>
          </a:p>
          <a:p>
            <a:pPr marL="233363" indent="0">
              <a:buNone/>
            </a:pPr>
            <a:r>
              <a:rPr lang="en-US" dirty="0" smtClean="0"/>
              <a:t>With Ex Libris for </a:t>
            </a:r>
            <a:r>
              <a:rPr lang="en-US" dirty="0" smtClean="0"/>
              <a:t>15 </a:t>
            </a:r>
            <a:r>
              <a:rPr lang="en-US" dirty="0" smtClean="0"/>
              <a:t>years. After a couple of years on the Aleph development team, I joined the Alma team in 2010 as business analyst and later as product manager.</a:t>
            </a:r>
          </a:p>
          <a:p>
            <a:pPr marL="233363" indent="0">
              <a:buNone/>
            </a:pPr>
            <a:endParaRPr lang="en-US" dirty="0"/>
          </a:p>
          <a:p>
            <a:pPr marL="233363" indent="0">
              <a:buNone/>
            </a:pPr>
            <a:r>
              <a:rPr lang="en-US" dirty="0" smtClean="0"/>
              <a:t>My focus is in Fulfillment, Resource Sharing, User Management and Integrations.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4136001"/>
            <a:ext cx="7777162" cy="24360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0" y="1088751"/>
            <a:ext cx="4872037" cy="3148256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4930377" y="4165997"/>
            <a:ext cx="2827175" cy="1231641"/>
          </a:xfrm>
          <a:prstGeom prst="wedgeRectCallout">
            <a:avLst>
              <a:gd name="adj1" fmla="val -120502"/>
              <a:gd name="adj2" fmla="val 55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Partner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836712"/>
            <a:ext cx="8228585" cy="5305847"/>
          </a:xfrm>
        </p:spPr>
        <p:txBody>
          <a:bodyPr>
            <a:normAutofit/>
          </a:bodyPr>
          <a:lstStyle/>
          <a:p>
            <a:r>
              <a:rPr lang="en-US" dirty="0" smtClean="0"/>
              <a:t>Partner represents </a:t>
            </a:r>
            <a:r>
              <a:rPr lang="en-US" dirty="0"/>
              <a:t>an ‘other side’ </a:t>
            </a:r>
            <a:r>
              <a:rPr lang="en-US" dirty="0" smtClean="0"/>
              <a:t>campus: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930378" y="4165997"/>
            <a:ext cx="2827175" cy="1231641"/>
          </a:xfrm>
          <a:prstGeom prst="wedgeRectCallout">
            <a:avLst>
              <a:gd name="adj1" fmla="val -132054"/>
              <a:gd name="adj2" fmla="val -59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30376" y="4153698"/>
            <a:ext cx="272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Holdings Code on the partner record matches a campus code at the other institution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2215" y="2032347"/>
            <a:ext cx="3142335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Configuration at my institution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08674" y="5558988"/>
            <a:ext cx="2673779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Configuration at the institution I want to borrow from or lend to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6795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90" y="4492696"/>
            <a:ext cx="6763331" cy="19879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5" y="2233203"/>
            <a:ext cx="3689532" cy="1877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24" y="1268063"/>
            <a:ext cx="4273652" cy="3278116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4930377" y="4165997"/>
            <a:ext cx="2944659" cy="1231641"/>
          </a:xfrm>
          <a:prstGeom prst="wedgeRectCallout">
            <a:avLst>
              <a:gd name="adj1" fmla="val -120502"/>
              <a:gd name="adj2" fmla="val 55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Partner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8585" cy="5305847"/>
          </a:xfrm>
        </p:spPr>
        <p:txBody>
          <a:bodyPr>
            <a:normAutofit/>
          </a:bodyPr>
          <a:lstStyle/>
          <a:p>
            <a:r>
              <a:rPr lang="en-US" dirty="0" smtClean="0"/>
              <a:t>Partner represents a number of </a:t>
            </a:r>
            <a:r>
              <a:rPr lang="en-US" dirty="0"/>
              <a:t>‘other side’ </a:t>
            </a:r>
            <a:r>
              <a:rPr lang="en-US" dirty="0" smtClean="0"/>
              <a:t>libraries: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930378" y="4165997"/>
            <a:ext cx="2827175" cy="1231641"/>
          </a:xfrm>
          <a:prstGeom prst="wedgeRectCallout">
            <a:avLst>
              <a:gd name="adj1" fmla="val -132054"/>
              <a:gd name="adj2" fmla="val -59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29839" y="5357614"/>
            <a:ext cx="2160378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Configuration at the institution I want to borrow from or lend to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2215" y="2032347"/>
            <a:ext cx="3142335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Configuration at my institution</a:t>
            </a:r>
            <a:endParaRPr lang="en-US" b="1" i="1" dirty="0"/>
          </a:p>
        </p:txBody>
      </p:sp>
      <p:sp>
        <p:nvSpPr>
          <p:cNvPr id="15" name="Rectangular Callout 14"/>
          <p:cNvSpPr/>
          <p:nvPr/>
        </p:nvSpPr>
        <p:spPr>
          <a:xfrm>
            <a:off x="4939012" y="4175760"/>
            <a:ext cx="2936024" cy="1178267"/>
          </a:xfrm>
          <a:prstGeom prst="wedgeRectCallout">
            <a:avLst>
              <a:gd name="adj1" fmla="val -19862"/>
              <a:gd name="adj2" fmla="val -119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283884" y="3136465"/>
            <a:ext cx="793102" cy="75063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107975" y="5442999"/>
            <a:ext cx="692750" cy="89112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6" idx="2"/>
            <a:endCxn id="17" idx="0"/>
          </p:cNvCxnSpPr>
          <p:nvPr/>
        </p:nvCxnSpPr>
        <p:spPr>
          <a:xfrm flipH="1">
            <a:off x="5454350" y="3887099"/>
            <a:ext cx="2226085" cy="155590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0375" y="4153698"/>
            <a:ext cx="2944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Holdings Code on the partner record matches a mapped code to  library codes at the other institution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2376920"/>
            <a:ext cx="7158037" cy="3030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Partner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13" y="894832"/>
            <a:ext cx="8228585" cy="5305847"/>
          </a:xfrm>
        </p:spPr>
        <p:txBody>
          <a:bodyPr/>
          <a:lstStyle/>
          <a:p>
            <a:r>
              <a:rPr lang="en-US" dirty="0" smtClean="0"/>
              <a:t>The list of partners is managed at the institution level</a:t>
            </a:r>
          </a:p>
          <a:p>
            <a:r>
              <a:rPr lang="en-US" dirty="0" smtClean="0"/>
              <a:t>Members of a Network Zone Collaborative Network may centrally manage the list of partners in the Network Zone. A job distributes the partners list to the member institutions.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14044" y="4177338"/>
            <a:ext cx="2179575" cy="54722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854" y="4591649"/>
            <a:ext cx="2619130" cy="20424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54555" y="5178280"/>
            <a:ext cx="634482" cy="136532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1503832" y="4724566"/>
            <a:ext cx="3450723" cy="1226904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3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2075517" y="3650345"/>
            <a:ext cx="2496457" cy="2365829"/>
          </a:xfrm>
          <a:prstGeom prst="roundRect">
            <a:avLst/>
          </a:prstGeom>
          <a:solidFill>
            <a:srgbClr val="0070C0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075518" y="1233714"/>
            <a:ext cx="2496457" cy="2365829"/>
          </a:xfrm>
          <a:prstGeom prst="roundRect">
            <a:avLst/>
          </a:prstGeom>
          <a:solidFill>
            <a:schemeClr val="accent1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Partner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34163"/>
            <a:ext cx="4225925" cy="234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 Ex Libris Ltd.,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5801" y="2039704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Partner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9686" y="4094251"/>
            <a:ext cx="314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Integration Type</a:t>
            </a:r>
            <a:endParaRPr lang="en-US" sz="36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22777" y="1248229"/>
            <a:ext cx="2496457" cy="2365829"/>
          </a:xfrm>
          <a:prstGeom prst="roundRect">
            <a:avLst/>
          </a:prstGeom>
          <a:solidFill>
            <a:srgbClr val="00B050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3060" y="1836509"/>
            <a:ext cx="2039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Locate Profile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630031" y="3663900"/>
            <a:ext cx="2496457" cy="2365829"/>
          </a:xfrm>
          <a:prstGeom prst="roundRect">
            <a:avLst/>
          </a:prstGeom>
          <a:solidFill>
            <a:srgbClr val="FFFF00"/>
          </a:solidFill>
          <a:ln w="76200" cap="flat" cmpd="sng" algn="ctr">
            <a:solidFill>
              <a:srgbClr val="2D008E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4200" y="4107806"/>
            <a:ext cx="314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Workflow Profile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-58056" y="3889829"/>
            <a:ext cx="2249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Email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ISO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err="1" smtClean="0"/>
              <a:t>ARTEMail</a:t>
            </a:r>
            <a:endParaRPr lang="en-US" sz="2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SLNP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NCIP P2P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BLDSS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26488" y="1233714"/>
            <a:ext cx="2249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Alma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Z39.50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BLDSS</a:t>
            </a:r>
          </a:p>
        </p:txBody>
      </p:sp>
    </p:spTree>
    <p:extLst>
      <p:ext uri="{BB962C8B-B14F-4D97-AF65-F5344CB8AC3E}">
        <p14:creationId xmlns:p14="http://schemas.microsoft.com/office/powerpoint/2010/main" val="31044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 animBg="1"/>
      <p:bldP spid="14" grpId="0"/>
      <p:bldP spid="15" grpId="0" animBg="1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7818" y="788859"/>
            <a:ext cx="1689820" cy="1884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Partner Record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MosheS\AppData\Local\Microsoft\Windows\Temporary Internet Files\Content.IE5\ZRCB70W2\MC9003551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10" y="4417389"/>
            <a:ext cx="838047" cy="82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5748" y="2821501"/>
            <a:ext cx="679384" cy="6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5710" y="2494463"/>
            <a:ext cx="1689820" cy="369332"/>
          </a:xfrm>
          <a:prstGeom prst="rect">
            <a:avLst/>
          </a:prstGeom>
          <a:solidFill>
            <a:srgbClr val="92D050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4294" y="3647202"/>
            <a:ext cx="1689820" cy="646331"/>
          </a:xfrm>
          <a:prstGeom prst="rect">
            <a:avLst/>
          </a:prstGeom>
          <a:solidFill>
            <a:srgbClr val="0E75BE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Temporary Item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8200" y="1451861"/>
            <a:ext cx="1689820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08200" y="1841588"/>
            <a:ext cx="168982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Integration 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08200" y="2969017"/>
            <a:ext cx="1689820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08200" y="3358744"/>
            <a:ext cx="168982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Integration Type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08200" y="4582027"/>
            <a:ext cx="1689820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08200" y="4971754"/>
            <a:ext cx="168982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Integration Type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44294" y="5091285"/>
            <a:ext cx="1689820" cy="369332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4" idx="3"/>
            <a:endCxn id="5" idx="1"/>
          </p:cNvCxnSpPr>
          <p:nvPr/>
        </p:nvCxnSpPr>
        <p:spPr bwMode="auto">
          <a:xfrm flipV="1">
            <a:off x="2338557" y="2679129"/>
            <a:ext cx="907153" cy="2153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D008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5" idx="2"/>
            <a:endCxn id="7" idx="0"/>
          </p:cNvCxnSpPr>
          <p:nvPr/>
        </p:nvCxnSpPr>
        <p:spPr bwMode="auto">
          <a:xfrm flipH="1">
            <a:off x="4089204" y="2863795"/>
            <a:ext cx="1416" cy="7834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D008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4090620" y="4288380"/>
            <a:ext cx="1416" cy="7834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D008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" idx="3"/>
            <a:endCxn id="8" idx="1"/>
          </p:cNvCxnSpPr>
          <p:nvPr/>
        </p:nvCxnSpPr>
        <p:spPr bwMode="auto">
          <a:xfrm flipV="1">
            <a:off x="4935530" y="1636527"/>
            <a:ext cx="1172670" cy="10426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D008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6146" idx="1"/>
            <a:endCxn id="5" idx="1"/>
          </p:cNvCxnSpPr>
          <p:nvPr/>
        </p:nvCxnSpPr>
        <p:spPr bwMode="auto">
          <a:xfrm flipV="1">
            <a:off x="2375132" y="2679129"/>
            <a:ext cx="870578" cy="4892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D008E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1" name="Picture 2" descr="C:\Users\MosheS\AppData\Local\Microsoft\Windows\Temporary Internet Files\Content.IE5\BW10GE3Y\MC90043484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58012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73552" y="2072841"/>
            <a:ext cx="16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Borrower Institution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98020" y="2930404"/>
            <a:ext cx="1345980" cy="1074671"/>
            <a:chOff x="7798020" y="2930404"/>
            <a:chExt cx="1345980" cy="1074671"/>
          </a:xfrm>
        </p:grpSpPr>
        <p:sp>
          <p:nvSpPr>
            <p:cNvPr id="6" name="Rectangle 5"/>
            <p:cNvSpPr/>
            <p:nvPr/>
          </p:nvSpPr>
          <p:spPr bwMode="auto">
            <a:xfrm>
              <a:off x="7798020" y="2969017"/>
              <a:ext cx="1345980" cy="1036058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798020" y="2930404"/>
              <a:ext cx="13459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Locate Profile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98020" y="1398734"/>
            <a:ext cx="1345980" cy="1089185"/>
            <a:chOff x="7798020" y="2915890"/>
            <a:chExt cx="1345980" cy="1089185"/>
          </a:xfrm>
        </p:grpSpPr>
        <p:sp>
          <p:nvSpPr>
            <p:cNvPr id="27" name="Rectangle 26"/>
            <p:cNvSpPr/>
            <p:nvPr/>
          </p:nvSpPr>
          <p:spPr bwMode="auto">
            <a:xfrm>
              <a:off x="7798020" y="2969017"/>
              <a:ext cx="1345980" cy="1036058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98020" y="2915890"/>
              <a:ext cx="13459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Locate Profile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98020" y="4543414"/>
            <a:ext cx="1345980" cy="1074671"/>
            <a:chOff x="7798020" y="2930404"/>
            <a:chExt cx="1345980" cy="107467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7798020" y="2969017"/>
              <a:ext cx="1345980" cy="1036058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98020" y="2930404"/>
              <a:ext cx="13459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Locate Profile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65900" y="89427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Rota</a:t>
            </a:r>
            <a:endParaRPr lang="en-US" b="1" u="sng" dirty="0"/>
          </a:p>
        </p:txBody>
      </p:sp>
      <p:grpSp>
        <p:nvGrpSpPr>
          <p:cNvPr id="23" name="Group 22"/>
          <p:cNvGrpSpPr/>
          <p:nvPr/>
        </p:nvGrpSpPr>
        <p:grpSpPr>
          <a:xfrm>
            <a:off x="5557830" y="1698947"/>
            <a:ext cx="590714" cy="672584"/>
            <a:chOff x="5067300" y="1078936"/>
            <a:chExt cx="590714" cy="672584"/>
          </a:xfrm>
        </p:grpSpPr>
        <p:sp>
          <p:nvSpPr>
            <p:cNvPr id="20" name="Oval 19"/>
            <p:cNvSpPr/>
            <p:nvPr/>
          </p:nvSpPr>
          <p:spPr bwMode="auto">
            <a:xfrm>
              <a:off x="5067300" y="1078936"/>
              <a:ext cx="489114" cy="672584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8900" y="1212802"/>
              <a:ext cx="48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588328" y="3196769"/>
            <a:ext cx="578014" cy="672584"/>
            <a:chOff x="5080000" y="1078936"/>
            <a:chExt cx="578014" cy="672584"/>
          </a:xfrm>
        </p:grpSpPr>
        <p:sp>
          <p:nvSpPr>
            <p:cNvPr id="43" name="Oval 42"/>
            <p:cNvSpPr/>
            <p:nvPr/>
          </p:nvSpPr>
          <p:spPr bwMode="auto">
            <a:xfrm>
              <a:off x="5080000" y="1078936"/>
              <a:ext cx="489114" cy="672584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68900" y="1212802"/>
              <a:ext cx="48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614980" y="4698359"/>
            <a:ext cx="578014" cy="672584"/>
            <a:chOff x="5080000" y="1078936"/>
            <a:chExt cx="578014" cy="672584"/>
          </a:xfrm>
        </p:grpSpPr>
        <p:sp>
          <p:nvSpPr>
            <p:cNvPr id="46" name="Oval 45"/>
            <p:cNvSpPr/>
            <p:nvPr/>
          </p:nvSpPr>
          <p:spPr bwMode="auto">
            <a:xfrm>
              <a:off x="5080000" y="1078936"/>
              <a:ext cx="489114" cy="672584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2D008E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68900" y="1212802"/>
              <a:ext cx="489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cxnSp>
        <p:nvCxnSpPr>
          <p:cNvPr id="50" name="Straight Arrow Connector 49"/>
          <p:cNvCxnSpPr>
            <a:stCxn id="5" idx="3"/>
            <a:endCxn id="12" idx="1"/>
          </p:cNvCxnSpPr>
          <p:nvPr/>
        </p:nvCxnSpPr>
        <p:spPr bwMode="auto">
          <a:xfrm>
            <a:off x="4935530" y="2679129"/>
            <a:ext cx="1172670" cy="20875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D008E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8" name="Picture 3" descr="C:\Users\MosheS\AppData\Local\Microsoft\Windows\Temporary Internet Files\Content.IE5\WW2DV4YW\MC90043253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10" y="2123811"/>
            <a:ext cx="378420" cy="3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MosheS\AppData\Local\Microsoft\Windows\Temporary Internet Files\Content.IE5\BW10GE3Y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01" y="3869353"/>
            <a:ext cx="610836" cy="6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>
            <a:stCxn id="4" idx="3"/>
            <a:endCxn id="14" idx="1"/>
          </p:cNvCxnSpPr>
          <p:nvPr/>
        </p:nvCxnSpPr>
        <p:spPr bwMode="auto">
          <a:xfrm>
            <a:off x="2338557" y="4832225"/>
            <a:ext cx="905737" cy="44372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D008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798020" y="1915881"/>
            <a:ext cx="15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Workflow Profile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7798020" y="1969890"/>
            <a:ext cx="134598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2D008E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7798019" y="3432511"/>
            <a:ext cx="15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Workflow Profile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7798019" y="3486520"/>
            <a:ext cx="134598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2D008E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7798018" y="5064881"/>
            <a:ext cx="159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Workflow Profile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7798018" y="5104376"/>
            <a:ext cx="134598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2D008E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4534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17818" y="788859"/>
            <a:ext cx="1689820" cy="1884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Partner Record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7270" y="3852592"/>
            <a:ext cx="679384" cy="6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0710" y="2253163"/>
            <a:ext cx="1689820" cy="369332"/>
          </a:xfrm>
          <a:prstGeom prst="rect">
            <a:avLst/>
          </a:prstGeom>
          <a:solidFill>
            <a:srgbClr val="92D050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9294" y="3405902"/>
            <a:ext cx="1689820" cy="1200329"/>
          </a:xfrm>
          <a:prstGeom prst="rect">
            <a:avLst/>
          </a:prstGeom>
          <a:solidFill>
            <a:srgbClr val="0E75BE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Item Moved to Temporary Location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84275" y="1931205"/>
            <a:ext cx="1689820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Partner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84275" y="2320932"/>
            <a:ext cx="168982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Integration Type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5" idx="2"/>
            <a:endCxn id="7" idx="0"/>
          </p:cNvCxnSpPr>
          <p:nvPr/>
        </p:nvCxnSpPr>
        <p:spPr bwMode="auto">
          <a:xfrm flipH="1">
            <a:off x="4724204" y="2622495"/>
            <a:ext cx="1416" cy="7834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D008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" idx="3"/>
          </p:cNvCxnSpPr>
          <p:nvPr/>
        </p:nvCxnSpPr>
        <p:spPr bwMode="auto">
          <a:xfrm>
            <a:off x="5570530" y="2437829"/>
            <a:ext cx="111374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D008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6146" idx="1"/>
            <a:endCxn id="5" idx="1"/>
          </p:cNvCxnSpPr>
          <p:nvPr/>
        </p:nvCxnSpPr>
        <p:spPr bwMode="auto">
          <a:xfrm flipV="1">
            <a:off x="2716654" y="2437829"/>
            <a:ext cx="1164056" cy="17616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D008E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Picture 3" descr="C:\Users\MosheS\AppData\Local\Microsoft\Windows\Temporary Internet Files\Content.IE5\2MRCIBZP\MC9004342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5" y="1037983"/>
            <a:ext cx="1841500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9444" y="2112703"/>
            <a:ext cx="16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Lender Institution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4275" y="2967263"/>
            <a:ext cx="168982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Workflow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Locate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4354513"/>
            <a:ext cx="6335713" cy="1371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0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Locate </a:t>
            </a:r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5826" y="992188"/>
            <a:ext cx="7992374" cy="49323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b="1" dirty="0" smtClean="0"/>
              <a:t>Locate Profiles:</a:t>
            </a:r>
          </a:p>
          <a:p>
            <a:pPr lvl="1"/>
            <a:r>
              <a:rPr lang="en-US" b="0" dirty="0" smtClean="0"/>
              <a:t>Define how to locate the resource in the partner’s catalog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b="1" dirty="0" smtClean="0"/>
              <a:t>Locating Process:</a:t>
            </a:r>
          </a:p>
          <a:p>
            <a:pPr lvl="1"/>
            <a:r>
              <a:rPr lang="en-US" b="0" dirty="0" smtClean="0"/>
              <a:t>Locate the resource in partners’ catalogs</a:t>
            </a:r>
          </a:p>
          <a:p>
            <a:pPr lvl="1"/>
            <a:r>
              <a:rPr lang="en-US" b="0" dirty="0" smtClean="0"/>
              <a:t>Partners that cannot fulfill the request are removed from the request’s rota</a:t>
            </a:r>
          </a:p>
        </p:txBody>
      </p:sp>
    </p:spTree>
    <p:extLst>
      <p:ext uri="{BB962C8B-B14F-4D97-AF65-F5344CB8AC3E}">
        <p14:creationId xmlns:p14="http://schemas.microsoft.com/office/powerpoint/2010/main" val="26308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Locate Profiles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46169"/>
            <a:ext cx="564144" cy="29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8624" tIns="76176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*"/>
          <p:cNvSpPr>
            <a:spLocks noChangeAspect="1" noChangeArrowheads="1"/>
          </p:cNvSpPr>
          <p:nvPr/>
        </p:nvSpPr>
        <p:spPr bwMode="auto">
          <a:xfrm>
            <a:off x="590550" y="-614363"/>
            <a:ext cx="6667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3" descr="*"/>
          <p:cNvSpPr>
            <a:spLocks noChangeAspect="1" noChangeArrowheads="1"/>
          </p:cNvSpPr>
          <p:nvPr/>
        </p:nvSpPr>
        <p:spPr bwMode="auto">
          <a:xfrm>
            <a:off x="590550" y="-477838"/>
            <a:ext cx="6667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*"/>
          <p:cNvSpPr>
            <a:spLocks noChangeAspect="1" noChangeArrowheads="1"/>
          </p:cNvSpPr>
          <p:nvPr/>
        </p:nvSpPr>
        <p:spPr bwMode="auto">
          <a:xfrm>
            <a:off x="590550" y="-341313"/>
            <a:ext cx="6667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5" descr="*"/>
          <p:cNvSpPr>
            <a:spLocks noChangeAspect="1" noChangeArrowheads="1"/>
          </p:cNvSpPr>
          <p:nvPr/>
        </p:nvSpPr>
        <p:spPr bwMode="auto">
          <a:xfrm>
            <a:off x="590550" y="-204788"/>
            <a:ext cx="6667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6" descr="*"/>
          <p:cNvSpPr>
            <a:spLocks noChangeAspect="1" noChangeArrowheads="1"/>
          </p:cNvSpPr>
          <p:nvPr/>
        </p:nvSpPr>
        <p:spPr bwMode="auto">
          <a:xfrm>
            <a:off x="590550" y="341313"/>
            <a:ext cx="6667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7" descr="*"/>
          <p:cNvSpPr>
            <a:spLocks noChangeAspect="1" noChangeArrowheads="1"/>
          </p:cNvSpPr>
          <p:nvPr/>
        </p:nvSpPr>
        <p:spPr bwMode="auto">
          <a:xfrm>
            <a:off x="590550" y="614363"/>
            <a:ext cx="4381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44" y="857978"/>
            <a:ext cx="5258441" cy="16851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364" y="2543176"/>
            <a:ext cx="4841712" cy="3956777"/>
          </a:xfrm>
          <a:prstGeom prst="rect">
            <a:avLst/>
          </a:prstGeom>
        </p:spPr>
      </p:pic>
      <p:cxnSp>
        <p:nvCxnSpPr>
          <p:cNvPr id="16" name="Elbow Connector 15"/>
          <p:cNvCxnSpPr>
            <a:stCxn id="11" idx="1"/>
            <a:endCxn id="14" idx="1"/>
          </p:cNvCxnSpPr>
          <p:nvPr/>
        </p:nvCxnSpPr>
        <p:spPr>
          <a:xfrm rot="10800000" flipH="1" flipV="1">
            <a:off x="564144" y="1700577"/>
            <a:ext cx="2629220" cy="2820988"/>
          </a:xfrm>
          <a:prstGeom prst="bentConnector3">
            <a:avLst>
              <a:gd name="adj1" fmla="val -869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6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752605"/>
            <a:ext cx="7110412" cy="2329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843" y="3374372"/>
            <a:ext cx="6872287" cy="2877346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7" idx="1"/>
            <a:endCxn id="8" idx="1"/>
          </p:cNvCxnSpPr>
          <p:nvPr/>
        </p:nvCxnSpPr>
        <p:spPr>
          <a:xfrm rot="10800000" flipH="1" flipV="1">
            <a:off x="828675" y="1917547"/>
            <a:ext cx="995168" cy="2895497"/>
          </a:xfrm>
          <a:prstGeom prst="bentConnector3">
            <a:avLst>
              <a:gd name="adj1" fmla="val -22971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Target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28737" y="833540"/>
            <a:ext cx="8432383" cy="552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By </a:t>
            </a:r>
            <a:r>
              <a:rPr lang="en-US" dirty="0"/>
              <a:t>the end of this sessions you </a:t>
            </a:r>
            <a:r>
              <a:rPr lang="en-US" dirty="0" smtClean="0"/>
              <a:t>will:</a:t>
            </a:r>
            <a:endParaRPr lang="en-US" dirty="0"/>
          </a:p>
          <a:p>
            <a:pPr lvl="1"/>
            <a:r>
              <a:rPr lang="en-US" dirty="0"/>
              <a:t>Get a glimpse of Alma resource sharing </a:t>
            </a:r>
            <a:r>
              <a:rPr lang="en-US" dirty="0" smtClean="0"/>
              <a:t>workflows</a:t>
            </a:r>
          </a:p>
          <a:p>
            <a:pPr lvl="1"/>
            <a:r>
              <a:rPr lang="en-US" dirty="0" smtClean="0"/>
              <a:t>Gain an understanding of resource sharing processes and how they </a:t>
            </a:r>
            <a:r>
              <a:rPr lang="en-US" dirty="0"/>
              <a:t>fit scenarios at your library</a:t>
            </a:r>
          </a:p>
          <a:p>
            <a:pPr lvl="1"/>
            <a:r>
              <a:rPr lang="en-US" dirty="0" smtClean="0"/>
              <a:t>Understand the basic configuration elements that make up Alma resource sharing 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r>
              <a:rPr lang="en-US" dirty="0"/>
              <a:t>Session Target Audience:</a:t>
            </a:r>
          </a:p>
          <a:p>
            <a:pPr lvl="1"/>
            <a:r>
              <a:rPr lang="en-US" dirty="0" smtClean="0"/>
              <a:t>Resource sharing library staff, administrators, and technical people, new to Alma resource sharing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Resource Sharing Partners </a:t>
            </a:r>
            <a:r>
              <a:rPr lang="en-US" b="1" dirty="0" smtClean="0"/>
              <a:t>Managers </a:t>
            </a:r>
            <a:r>
              <a:rPr lang="en-US" dirty="0" smtClean="0"/>
              <a:t>may </a:t>
            </a:r>
            <a:r>
              <a:rPr lang="en-US" i="1" dirty="0" smtClean="0"/>
              <a:t>configure</a:t>
            </a:r>
            <a:r>
              <a:rPr lang="en-US" dirty="0" smtClean="0"/>
              <a:t> resource sharing partners and </a:t>
            </a:r>
            <a:r>
              <a:rPr lang="en-US" dirty="0" err="1" smtClean="0"/>
              <a:t>rota</a:t>
            </a:r>
            <a:r>
              <a:rPr lang="en-US" dirty="0" smtClean="0"/>
              <a:t> templates</a:t>
            </a:r>
          </a:p>
          <a:p>
            <a:endParaRPr lang="en-US" dirty="0" smtClean="0"/>
          </a:p>
          <a:p>
            <a:r>
              <a:rPr lang="en-US" b="1" dirty="0"/>
              <a:t>Fulfillment Services </a:t>
            </a:r>
            <a:r>
              <a:rPr lang="en-US" b="1" dirty="0" smtClean="0"/>
              <a:t>Operators </a:t>
            </a:r>
            <a:r>
              <a:rPr lang="en-US" dirty="0" smtClean="0"/>
              <a:t>or </a:t>
            </a:r>
            <a:r>
              <a:rPr lang="en-US" b="1" dirty="0" smtClean="0"/>
              <a:t>Managers</a:t>
            </a:r>
            <a:r>
              <a:rPr lang="en-US" dirty="0" smtClean="0"/>
              <a:t> may </a:t>
            </a:r>
            <a:r>
              <a:rPr lang="en-US" i="1" dirty="0" smtClean="0"/>
              <a:t>receive</a:t>
            </a:r>
            <a:r>
              <a:rPr lang="en-US" dirty="0" smtClean="0"/>
              <a:t> and </a:t>
            </a:r>
            <a:r>
              <a:rPr lang="en-US" i="1" dirty="0" smtClean="0"/>
              <a:t>supply items </a:t>
            </a:r>
            <a:r>
              <a:rPr lang="en-US" dirty="0" smtClean="0"/>
              <a:t>and </a:t>
            </a:r>
            <a:r>
              <a:rPr lang="en-US" i="1" dirty="0" smtClean="0"/>
              <a:t>manage borrowing </a:t>
            </a:r>
            <a:r>
              <a:rPr lang="en-US" dirty="0" smtClean="0"/>
              <a:t>and </a:t>
            </a:r>
            <a:r>
              <a:rPr lang="en-US" i="1" dirty="0" smtClean="0"/>
              <a:t>lending requests</a:t>
            </a:r>
          </a:p>
          <a:p>
            <a:endParaRPr lang="en-US" b="1" dirty="0" smtClean="0"/>
          </a:p>
          <a:p>
            <a:r>
              <a:rPr lang="en-US" b="1" dirty="0" smtClean="0"/>
              <a:t>Fulfillment </a:t>
            </a:r>
            <a:r>
              <a:rPr lang="en-US" dirty="0" smtClean="0"/>
              <a:t>or</a:t>
            </a:r>
            <a:r>
              <a:rPr lang="en-US" b="1" dirty="0" smtClean="0"/>
              <a:t> General </a:t>
            </a:r>
            <a:r>
              <a:rPr lang="en-US" b="1" dirty="0"/>
              <a:t>System </a:t>
            </a:r>
            <a:r>
              <a:rPr lang="en-US" b="1" dirty="0" smtClean="0"/>
              <a:t>Administrators </a:t>
            </a:r>
            <a:r>
              <a:rPr lang="en-US" dirty="0" smtClean="0"/>
              <a:t>may </a:t>
            </a:r>
            <a:r>
              <a:rPr lang="en-US" i="1" dirty="0"/>
              <a:t>configure</a:t>
            </a:r>
            <a:r>
              <a:rPr lang="en-US" dirty="0"/>
              <a:t> general </a:t>
            </a:r>
            <a:r>
              <a:rPr lang="en-US" dirty="0" smtClean="0"/>
              <a:t>resource sharing related configurations (assignment rules, workflows etc.)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46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Peer to Peer Workflows</a:t>
            </a:r>
          </a:p>
        </p:txBody>
      </p:sp>
    </p:spTree>
    <p:extLst>
      <p:ext uri="{BB962C8B-B14F-4D97-AF65-F5344CB8AC3E}">
        <p14:creationId xmlns:p14="http://schemas.microsoft.com/office/powerpoint/2010/main" val="6938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Sharing in </a:t>
            </a:r>
            <a:r>
              <a:rPr lang="en-US" dirty="0" smtClean="0"/>
              <a:t>Alma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C90043264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32" y="5776831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39577" y="1562213"/>
            <a:ext cx="1371600" cy="1295400"/>
            <a:chOff x="432" y="1104"/>
            <a:chExt cx="864" cy="816"/>
          </a:xfrm>
        </p:grpSpPr>
        <p:pic>
          <p:nvPicPr>
            <p:cNvPr id="8" name="Picture 4" descr="MC900322635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04"/>
              <a:ext cx="540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32" y="1728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rgbClr val="333333"/>
                  </a:solidFill>
                </a:rPr>
                <a:t>Institution</a:t>
              </a: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6877050" y="1447800"/>
            <a:ext cx="1371600" cy="1295400"/>
            <a:chOff x="4560" y="1104"/>
            <a:chExt cx="864" cy="816"/>
          </a:xfrm>
        </p:grpSpPr>
        <p:pic>
          <p:nvPicPr>
            <p:cNvPr id="11" name="Picture 7" descr="MC900322635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104"/>
              <a:ext cx="540" cy="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560" y="1728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rgbClr val="333333"/>
                  </a:solidFill>
                </a:rPr>
                <a:t>Institution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563562" y="3148905"/>
            <a:ext cx="1981200" cy="1355725"/>
            <a:chOff x="384" y="2304"/>
            <a:chExt cx="1248" cy="854"/>
          </a:xfrm>
        </p:grpSpPr>
        <p:pic>
          <p:nvPicPr>
            <p:cNvPr id="14" name="Picture 9" descr="MC900056795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304"/>
              <a:ext cx="774" cy="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84" y="2832"/>
              <a:ext cx="124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rgbClr val="333333"/>
                  </a:solidFill>
                </a:rPr>
                <a:t>Resource Sharing Library</a:t>
              </a:r>
            </a:p>
          </p:txBody>
        </p:sp>
      </p:grpSp>
      <p:pic>
        <p:nvPicPr>
          <p:cNvPr id="16" name="Picture 20" descr="MC900056795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71" y="5241925"/>
            <a:ext cx="17208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2"/>
          <p:cNvSpPr>
            <a:spLocks noChangeArrowheads="1"/>
          </p:cNvSpPr>
          <p:nvPr/>
        </p:nvSpPr>
        <p:spPr bwMode="auto">
          <a:xfrm rot="18369491">
            <a:off x="6638693" y="5332833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pic>
        <p:nvPicPr>
          <p:cNvPr id="18" name="Picture 25" descr="MC90043264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82" y="3493393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2362200" y="44196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/>
              <a:t>Stub item – owned by resource sharing library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2963665" y="3789040"/>
            <a:ext cx="3913385" cy="198065"/>
          </a:xfrm>
          <a:prstGeom prst="leftArrow">
            <a:avLst>
              <a:gd name="adj1" fmla="val 50000"/>
              <a:gd name="adj2" fmla="val 300000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190648" y="4584450"/>
            <a:ext cx="1720850" cy="1762125"/>
            <a:chOff x="144" y="3040"/>
            <a:chExt cx="1084" cy="1110"/>
          </a:xfrm>
        </p:grpSpPr>
        <p:pic>
          <p:nvPicPr>
            <p:cNvPr id="22" name="Picture 29" descr="MC900056795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408"/>
              <a:ext cx="1084" cy="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AutoShape 30"/>
            <p:cNvSpPr>
              <a:spLocks noChangeArrowheads="1"/>
            </p:cNvSpPr>
            <p:nvPr/>
          </p:nvSpPr>
          <p:spPr bwMode="auto">
            <a:xfrm>
              <a:off x="466" y="3040"/>
              <a:ext cx="158" cy="464"/>
            </a:xfrm>
            <a:prstGeom prst="downArrow">
              <a:avLst>
                <a:gd name="adj1" fmla="val 50000"/>
                <a:gd name="adj2" fmla="val 87500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24" name="Picture 32" descr="MC900410511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2155" y="3140968"/>
            <a:ext cx="6699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37"/>
          <p:cNvGrpSpPr>
            <a:grpSpLocks/>
          </p:cNvGrpSpPr>
          <p:nvPr/>
        </p:nvGrpSpPr>
        <p:grpSpPr bwMode="auto">
          <a:xfrm>
            <a:off x="1844477" y="5465660"/>
            <a:ext cx="1119188" cy="873125"/>
            <a:chOff x="1200" y="3504"/>
            <a:chExt cx="705" cy="550"/>
          </a:xfrm>
        </p:grpSpPr>
        <p:pic>
          <p:nvPicPr>
            <p:cNvPr id="26" name="Picture 33" descr="MC900292082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84" y="3504"/>
              <a:ext cx="321" cy="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AutoShape 34"/>
            <p:cNvSpPr>
              <a:spLocks noChangeArrowheads="1"/>
            </p:cNvSpPr>
            <p:nvPr/>
          </p:nvSpPr>
          <p:spPr bwMode="auto">
            <a:xfrm>
              <a:off x="1200" y="3792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5800" y="1052736"/>
            <a:ext cx="208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Borrower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6878" y="1052736"/>
            <a:ext cx="208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Lender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0" name="Group 14"/>
          <p:cNvGrpSpPr>
            <a:grpSpLocks/>
          </p:cNvGrpSpPr>
          <p:nvPr/>
        </p:nvGrpSpPr>
        <p:grpSpPr bwMode="auto">
          <a:xfrm>
            <a:off x="7162800" y="3729459"/>
            <a:ext cx="1981200" cy="1355725"/>
            <a:chOff x="384" y="2304"/>
            <a:chExt cx="1248" cy="854"/>
          </a:xfrm>
        </p:grpSpPr>
        <p:pic>
          <p:nvPicPr>
            <p:cNvPr id="31" name="Picture 15" descr="MC900056795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304"/>
              <a:ext cx="774" cy="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384" y="2832"/>
              <a:ext cx="124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rgbClr val="333333"/>
                  </a:solidFill>
                </a:rPr>
                <a:t>Resource Sharing Library</a:t>
              </a:r>
            </a:p>
          </p:txBody>
        </p:sp>
      </p:grpSp>
      <p:sp>
        <p:nvSpPr>
          <p:cNvPr id="33" name="AutoShape 28"/>
          <p:cNvSpPr>
            <a:spLocks noChangeArrowheads="1"/>
          </p:cNvSpPr>
          <p:nvPr/>
        </p:nvSpPr>
        <p:spPr bwMode="auto">
          <a:xfrm rot="10800000">
            <a:off x="2602657" y="1974295"/>
            <a:ext cx="3913385" cy="198065"/>
          </a:xfrm>
          <a:prstGeom prst="leftArrow">
            <a:avLst>
              <a:gd name="adj1" fmla="val 50000"/>
              <a:gd name="adj2" fmla="val 300000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151442" y="1050965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2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Resource Sharing </a:t>
            </a:r>
            <a:r>
              <a:rPr lang="en-US" sz="2000" dirty="0" smtClean="0"/>
              <a:t>Network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767" y="1867522"/>
            <a:ext cx="1646666" cy="935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487" y="2527286"/>
            <a:ext cx="1462099" cy="829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767" y="3726458"/>
            <a:ext cx="1019175" cy="1047750"/>
          </a:xfrm>
          <a:prstGeom prst="rect">
            <a:avLst/>
          </a:prstGeom>
        </p:spPr>
      </p:pic>
      <p:pic>
        <p:nvPicPr>
          <p:cNvPr id="10" name="Content Placeholder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9" y="2618462"/>
            <a:ext cx="1056229" cy="7084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6849" y="2618462"/>
            <a:ext cx="9423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46849" y="2987794"/>
            <a:ext cx="9423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46849" y="3357126"/>
            <a:ext cx="9423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>
          <a:xfrm flipV="1">
            <a:off x="4889241" y="2335325"/>
            <a:ext cx="1158526" cy="467803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  <a:endCxn id="9" idx="1"/>
          </p:cNvCxnSpPr>
          <p:nvPr/>
        </p:nvCxnSpPr>
        <p:spPr>
          <a:xfrm>
            <a:off x="4889241" y="3172460"/>
            <a:ext cx="1158526" cy="1077873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rved Left Arrow 18"/>
          <p:cNvSpPr/>
          <p:nvPr/>
        </p:nvSpPr>
        <p:spPr>
          <a:xfrm rot="6513616">
            <a:off x="3867786" y="2526896"/>
            <a:ext cx="956649" cy="4343912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529" y="933948"/>
            <a:ext cx="418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Resource Sharing Network</a:t>
            </a:r>
          </a:p>
        </p:txBody>
      </p:sp>
    </p:spTree>
    <p:extLst>
      <p:ext uri="{BB962C8B-B14F-4D97-AF65-F5344CB8AC3E}">
        <p14:creationId xmlns:p14="http://schemas.microsoft.com/office/powerpoint/2010/main" val="109969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Sharing in Alma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41" y="1021216"/>
            <a:ext cx="5654127" cy="4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77788" y="6634163"/>
            <a:ext cx="4225925" cy="234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r>
              <a:rPr lang="en-US" sz="1200" smtClean="0"/>
              <a:t> Ex Libris Ltd., 2014  - Internal and Confidential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7890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Broker Workflows and Integrations</a:t>
            </a:r>
          </a:p>
        </p:txBody>
      </p:sp>
    </p:spTree>
    <p:extLst>
      <p:ext uri="{BB962C8B-B14F-4D97-AF65-F5344CB8AC3E}">
        <p14:creationId xmlns:p14="http://schemas.microsoft.com/office/powerpoint/2010/main" val="37509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Layout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5594" y="3251200"/>
            <a:ext cx="933450" cy="8096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87" y="3037479"/>
            <a:ext cx="1714500" cy="172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6315" y="4761504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Borrower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446" y="2761060"/>
            <a:ext cx="177165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5413" y="4568092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Lender Library</a:t>
            </a:r>
            <a:endParaRPr lang="en-US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502" y="960135"/>
            <a:ext cx="4082143" cy="1789131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69" y="1598826"/>
            <a:ext cx="590015" cy="51174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170923" y="2110574"/>
            <a:ext cx="1370695" cy="1099986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47921" y="2110574"/>
            <a:ext cx="1445724" cy="1018706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" y="871537"/>
            <a:ext cx="8220075" cy="435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" y="2307358"/>
            <a:ext cx="8309610" cy="250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45" y="4171949"/>
            <a:ext cx="73437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75" y="3806889"/>
            <a:ext cx="10287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758" y="4645089"/>
            <a:ext cx="10287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915" y="3956178"/>
            <a:ext cx="10287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195" y="2679129"/>
            <a:ext cx="10287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525" y="1941241"/>
            <a:ext cx="761155" cy="576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932" y="1365232"/>
            <a:ext cx="761155" cy="576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195" y="1575177"/>
            <a:ext cx="761155" cy="576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757" y="2555676"/>
            <a:ext cx="1276350" cy="143827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5" idx="3"/>
            <a:endCxn id="12" idx="1"/>
          </p:cNvCxnSpPr>
          <p:nvPr/>
        </p:nvCxnSpPr>
        <p:spPr>
          <a:xfrm flipV="1">
            <a:off x="2528575" y="3274814"/>
            <a:ext cx="627182" cy="7606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  <a:endCxn id="12" idx="2"/>
          </p:cNvCxnSpPr>
          <p:nvPr/>
        </p:nvCxnSpPr>
        <p:spPr>
          <a:xfrm flipV="1">
            <a:off x="3525108" y="3993951"/>
            <a:ext cx="268824" cy="6511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  <a:endCxn id="12" idx="3"/>
          </p:cNvCxnSpPr>
          <p:nvPr/>
        </p:nvCxnSpPr>
        <p:spPr>
          <a:xfrm flipH="1" flipV="1">
            <a:off x="4432107" y="3274814"/>
            <a:ext cx="950158" cy="6813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10" idx="2"/>
          </p:cNvCxnSpPr>
          <p:nvPr/>
        </p:nvCxnSpPr>
        <p:spPr>
          <a:xfrm flipV="1">
            <a:off x="3793932" y="1941241"/>
            <a:ext cx="380578" cy="6144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2"/>
          </p:cNvCxnSpPr>
          <p:nvPr/>
        </p:nvCxnSpPr>
        <p:spPr>
          <a:xfrm flipV="1">
            <a:off x="4307845" y="2151186"/>
            <a:ext cx="1656928" cy="923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03452" y="3046214"/>
            <a:ext cx="880743" cy="854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61423" y="2333930"/>
            <a:ext cx="1325470" cy="6321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24" y="1985837"/>
            <a:ext cx="1028700" cy="457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140" y="1429682"/>
            <a:ext cx="1028700" cy="457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075" y="1597356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5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" y="2754638"/>
            <a:ext cx="23622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509" y="1437975"/>
            <a:ext cx="761155" cy="576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082" y="1260510"/>
            <a:ext cx="761155" cy="5760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373" y="2013984"/>
            <a:ext cx="761155" cy="576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981" y="2123831"/>
            <a:ext cx="761155" cy="576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709" y="1208196"/>
            <a:ext cx="761155" cy="576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282" y="1030731"/>
            <a:ext cx="761155" cy="576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573" y="1784205"/>
            <a:ext cx="761155" cy="5760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181" y="1894052"/>
            <a:ext cx="761155" cy="576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45" y="934307"/>
            <a:ext cx="761155" cy="5760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618" y="756842"/>
            <a:ext cx="761155" cy="5760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909" y="1510316"/>
            <a:ext cx="761155" cy="5760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517" y="1620163"/>
            <a:ext cx="761155" cy="5760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288" y="2360214"/>
            <a:ext cx="761155" cy="5760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861" y="2182749"/>
            <a:ext cx="761155" cy="5760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152" y="2936223"/>
            <a:ext cx="761155" cy="5760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760" y="3046070"/>
            <a:ext cx="761155" cy="5760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865" y="3847632"/>
            <a:ext cx="761155" cy="5760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438" y="3670167"/>
            <a:ext cx="761155" cy="5760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729" y="4423641"/>
            <a:ext cx="761155" cy="5760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337" y="4533488"/>
            <a:ext cx="761155" cy="5760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11" y="4423641"/>
            <a:ext cx="761155" cy="5760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084" y="4246176"/>
            <a:ext cx="761155" cy="5760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375" y="4999650"/>
            <a:ext cx="761155" cy="5760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983" y="5109497"/>
            <a:ext cx="761155" cy="5760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086" y="4504470"/>
            <a:ext cx="761155" cy="5760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659" y="4327005"/>
            <a:ext cx="761155" cy="5760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950" y="5080479"/>
            <a:ext cx="761155" cy="5760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558" y="5190326"/>
            <a:ext cx="761155" cy="5760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423" y="5293846"/>
            <a:ext cx="761155" cy="5760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996" y="5116381"/>
            <a:ext cx="761155" cy="5760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287" y="5869855"/>
            <a:ext cx="761155" cy="5760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895" y="5979702"/>
            <a:ext cx="761155" cy="5760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728" y="5770076"/>
            <a:ext cx="761155" cy="57600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336" y="5879923"/>
            <a:ext cx="761155" cy="5760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861" y="5776915"/>
            <a:ext cx="761155" cy="57600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469" y="5886762"/>
            <a:ext cx="761155" cy="5760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729" y="719400"/>
            <a:ext cx="761155" cy="5760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408" y="1488608"/>
            <a:ext cx="761155" cy="5760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399" y="2800357"/>
            <a:ext cx="34099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9348" y="1087734"/>
            <a:ext cx="986977" cy="986977"/>
            <a:chOff x="109348" y="1231363"/>
            <a:chExt cx="986977" cy="986977"/>
          </a:xfrm>
        </p:grpSpPr>
        <p:sp>
          <p:nvSpPr>
            <p:cNvPr id="6" name="Oval 5"/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7" name="קשת מלאה 15"/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1</a:t>
              </a:r>
            </a:p>
          </p:txBody>
        </p:sp>
      </p:grpSp>
      <p:sp>
        <p:nvSpPr>
          <p:cNvPr id="9" name="Text Placeholder 14"/>
          <p:cNvSpPr txBox="1">
            <a:spLocks/>
          </p:cNvSpPr>
          <p:nvPr/>
        </p:nvSpPr>
        <p:spPr>
          <a:xfrm>
            <a:off x="1311922" y="1261182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Basic Terminology and Configuration </a:t>
            </a:r>
            <a:r>
              <a:rPr lang="en-US" dirty="0" smtClean="0"/>
              <a:t>Elements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9348" y="2093834"/>
            <a:ext cx="986977" cy="986977"/>
            <a:chOff x="109348" y="2301078"/>
            <a:chExt cx="986977" cy="986977"/>
          </a:xfrm>
        </p:grpSpPr>
        <p:sp>
          <p:nvSpPr>
            <p:cNvPr id="11" name="Oval 10"/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12" name="קשת מלאה 15"/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9348" y="3078344"/>
            <a:ext cx="986977" cy="986977"/>
            <a:chOff x="109348" y="3370793"/>
            <a:chExt cx="986977" cy="986977"/>
          </a:xfrm>
        </p:grpSpPr>
        <p:sp>
          <p:nvSpPr>
            <p:cNvPr id="15" name="Oval 14"/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16" name="קשת מלאה 15"/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05672" y="346711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348" y="4086588"/>
            <a:ext cx="986977" cy="986977"/>
            <a:chOff x="109348" y="4440508"/>
            <a:chExt cx="986977" cy="986977"/>
          </a:xfrm>
        </p:grpSpPr>
        <p:sp>
          <p:nvSpPr>
            <p:cNvPr id="19" name="Oval 18"/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20" name="קשת מלאה 15"/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9348" y="5131121"/>
            <a:ext cx="986977" cy="986977"/>
            <a:chOff x="109348" y="5425019"/>
            <a:chExt cx="986977" cy="986977"/>
          </a:xfrm>
        </p:grpSpPr>
        <p:sp>
          <p:nvSpPr>
            <p:cNvPr id="26" name="Oval 25"/>
            <p:cNvSpPr/>
            <p:nvPr/>
          </p:nvSpPr>
          <p:spPr>
            <a:xfrm>
              <a:off x="145636" y="54613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latin typeface="+mn-lt"/>
              </a:endParaRPr>
            </a:p>
          </p:txBody>
        </p:sp>
        <p:sp>
          <p:nvSpPr>
            <p:cNvPr id="27" name="קשת מלאה 15"/>
            <p:cNvSpPr/>
            <p:nvPr/>
          </p:nvSpPr>
          <p:spPr>
            <a:xfrm rot="7002521">
              <a:off x="109348" y="5425019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05672" y="5521343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>
                  <a:latin typeface="+mn-lt"/>
                </a:rPr>
                <a:t>5</a:t>
              </a:r>
            </a:p>
          </p:txBody>
        </p:sp>
      </p:grpSp>
      <p:sp>
        <p:nvSpPr>
          <p:cNvPr id="29" name="Text Placeholder 14"/>
          <p:cNvSpPr txBox="1">
            <a:spLocks/>
          </p:cNvSpPr>
          <p:nvPr/>
        </p:nvSpPr>
        <p:spPr>
          <a:xfrm>
            <a:off x="1311922" y="530456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Next Steps, Support Resources and Survey</a:t>
            </a:r>
          </a:p>
        </p:txBody>
      </p:sp>
      <p:sp>
        <p:nvSpPr>
          <p:cNvPr id="30" name="Text Placeholder 14"/>
          <p:cNvSpPr txBox="1">
            <a:spLocks/>
          </p:cNvSpPr>
          <p:nvPr/>
        </p:nvSpPr>
        <p:spPr>
          <a:xfrm>
            <a:off x="1322526" y="2272449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Broker </a:t>
            </a:r>
            <a:r>
              <a:rPr lang="en-US" dirty="0" smtClean="0"/>
              <a:t>Workflows and Integrations</a:t>
            </a:r>
            <a:endParaRPr lang="en-US" dirty="0"/>
          </a:p>
        </p:txBody>
      </p:sp>
      <p:sp>
        <p:nvSpPr>
          <p:cNvPr id="31" name="Text Placeholder 14"/>
          <p:cNvSpPr txBox="1">
            <a:spLocks/>
          </p:cNvSpPr>
          <p:nvPr/>
        </p:nvSpPr>
        <p:spPr>
          <a:xfrm>
            <a:off x="1322526" y="3283296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Peer to Peer Workflows</a:t>
            </a:r>
            <a:endParaRPr lang="en-US" dirty="0"/>
          </a:p>
        </p:txBody>
      </p:sp>
      <p:sp>
        <p:nvSpPr>
          <p:cNvPr id="32" name="Text Placeholder 14"/>
          <p:cNvSpPr txBox="1">
            <a:spLocks/>
          </p:cNvSpPr>
          <p:nvPr/>
        </p:nvSpPr>
        <p:spPr>
          <a:xfrm>
            <a:off x="1322526" y="4182912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Fulfillment Network Workflows and Configurations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Borrower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33" y="3091804"/>
            <a:ext cx="1714500" cy="172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1861" y="4815829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Borrower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048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730" y="1653151"/>
            <a:ext cx="590015" cy="51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875" y="3806889"/>
            <a:ext cx="10287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9780" y="746133"/>
            <a:ext cx="1171575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7833" y="847879"/>
            <a:ext cx="548136" cy="542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2644" y="1663331"/>
            <a:ext cx="895931" cy="87033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731072" y="2218895"/>
            <a:ext cx="1370695" cy="1099986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  <a:endCxn id="10" idx="1"/>
          </p:cNvCxnSpPr>
          <p:nvPr/>
        </p:nvCxnSpPr>
        <p:spPr>
          <a:xfrm flipV="1">
            <a:off x="2315969" y="969971"/>
            <a:ext cx="613811" cy="14939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045" y="3393756"/>
            <a:ext cx="895931" cy="870333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2" idx="3"/>
          </p:cNvCxnSpPr>
          <p:nvPr/>
        </p:nvCxnSpPr>
        <p:spPr>
          <a:xfrm flipV="1">
            <a:off x="2528575" y="1733042"/>
            <a:ext cx="1887844" cy="36545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 flipV="1">
            <a:off x="1309976" y="3822523"/>
            <a:ext cx="457857" cy="640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37277" y="1314205"/>
            <a:ext cx="2213102" cy="21030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7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Lender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660" y="2815385"/>
            <a:ext cx="177165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3627" y="4622417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Lender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16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83" y="1653151"/>
            <a:ext cx="590015" cy="51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351" y="3691685"/>
            <a:ext cx="10287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778" y="1068129"/>
            <a:ext cx="895931" cy="87033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928598" y="2164899"/>
            <a:ext cx="1575030" cy="883101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4555087" y="1503296"/>
            <a:ext cx="379691" cy="149855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Broker Integrations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4354513"/>
            <a:ext cx="6335713" cy="1371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3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46" y="2761060"/>
            <a:ext cx="177165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502" y="960135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184" y="1598826"/>
            <a:ext cx="590015" cy="511748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369" y="1598826"/>
            <a:ext cx="590015" cy="511748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7" idx="3"/>
          </p:cNvCxnSpPr>
          <p:nvPr/>
        </p:nvCxnSpPr>
        <p:spPr>
          <a:xfrm>
            <a:off x="6393645" y="1854701"/>
            <a:ext cx="809588" cy="894564"/>
          </a:xfrm>
          <a:prstGeom prst="bentConnector2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93645" y="1414160"/>
            <a:ext cx="200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Z39.50 (OPAC)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87" y="3037479"/>
            <a:ext cx="171450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446" y="2761060"/>
            <a:ext cx="177165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502" y="960135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184" y="1598826"/>
            <a:ext cx="590015" cy="511748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369" y="1598826"/>
            <a:ext cx="590015" cy="511748"/>
          </a:xfrm>
          <a:prstGeom prst="rect">
            <a:avLst/>
          </a:prstGeom>
        </p:spPr>
      </p:pic>
      <p:cxnSp>
        <p:nvCxnSpPr>
          <p:cNvPr id="11" name="Elbow Connector 10"/>
          <p:cNvCxnSpPr>
            <a:endCxn id="5" idx="0"/>
          </p:cNvCxnSpPr>
          <p:nvPr/>
        </p:nvCxnSpPr>
        <p:spPr>
          <a:xfrm rot="5400000">
            <a:off x="1750978" y="1877306"/>
            <a:ext cx="1255332" cy="1065014"/>
          </a:xfrm>
          <a:prstGeom prst="bentConnector3">
            <a:avLst/>
          </a:prstGeom>
          <a:ln w="539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34343" y="1763482"/>
            <a:ext cx="175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OpenURL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Static 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87" y="3037479"/>
            <a:ext cx="171450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446" y="2761060"/>
            <a:ext cx="177165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502" y="960135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184" y="1598826"/>
            <a:ext cx="590015" cy="511748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369" y="1598826"/>
            <a:ext cx="590015" cy="511748"/>
          </a:xfrm>
          <a:prstGeom prst="rect">
            <a:avLst/>
          </a:prstGeom>
        </p:spPr>
      </p:pic>
      <p:cxnSp>
        <p:nvCxnSpPr>
          <p:cNvPr id="11" name="Elbow Connector 10"/>
          <p:cNvCxnSpPr>
            <a:endCxn id="5" idx="0"/>
          </p:cNvCxnSpPr>
          <p:nvPr/>
        </p:nvCxnSpPr>
        <p:spPr>
          <a:xfrm rot="5400000">
            <a:off x="1750978" y="1877306"/>
            <a:ext cx="1255332" cy="1065014"/>
          </a:xfrm>
          <a:prstGeom prst="bentConnector3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3"/>
          </p:cNvCxnSpPr>
          <p:nvPr/>
        </p:nvCxnSpPr>
        <p:spPr>
          <a:xfrm>
            <a:off x="6393645" y="1854701"/>
            <a:ext cx="809588" cy="894564"/>
          </a:xfrm>
          <a:prstGeom prst="bentConnector2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2752" y="1485368"/>
            <a:ext cx="175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NCIP v2.0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6309" y="2013432"/>
            <a:ext cx="175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NCIP v2.0</a:t>
            </a:r>
          </a:p>
        </p:txBody>
      </p:sp>
    </p:spTree>
    <p:extLst>
      <p:ext uri="{BB962C8B-B14F-4D97-AF65-F5344CB8AC3E}">
        <p14:creationId xmlns:p14="http://schemas.microsoft.com/office/powerpoint/2010/main" val="28397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Broker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4354513"/>
            <a:ext cx="6335713" cy="1371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0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(1) - Direct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433" y="3091804"/>
            <a:ext cx="1714500" cy="172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1861" y="4815829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Borrower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48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730" y="1653151"/>
            <a:ext cx="590015" cy="51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875" y="3600323"/>
            <a:ext cx="10287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618" y="1518259"/>
            <a:ext cx="548136" cy="542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968" y="3393757"/>
            <a:ext cx="895931" cy="870333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1" idx="3"/>
          </p:cNvCxnSpPr>
          <p:nvPr/>
        </p:nvCxnSpPr>
        <p:spPr>
          <a:xfrm flipV="1">
            <a:off x="2333754" y="1782147"/>
            <a:ext cx="2098287" cy="7595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133" y="3304050"/>
            <a:ext cx="5669915" cy="2829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(2) – Partner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433" y="3091804"/>
            <a:ext cx="1714500" cy="172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1861" y="4815829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Borrower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048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730" y="1653151"/>
            <a:ext cx="590015" cy="51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875" y="3600323"/>
            <a:ext cx="10287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027" y="1613549"/>
            <a:ext cx="1171575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618" y="1518259"/>
            <a:ext cx="548136" cy="542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968" y="3393757"/>
            <a:ext cx="895931" cy="870333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2333754" y="1789742"/>
            <a:ext cx="428107" cy="25588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87394" y="2073387"/>
            <a:ext cx="721236" cy="1526936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616960" y="1909025"/>
            <a:ext cx="833742" cy="125671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34961" y="1879195"/>
            <a:ext cx="6670705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Advantages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Single requesting point for patron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Depends on patron privilege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Checks patron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May depend on previous login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1900" y="925514"/>
            <a:ext cx="50768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5" y="3747752"/>
            <a:ext cx="5510212" cy="27255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564" y="2609620"/>
            <a:ext cx="3304501" cy="2823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(3) - 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433" y="3091804"/>
            <a:ext cx="1714500" cy="172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1861" y="4815829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Borrower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048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730" y="1653151"/>
            <a:ext cx="590015" cy="51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9875" y="3600323"/>
            <a:ext cx="10287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6027" y="1613549"/>
            <a:ext cx="1171575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618" y="1518259"/>
            <a:ext cx="548136" cy="542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968" y="3393757"/>
            <a:ext cx="895931" cy="870333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2333754" y="1789742"/>
            <a:ext cx="428107" cy="25588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87394" y="2073387"/>
            <a:ext cx="721236" cy="1526936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698240" y="1909025"/>
            <a:ext cx="752462" cy="1342175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4961" y="1879195"/>
            <a:ext cx="6670705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Advantages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Single requesting point for patron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FF0000"/>
                </a:solidFill>
              </a:rPr>
              <a:t>May make use of additional conditions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1900" y="925514"/>
            <a:ext cx="50768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Basic Terminology and Configuration Elements</a:t>
            </a:r>
          </a:p>
        </p:txBody>
      </p:sp>
    </p:spTree>
    <p:extLst>
      <p:ext uri="{BB962C8B-B14F-4D97-AF65-F5344CB8AC3E}">
        <p14:creationId xmlns:p14="http://schemas.microsoft.com/office/powerpoint/2010/main" val="1373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(4</a:t>
            </a:r>
            <a:r>
              <a:rPr lang="en-US" dirty="0" smtClean="0"/>
              <a:t>) - Push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1450" y="1336430"/>
            <a:ext cx="6973556" cy="4943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5995" y="1979525"/>
            <a:ext cx="5183946" cy="36031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70443" y="2612571"/>
            <a:ext cx="3426322" cy="22926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229" y="2936736"/>
            <a:ext cx="1438275" cy="1466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968" y="2676791"/>
            <a:ext cx="523715" cy="527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983" y="2137762"/>
            <a:ext cx="523715" cy="5270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92" y="3974569"/>
            <a:ext cx="523715" cy="527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336" y="4965886"/>
            <a:ext cx="523715" cy="527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637" y="4238116"/>
            <a:ext cx="523715" cy="527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666" y="1573125"/>
            <a:ext cx="523714" cy="5429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142" y="2137762"/>
            <a:ext cx="523714" cy="5429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994" y="1375915"/>
            <a:ext cx="523714" cy="542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85" y="1690833"/>
            <a:ext cx="523714" cy="5429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72" y="3808325"/>
            <a:ext cx="523714" cy="542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729" y="5156346"/>
            <a:ext cx="523714" cy="5429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647" y="5565914"/>
            <a:ext cx="523714" cy="5429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395" y="4691274"/>
            <a:ext cx="523714" cy="5429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559" y="3435641"/>
            <a:ext cx="523714" cy="5429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177" y="3231848"/>
            <a:ext cx="2256189" cy="742721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4545494" y="3192162"/>
            <a:ext cx="1884447" cy="1007382"/>
          </a:xfrm>
          <a:prstGeom prst="rightArrow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5" y="685863"/>
            <a:ext cx="2972711" cy="583469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34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(4)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191229" y="2936736"/>
            <a:ext cx="5600137" cy="1466850"/>
            <a:chOff x="3191229" y="2936736"/>
            <a:chExt cx="5600137" cy="14668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1229" y="2936736"/>
              <a:ext cx="1438275" cy="14668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5177" y="3231848"/>
              <a:ext cx="2256189" cy="742721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4545494" y="3192162"/>
              <a:ext cx="1884447" cy="1007382"/>
            </a:xfrm>
            <a:prstGeom prst="rightArrow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084" y="1419337"/>
            <a:ext cx="523714" cy="542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792" y="1881435"/>
            <a:ext cx="523714" cy="5429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233" y="1522673"/>
            <a:ext cx="523714" cy="5429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941" y="2102522"/>
            <a:ext cx="523714" cy="542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968" y="2278751"/>
            <a:ext cx="523714" cy="5429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676" y="2740849"/>
            <a:ext cx="523714" cy="542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117" y="2382087"/>
            <a:ext cx="523714" cy="5429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825" y="2961936"/>
            <a:ext cx="523714" cy="5429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811" y="3555813"/>
            <a:ext cx="523714" cy="5429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519" y="4017911"/>
            <a:ext cx="523714" cy="5429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960" y="3659149"/>
            <a:ext cx="523714" cy="5429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668" y="4238998"/>
            <a:ext cx="523714" cy="5429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884" y="4427381"/>
            <a:ext cx="523714" cy="5429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592" y="4889479"/>
            <a:ext cx="523714" cy="5429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033" y="4530717"/>
            <a:ext cx="523714" cy="5429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741" y="5110566"/>
            <a:ext cx="523714" cy="5429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609" y="4648468"/>
            <a:ext cx="523714" cy="5429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317" y="5110566"/>
            <a:ext cx="523714" cy="5429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758" y="4751804"/>
            <a:ext cx="523714" cy="5429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466" y="5331653"/>
            <a:ext cx="523714" cy="542992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>
            <a:off x="5699830" y="3185575"/>
            <a:ext cx="700110" cy="1007382"/>
          </a:xfrm>
          <a:prstGeom prst="rightArrow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3441 0.0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5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– Authentication (1) – Independent </a:t>
            </a:r>
            <a:r>
              <a:rPr lang="en-US" dirty="0" err="1" smtClean="0"/>
              <a:t>Auth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048" y="1014460"/>
            <a:ext cx="4082143" cy="1789131"/>
          </a:xfrm>
          <a:prstGeom prst="rect">
            <a:avLst/>
          </a:prstGeom>
        </p:spPr>
      </p:pic>
      <p:pic>
        <p:nvPicPr>
          <p:cNvPr id="6" name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730" y="1653151"/>
            <a:ext cx="590015" cy="511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618" y="1518259"/>
            <a:ext cx="548136" cy="54296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2333754" y="1782147"/>
            <a:ext cx="2098287" cy="7595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178" y="2053216"/>
            <a:ext cx="54197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– Authentication (2) – Rely on Alma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48" y="1014460"/>
            <a:ext cx="4082143" cy="1789131"/>
          </a:xfrm>
          <a:prstGeom prst="rect">
            <a:avLst/>
          </a:prstGeom>
        </p:spPr>
      </p:pic>
      <p:pic>
        <p:nvPicPr>
          <p:cNvPr id="6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730" y="1653151"/>
            <a:ext cx="590015" cy="511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618" y="1518259"/>
            <a:ext cx="548136" cy="54296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2333754" y="1782147"/>
            <a:ext cx="2098287" cy="7595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4433" y="3091804"/>
            <a:ext cx="1714500" cy="1724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1861" y="4815829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Borrower Library</a:t>
            </a:r>
            <a:endParaRPr lang="en-US" b="1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17048" y="2164899"/>
            <a:ext cx="1364552" cy="1299661"/>
          </a:xfrm>
          <a:prstGeom prst="straightConnector1">
            <a:avLst/>
          </a:prstGeom>
          <a:ln w="1016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3198499"/>
            <a:ext cx="3575470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Is patron in good standing: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No blocks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No limit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Has Resource Sharing Library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Account active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3194" y="2374265"/>
            <a:ext cx="179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LookupUser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Lender Requesting –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660" y="2815385"/>
            <a:ext cx="177165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3627" y="4622417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Lender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16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583" y="1653151"/>
            <a:ext cx="590015" cy="5117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4904" y="1317995"/>
            <a:ext cx="284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Pick from shelf slip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28598" y="1779660"/>
            <a:ext cx="2289322" cy="385240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694" y="677971"/>
            <a:ext cx="895931" cy="8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Lender Requesting –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660" y="2815385"/>
            <a:ext cx="177165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3627" y="4622417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Lender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16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583" y="1653151"/>
            <a:ext cx="590015" cy="51174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928598" y="2164899"/>
            <a:ext cx="1575030" cy="883101"/>
          </a:xfrm>
          <a:prstGeom prst="straightConnector1">
            <a:avLst/>
          </a:prstGeom>
          <a:ln w="1016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2714" y="2028477"/>
            <a:ext cx="179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RequestItem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0880" y="3606800"/>
            <a:ext cx="1808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Pick from shelf slip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32881" y="4022298"/>
            <a:ext cx="802639" cy="0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653" y="5343450"/>
            <a:ext cx="789781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dirty="0" smtClean="0"/>
              <a:t>Move request may be automatically placed, or using Manage Fulfillment Options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 smtClean="0"/>
              <a:t>Pick slip may be automatically printed based on </a:t>
            </a:r>
            <a:r>
              <a:rPr lang="en-US" dirty="0" err="1" smtClean="0"/>
              <a:t>circ</a:t>
            </a:r>
            <a:r>
              <a:rPr lang="en-US" dirty="0" smtClean="0"/>
              <a:t> desk configurations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6636231" y="1056940"/>
            <a:ext cx="2059900" cy="193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Message may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ISBN/ISSN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OCLC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FF0000"/>
                </a:solidFill>
              </a:rPr>
              <a:t>MMS ID</a:t>
            </a:r>
          </a:p>
          <a:p>
            <a:endParaRPr lang="en-US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694" y="677971"/>
            <a:ext cx="895931" cy="8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Lender Shipping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660" y="2815385"/>
            <a:ext cx="177165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3627" y="4622417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Lender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16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83" y="1653151"/>
            <a:ext cx="590015" cy="51174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928598" y="2164899"/>
            <a:ext cx="1575030" cy="883101"/>
          </a:xfrm>
          <a:prstGeom prst="straightConnector1">
            <a:avLst/>
          </a:prstGeom>
          <a:ln w="1016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2714" y="2028477"/>
            <a:ext cx="228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CheckOutItem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652" y="5343450"/>
            <a:ext cx="82450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err="1"/>
              <a:t>CheckOutItem</a:t>
            </a:r>
            <a:r>
              <a:rPr lang="en-US" sz="1800" dirty="0"/>
              <a:t> is used to: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b="1" dirty="0"/>
              <a:t>Notify</a:t>
            </a:r>
            <a:r>
              <a:rPr lang="en-US" sz="1800" dirty="0"/>
              <a:t> Alma that item has been shipped to borrower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dirty="0"/>
              <a:t>Item is identified as in a resource sharing </a:t>
            </a:r>
            <a:r>
              <a:rPr lang="en-US" sz="1800" dirty="0" smtClean="0"/>
              <a:t>process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 smtClean="0"/>
              <a:t>If no </a:t>
            </a:r>
            <a:r>
              <a:rPr lang="en-US" dirty="0" err="1" smtClean="0"/>
              <a:t>RequestItem</a:t>
            </a:r>
            <a:r>
              <a:rPr lang="en-US" dirty="0" smtClean="0"/>
              <a:t> message was sent, lending request will be created at this point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942659" y="3006590"/>
            <a:ext cx="3575470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Message may include an indication that the shipment is digital.</a:t>
            </a:r>
          </a:p>
          <a:p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In this case, the request will be closed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694" y="677971"/>
            <a:ext cx="895931" cy="8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Borrower Receiving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433" y="3091804"/>
            <a:ext cx="171450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48" y="1014460"/>
            <a:ext cx="4082143" cy="1789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75" y="3600323"/>
            <a:ext cx="10287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106" y="1255629"/>
            <a:ext cx="895931" cy="87033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731072" y="2218895"/>
            <a:ext cx="1370695" cy="1099986"/>
          </a:xfrm>
          <a:prstGeom prst="straightConnector1">
            <a:avLst/>
          </a:prstGeom>
          <a:ln w="1016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468" y="2268324"/>
            <a:ext cx="228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AcceptItem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093" y="5074683"/>
            <a:ext cx="789781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/>
              <a:t>AcceptItem</a:t>
            </a:r>
            <a:r>
              <a:rPr lang="en-US" sz="1800" dirty="0"/>
              <a:t> is used to: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b="1" dirty="0"/>
              <a:t>Notify</a:t>
            </a:r>
            <a:r>
              <a:rPr lang="en-US" sz="1800" dirty="0"/>
              <a:t> Alma that an item has arrived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b="1" dirty="0"/>
              <a:t>Temporary item is created </a:t>
            </a:r>
            <a:r>
              <a:rPr lang="en-US" sz="1800" dirty="0"/>
              <a:t>in Alma, with a request that is linked to the </a:t>
            </a:r>
            <a:r>
              <a:rPr lang="en-US" sz="1800" dirty="0" smtClean="0"/>
              <a:t>external request ID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dirty="0" smtClean="0"/>
              <a:t>Hold Shelf notification is sent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03491" y="2922694"/>
            <a:ext cx="3575470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Message may include an indication that the shipment is digital.</a:t>
            </a:r>
          </a:p>
          <a:p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In this case, the request will be closed</a:t>
            </a:r>
          </a:p>
        </p:txBody>
      </p:sp>
      <p:pic>
        <p:nvPicPr>
          <p:cNvPr id="13" name="Content Placeholder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668" y="1789578"/>
            <a:ext cx="590015" cy="5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Borrower Renew Request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433" y="3091804"/>
            <a:ext cx="1714500" cy="172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1861" y="4815829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Borrower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48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730" y="1653151"/>
            <a:ext cx="590015" cy="51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875" y="3600323"/>
            <a:ext cx="10287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618" y="1518259"/>
            <a:ext cx="548136" cy="542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968" y="3393757"/>
            <a:ext cx="895931" cy="87033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333754" y="2061224"/>
            <a:ext cx="2768013" cy="157671"/>
          </a:xfrm>
          <a:prstGeom prst="straightConnector1">
            <a:avLst/>
          </a:prstGeom>
          <a:ln w="1016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039458" y="2371295"/>
            <a:ext cx="1214709" cy="1229028"/>
          </a:xfrm>
          <a:prstGeom prst="straightConnector1">
            <a:avLst/>
          </a:prstGeom>
          <a:ln w="1016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7516" y="3055911"/>
            <a:ext cx="374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CirculationStatusUpdate</a:t>
            </a:r>
            <a:r>
              <a:rPr lang="en-US" sz="2400" dirty="0" smtClean="0">
                <a:solidFill>
                  <a:srgbClr val="002060"/>
                </a:solidFill>
              </a:rPr>
              <a:t> (Pending Renewal)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Borrower Renew </a:t>
            </a:r>
            <a:r>
              <a:rPr lang="en-US" dirty="0" smtClean="0"/>
              <a:t>Request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433" y="3091804"/>
            <a:ext cx="1714500" cy="172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1861" y="4815829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Borrower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48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730" y="1653151"/>
            <a:ext cx="590015" cy="51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875" y="3600323"/>
            <a:ext cx="10287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027" y="1613549"/>
            <a:ext cx="1171575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618" y="1518259"/>
            <a:ext cx="548136" cy="542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968" y="3393757"/>
            <a:ext cx="895931" cy="87033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059686" y="2016132"/>
            <a:ext cx="754886" cy="90184"/>
          </a:xfrm>
          <a:prstGeom prst="straightConnector1">
            <a:avLst/>
          </a:prstGeom>
          <a:ln w="1016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0"/>
            <a:endCxn id="10" idx="2"/>
          </p:cNvCxnSpPr>
          <p:nvPr/>
        </p:nvCxnSpPr>
        <p:spPr>
          <a:xfrm flipH="1" flipV="1">
            <a:off x="3241815" y="2061224"/>
            <a:ext cx="109868" cy="1030580"/>
          </a:xfrm>
          <a:prstGeom prst="straightConnector1">
            <a:avLst/>
          </a:prstGeom>
          <a:ln w="1016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35106" y="2106317"/>
            <a:ext cx="1368385" cy="1335965"/>
          </a:xfrm>
          <a:prstGeom prst="straightConnector1">
            <a:avLst/>
          </a:prstGeom>
          <a:ln w="1016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0644" y="2860971"/>
            <a:ext cx="228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RenewItem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setting up resource sharing, we will always be setting up configuration that describes</a:t>
            </a:r>
          </a:p>
          <a:p>
            <a:pPr lvl="1"/>
            <a:r>
              <a:rPr lang="en-US" sz="2800" dirty="0" smtClean="0"/>
              <a:t>‘My’ side of the process</a:t>
            </a:r>
          </a:p>
          <a:p>
            <a:pPr lvl="1"/>
            <a:r>
              <a:rPr lang="en-US" sz="2800" dirty="0" smtClean="0"/>
              <a:t> The ‘other’ side of the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89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Lender Renew Request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660" y="2815385"/>
            <a:ext cx="177165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3627" y="4622417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Lender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16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83" y="1653151"/>
            <a:ext cx="590015" cy="51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351" y="3691685"/>
            <a:ext cx="1028700" cy="457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3928598" y="2164899"/>
            <a:ext cx="1575030" cy="883101"/>
          </a:xfrm>
          <a:prstGeom prst="straightConnector1">
            <a:avLst/>
          </a:prstGeom>
          <a:ln w="1016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7444" y="2219735"/>
            <a:ext cx="228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RenewItem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731" y="3177706"/>
            <a:ext cx="3575470" cy="224676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Alma will check: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solidFill>
                  <a:srgbClr val="FF0000"/>
                </a:solidFill>
              </a:rPr>
              <a:t>Is item requested 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solidFill>
                  <a:srgbClr val="FF0000"/>
                </a:solidFill>
              </a:rPr>
              <a:t>Is max renewal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Alma will respond with calculated date, or use broker supplied date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113" y="1050157"/>
            <a:ext cx="895931" cy="8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Borrower Renew Request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433" y="3091804"/>
            <a:ext cx="1714500" cy="172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1861" y="4815829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Borrower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48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730" y="1653151"/>
            <a:ext cx="590015" cy="51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875" y="3600323"/>
            <a:ext cx="10287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68" y="3393757"/>
            <a:ext cx="895931" cy="87033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4039458" y="2371295"/>
            <a:ext cx="1214709" cy="1229028"/>
          </a:xfrm>
          <a:prstGeom prst="straightConnector1">
            <a:avLst/>
          </a:prstGeom>
          <a:ln w="1016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7516" y="3055911"/>
            <a:ext cx="374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CirculationStatusUpdate</a:t>
            </a:r>
            <a:r>
              <a:rPr lang="en-US" sz="2400" dirty="0" smtClean="0">
                <a:solidFill>
                  <a:srgbClr val="002060"/>
                </a:solidFill>
              </a:rPr>
              <a:t> (Renewed/Rejected)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 Process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5594" y="3251200"/>
            <a:ext cx="933450" cy="8096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87" y="3037479"/>
            <a:ext cx="1714500" cy="172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6315" y="4761504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Borrower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446" y="2761060"/>
            <a:ext cx="177165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5413" y="4568092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Lender Library</a:t>
            </a:r>
            <a:endParaRPr lang="en-US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502" y="960135"/>
            <a:ext cx="4082143" cy="1789131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369" y="1598826"/>
            <a:ext cx="590015" cy="511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89" y="1484494"/>
            <a:ext cx="1171575" cy="447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67" y="1213011"/>
            <a:ext cx="548136" cy="54296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113748" y="1887077"/>
            <a:ext cx="754886" cy="90184"/>
          </a:xfrm>
          <a:prstGeom prst="straightConnector1">
            <a:avLst/>
          </a:prstGeom>
          <a:ln w="1016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2"/>
          </p:cNvCxnSpPr>
          <p:nvPr/>
        </p:nvCxnSpPr>
        <p:spPr>
          <a:xfrm flipH="1" flipV="1">
            <a:off x="1295877" y="1932169"/>
            <a:ext cx="109868" cy="1030580"/>
          </a:xfrm>
          <a:prstGeom prst="straightConnector1">
            <a:avLst/>
          </a:prstGeom>
          <a:ln w="1016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89168" y="1977262"/>
            <a:ext cx="1368385" cy="1335965"/>
          </a:xfrm>
          <a:prstGeom prst="straightConnector1">
            <a:avLst/>
          </a:prstGeom>
          <a:ln w="1016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48453" y="2174698"/>
            <a:ext cx="1575030" cy="883101"/>
          </a:xfrm>
          <a:prstGeom prst="straightConnector1">
            <a:avLst/>
          </a:prstGeom>
          <a:ln w="1016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77299" y="2229534"/>
            <a:ext cx="228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RenewItem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579455" y="2554042"/>
            <a:ext cx="1214709" cy="1229028"/>
          </a:xfrm>
          <a:prstGeom prst="straightConnector1">
            <a:avLst/>
          </a:prstGeom>
          <a:ln w="1016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09025" y="3263642"/>
            <a:ext cx="3224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CirculationStatusUpdate</a:t>
            </a:r>
            <a:r>
              <a:rPr lang="en-US" sz="2400" dirty="0" smtClean="0">
                <a:solidFill>
                  <a:srgbClr val="002060"/>
                </a:solidFill>
              </a:rPr>
              <a:t> (Renewed/Rejected)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3881" y="2769282"/>
            <a:ext cx="228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Renew</a:t>
            </a:r>
            <a:r>
              <a:rPr lang="en-US" sz="2400" dirty="0" err="1" smtClean="0">
                <a:solidFill>
                  <a:schemeClr val="bg1"/>
                </a:solidFill>
              </a:rPr>
              <a:t>It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Process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5594" y="3251200"/>
            <a:ext cx="933450" cy="8096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87" y="3037479"/>
            <a:ext cx="1714500" cy="172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6315" y="4761504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Borrower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446" y="2761060"/>
            <a:ext cx="177165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5413" y="4568092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Lender Library</a:t>
            </a:r>
            <a:endParaRPr lang="en-US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502" y="960135"/>
            <a:ext cx="4082143" cy="1789131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369" y="1598826"/>
            <a:ext cx="590015" cy="511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086" y="1412846"/>
            <a:ext cx="1171575" cy="447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2062" y="970674"/>
            <a:ext cx="548136" cy="542965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13" idx="3"/>
          </p:cNvCxnSpPr>
          <p:nvPr/>
        </p:nvCxnSpPr>
        <p:spPr>
          <a:xfrm flipH="1">
            <a:off x="7368661" y="1262190"/>
            <a:ext cx="780712" cy="374494"/>
          </a:xfrm>
          <a:prstGeom prst="straightConnector1">
            <a:avLst/>
          </a:prstGeom>
          <a:ln w="1016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48453" y="2174698"/>
            <a:ext cx="1575030" cy="883101"/>
          </a:xfrm>
          <a:prstGeom prst="straightConnector1">
            <a:avLst/>
          </a:prstGeom>
          <a:ln w="1016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39584" y="2623350"/>
            <a:ext cx="228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RecallItem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376592" y="2122534"/>
            <a:ext cx="1214709" cy="1229028"/>
          </a:xfrm>
          <a:prstGeom prst="straightConnector1">
            <a:avLst/>
          </a:prstGeom>
          <a:ln w="1016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69854" y="2317936"/>
            <a:ext cx="168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RecallItem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7" name="Straight Arrow Connector 26"/>
          <p:cNvCxnSpPr>
            <a:stCxn id="13" idx="2"/>
          </p:cNvCxnSpPr>
          <p:nvPr/>
        </p:nvCxnSpPr>
        <p:spPr>
          <a:xfrm>
            <a:off x="6782874" y="1860521"/>
            <a:ext cx="40609" cy="1155186"/>
          </a:xfrm>
          <a:prstGeom prst="straightConnector1">
            <a:avLst/>
          </a:prstGeom>
          <a:ln w="1016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3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Borrower Return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433" y="3091804"/>
            <a:ext cx="1714500" cy="172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1861" y="4815829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Borrower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48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730" y="1653151"/>
            <a:ext cx="590015" cy="51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875" y="3600323"/>
            <a:ext cx="10287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68" y="3393757"/>
            <a:ext cx="895931" cy="87033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731072" y="2218895"/>
            <a:ext cx="1370695" cy="1099986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3648" y="2010364"/>
            <a:ext cx="374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CheckInItem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004" y="5221813"/>
            <a:ext cx="7897812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/>
              <a:t>CheckInItem</a:t>
            </a:r>
            <a:r>
              <a:rPr lang="en-US" sz="1800" dirty="0"/>
              <a:t> is used to: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b="1" dirty="0"/>
              <a:t>Notify</a:t>
            </a:r>
            <a:r>
              <a:rPr lang="en-US" sz="1800" dirty="0"/>
              <a:t> Alma that temporary item has been shipped back to lender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b="1" dirty="0"/>
              <a:t>Temporary item is deleted </a:t>
            </a:r>
            <a:r>
              <a:rPr lang="en-US" sz="1800" dirty="0"/>
              <a:t>in Alma, and the loan is cancelled (if has not been cancelled before)</a:t>
            </a:r>
          </a:p>
        </p:txBody>
      </p:sp>
    </p:spTree>
    <p:extLst>
      <p:ext uri="{BB962C8B-B14F-4D97-AF65-F5344CB8AC3E}">
        <p14:creationId xmlns:p14="http://schemas.microsoft.com/office/powerpoint/2010/main" val="40338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Lender Check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660" y="2815385"/>
            <a:ext cx="177165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3627" y="4622417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Lender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16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83" y="1653151"/>
            <a:ext cx="590015" cy="51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351" y="3691685"/>
            <a:ext cx="10287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093" y="3599030"/>
            <a:ext cx="895931" cy="87033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928598" y="2164899"/>
            <a:ext cx="1575030" cy="883101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24659" y="2116991"/>
            <a:ext cx="374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CheckInItem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318" y="5102789"/>
            <a:ext cx="78978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/>
              <a:t>CheckInItem</a:t>
            </a:r>
            <a:r>
              <a:rPr lang="en-US" sz="1800" dirty="0"/>
              <a:t> is used to: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b="1" dirty="0"/>
              <a:t>Notify</a:t>
            </a:r>
            <a:r>
              <a:rPr lang="en-US" sz="1800" dirty="0"/>
              <a:t> Alma that item has been returned by borrower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dirty="0"/>
              <a:t>Item is processed back for shelving at original location</a:t>
            </a:r>
          </a:p>
        </p:txBody>
      </p:sp>
    </p:spTree>
    <p:extLst>
      <p:ext uri="{BB962C8B-B14F-4D97-AF65-F5344CB8AC3E}">
        <p14:creationId xmlns:p14="http://schemas.microsoft.com/office/powerpoint/2010/main" val="30947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Lender Cancel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660" y="2815385"/>
            <a:ext cx="177165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3627" y="4622417"/>
            <a:ext cx="129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Lender Library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16" y="1014460"/>
            <a:ext cx="4082143" cy="1789131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83" y="1653151"/>
            <a:ext cx="590015" cy="511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351" y="3691685"/>
            <a:ext cx="10287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093" y="3599030"/>
            <a:ext cx="895931" cy="87033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928598" y="2164899"/>
            <a:ext cx="1575030" cy="883101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24659" y="2116991"/>
            <a:ext cx="374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CancelRequest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Fulfillment Network Workflows and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5469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Sharing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patron’s home institution is the patron’s service provider.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patron’s home institution staff uses its own availability information, priorities and workflow considerations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The patron’s home institution is accountable for the loaned item from the perspective of the resource owning </a:t>
            </a:r>
            <a:r>
              <a:rPr lang="en-US" dirty="0" smtClean="0"/>
              <a:t>library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home institution may activate a load balancing process to select the appropriate </a:t>
            </a:r>
            <a:r>
              <a:rPr lang="en-US" dirty="0" smtClean="0"/>
              <a:t>supplier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pickup location is always at the patron’s home institution.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Sharing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767" y="1867522"/>
            <a:ext cx="1646666" cy="935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487" y="2527286"/>
            <a:ext cx="1462099" cy="829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767" y="3726458"/>
            <a:ext cx="1019175" cy="1047750"/>
          </a:xfrm>
          <a:prstGeom prst="rect">
            <a:avLst/>
          </a:prstGeom>
        </p:spPr>
      </p:pic>
      <p:pic>
        <p:nvPicPr>
          <p:cNvPr id="10" name="Content Placeholder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29" y="2618462"/>
            <a:ext cx="1056229" cy="7084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6849" y="2618462"/>
            <a:ext cx="9423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46849" y="2987794"/>
            <a:ext cx="9423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46849" y="3357126"/>
            <a:ext cx="9423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>
          <a:xfrm flipV="1">
            <a:off x="4889241" y="2335325"/>
            <a:ext cx="1158526" cy="467803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  <a:endCxn id="9" idx="1"/>
          </p:cNvCxnSpPr>
          <p:nvPr/>
        </p:nvCxnSpPr>
        <p:spPr>
          <a:xfrm>
            <a:off x="4889241" y="3172460"/>
            <a:ext cx="1158526" cy="1077873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rved Left Arrow 18"/>
          <p:cNvSpPr/>
          <p:nvPr/>
        </p:nvSpPr>
        <p:spPr>
          <a:xfrm rot="6513616">
            <a:off x="3867786" y="2526896"/>
            <a:ext cx="956649" cy="4343912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529" y="933948"/>
            <a:ext cx="418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Resource Sharing Network</a:t>
            </a:r>
          </a:p>
        </p:txBody>
      </p:sp>
    </p:spTree>
    <p:extLst>
      <p:ext uri="{BB962C8B-B14F-4D97-AF65-F5344CB8AC3E}">
        <p14:creationId xmlns:p14="http://schemas.microsoft.com/office/powerpoint/2010/main" val="29005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For workflows in which I am the </a:t>
            </a:r>
            <a:r>
              <a:rPr lang="en-US" sz="3200" b="1" dirty="0" smtClean="0">
                <a:solidFill>
                  <a:srgbClr val="FF0000"/>
                </a:solidFill>
              </a:rPr>
              <a:t>borrower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‘My’ side of the process is the </a:t>
            </a:r>
            <a:r>
              <a:rPr lang="en-US" sz="2800" b="1" dirty="0" smtClean="0"/>
              <a:t>borrower</a:t>
            </a:r>
            <a:r>
              <a:rPr lang="en-US" sz="2800" dirty="0" smtClean="0"/>
              <a:t> side</a:t>
            </a:r>
          </a:p>
          <a:p>
            <a:pPr lvl="1"/>
            <a:r>
              <a:rPr lang="en-US" sz="2800" dirty="0" smtClean="0"/>
              <a:t> The ‘other’ side of the process is the </a:t>
            </a:r>
            <a:r>
              <a:rPr lang="en-US" sz="2800" b="1" dirty="0" smtClean="0"/>
              <a:t>lender</a:t>
            </a:r>
            <a:r>
              <a:rPr lang="en-US" sz="2800" dirty="0" smtClean="0"/>
              <a:t> side</a:t>
            </a:r>
          </a:p>
          <a:p>
            <a:endParaRPr lang="en-US" sz="3200" dirty="0" smtClean="0"/>
          </a:p>
          <a:p>
            <a:r>
              <a:rPr lang="en-US" sz="3200" dirty="0"/>
              <a:t>For workflows in which I am the </a:t>
            </a:r>
            <a:r>
              <a:rPr lang="en-US" sz="3200" b="1" dirty="0" smtClean="0">
                <a:solidFill>
                  <a:srgbClr val="FF0000"/>
                </a:solidFill>
              </a:rPr>
              <a:t>lender</a:t>
            </a:r>
            <a:r>
              <a:rPr lang="en-US" sz="3200" dirty="0" smtClean="0"/>
              <a:t>:</a:t>
            </a:r>
            <a:endParaRPr lang="en-US" sz="3200" dirty="0"/>
          </a:p>
          <a:p>
            <a:pPr lvl="1"/>
            <a:r>
              <a:rPr lang="en-US" sz="2800" dirty="0"/>
              <a:t>‘My’ side of the process </a:t>
            </a:r>
            <a:r>
              <a:rPr lang="en-US" sz="2800" dirty="0" smtClean="0"/>
              <a:t>is </a:t>
            </a:r>
            <a:r>
              <a:rPr lang="en-US" sz="2800" dirty="0"/>
              <a:t>the </a:t>
            </a:r>
            <a:r>
              <a:rPr lang="en-US" sz="2800" b="1" dirty="0"/>
              <a:t>lender</a:t>
            </a:r>
            <a:r>
              <a:rPr lang="en-US" sz="2800" dirty="0"/>
              <a:t> </a:t>
            </a:r>
            <a:r>
              <a:rPr lang="en-US" sz="2800" dirty="0" smtClean="0"/>
              <a:t>side</a:t>
            </a:r>
            <a:endParaRPr lang="en-US" sz="2800" dirty="0"/>
          </a:p>
          <a:p>
            <a:pPr lvl="1"/>
            <a:r>
              <a:rPr lang="en-US" sz="2800" dirty="0"/>
              <a:t> The ‘other’ side of the process is the </a:t>
            </a:r>
            <a:r>
              <a:rPr lang="en-US" sz="2800" b="1" dirty="0"/>
              <a:t>borrower</a:t>
            </a:r>
            <a:r>
              <a:rPr lang="en-US" sz="2800" dirty="0"/>
              <a:t> </a:t>
            </a:r>
            <a:r>
              <a:rPr lang="en-US" sz="2800" dirty="0" smtClean="0"/>
              <a:t>side</a:t>
            </a:r>
          </a:p>
          <a:p>
            <a:pPr lvl="1"/>
            <a:endParaRPr lang="en-US" sz="2800" dirty="0"/>
          </a:p>
          <a:p>
            <a:r>
              <a:rPr lang="en-US" sz="3200" dirty="0" smtClean="0"/>
              <a:t>Any library may be implementing only a </a:t>
            </a:r>
            <a:r>
              <a:rPr lang="en-US" sz="3200" b="1" dirty="0" smtClean="0">
                <a:solidFill>
                  <a:srgbClr val="FF0000"/>
                </a:solidFill>
              </a:rPr>
              <a:t>borrower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workflow or only a </a:t>
            </a:r>
            <a:r>
              <a:rPr lang="en-US" sz="3200" b="1" dirty="0" smtClean="0">
                <a:solidFill>
                  <a:srgbClr val="FF0000"/>
                </a:solidFill>
              </a:rPr>
              <a:t>lender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workflow. Still, both the ‘my’ and the ‘other’ side must be configured</a:t>
            </a:r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39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Fulfillment Network 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520" y="1499275"/>
            <a:ext cx="1646666" cy="935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767" y="3726458"/>
            <a:ext cx="1019175" cy="104775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7" idx="1"/>
          </p:cNvCxnSpPr>
          <p:nvPr/>
        </p:nvCxnSpPr>
        <p:spPr>
          <a:xfrm flipV="1">
            <a:off x="1824030" y="1967078"/>
            <a:ext cx="3987490" cy="1221962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1"/>
          </p:cNvCxnSpPr>
          <p:nvPr/>
        </p:nvCxnSpPr>
        <p:spPr>
          <a:xfrm>
            <a:off x="1800958" y="3190240"/>
            <a:ext cx="4246809" cy="1060093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9529" y="933948"/>
            <a:ext cx="418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Fulfillment Network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7600569" y="1660956"/>
            <a:ext cx="916685" cy="2983775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46849" y="2618462"/>
            <a:ext cx="942392" cy="1107996"/>
            <a:chOff x="3946849" y="2618462"/>
            <a:chExt cx="942392" cy="1107996"/>
          </a:xfrm>
        </p:grpSpPr>
        <p:sp>
          <p:nvSpPr>
            <p:cNvPr id="18" name="TextBox 17"/>
            <p:cNvSpPr txBox="1"/>
            <p:nvPr/>
          </p:nvSpPr>
          <p:spPr>
            <a:xfrm>
              <a:off x="3946849" y="2618462"/>
              <a:ext cx="942392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46849" y="2987794"/>
              <a:ext cx="942392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46849" y="3357126"/>
              <a:ext cx="942392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5811520" y="3554067"/>
            <a:ext cx="1568325" cy="1424333"/>
          </a:xfrm>
          <a:prstGeom prst="roundRect">
            <a:avLst/>
          </a:pr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93" y="2557763"/>
            <a:ext cx="1462099" cy="829840"/>
          </a:xfrm>
          <a:prstGeom prst="rect">
            <a:avLst/>
          </a:prstGeom>
        </p:spPr>
      </p:pic>
      <p:pic>
        <p:nvPicPr>
          <p:cNvPr id="10" name="Content Placeholder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706" y="2688973"/>
            <a:ext cx="1056229" cy="7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 Network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resource owning library is the patron’s service provider. The patron directly requests the resource from the remote member institution.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resource may be picked up </a:t>
            </a:r>
            <a:r>
              <a:rPr lang="en-US" dirty="0" smtClean="0"/>
              <a:t>anywhere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resource owning library directly manages all aspects of the loan cycle with the requesting patron, </a:t>
            </a:r>
            <a:r>
              <a:rPr lang="en-US" dirty="0" smtClean="0"/>
              <a:t>including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Loan </a:t>
            </a:r>
            <a:r>
              <a:rPr lang="en-US" dirty="0"/>
              <a:t>management (overdue, lost, renew etc.) 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Fine/fee </a:t>
            </a:r>
            <a:r>
              <a:rPr lang="en-US" dirty="0"/>
              <a:t>related </a:t>
            </a:r>
            <a:r>
              <a:rPr lang="en-US" dirty="0" smtClean="0"/>
              <a:t>issues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Fulfillment </a:t>
            </a:r>
            <a:r>
              <a:rPr lang="en-US" dirty="0" smtClean="0"/>
              <a:t>Network – User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Fulfillment Network </a:t>
            </a:r>
            <a:r>
              <a:rPr lang="en-US" dirty="0" smtClean="0"/>
              <a:t>lowers the </a:t>
            </a:r>
            <a:r>
              <a:rPr lang="en-US" dirty="0"/>
              <a:t>library involvement in terms of configuration, maintenance of supplier lists and in terms of staff mediation of the requests.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responsibility for obtaining the resources is levied on to the end user, leaving library staff out of this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Fulfillment Network –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Patron information may be freely shared between the institutions of the network.</a:t>
            </a:r>
          </a:p>
          <a:p>
            <a:pPr lvl="0"/>
            <a:r>
              <a:rPr lang="en-US" dirty="0"/>
              <a:t>Institutions can agree on the policies by which their resources will be lent to different patron types of other institutions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member institutions inventory is discoverable by patrons of all network members.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Fulfillment </a:t>
            </a:r>
            <a:r>
              <a:rPr lang="en-US" dirty="0" smtClean="0"/>
              <a:t>Network - Workflows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A single institution may participate in multiple fulfillment networks</a:t>
            </a:r>
          </a:p>
          <a:p>
            <a:pPr marL="284163" lvl="1" indent="0">
              <a:buNone/>
            </a:pPr>
            <a:endParaRPr lang="en-US" sz="2800" dirty="0"/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Functional Highlights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Walk-In Loans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Direct Requesting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Pick up Anywhere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err="1" smtClean="0"/>
              <a:t>Consortial</a:t>
            </a:r>
            <a:r>
              <a:rPr lang="en-US" sz="2800" dirty="0" smtClean="0"/>
              <a:t> patron card in Primo</a:t>
            </a:r>
          </a:p>
          <a:p>
            <a:pPr lvl="2">
              <a:buFont typeface="Wingdings" pitchFamily="2" charset="2"/>
              <a:buChar char="§"/>
            </a:pPr>
            <a:endParaRPr lang="en-US" sz="2800" dirty="0" smtClean="0"/>
          </a:p>
          <a:p>
            <a:pPr lvl="2">
              <a:buFont typeface="Wingdings" pitchFamily="2" charset="2"/>
              <a:buChar char="§"/>
            </a:pPr>
            <a:endParaRPr lang="en-US" sz="2800" dirty="0"/>
          </a:p>
          <a:p>
            <a:pPr lvl="2">
              <a:buFont typeface="Wingdings" pitchFamily="2" charset="2"/>
              <a:buChar char="§"/>
            </a:pPr>
            <a:endParaRPr lang="en-US" sz="2800" dirty="0" smtClean="0"/>
          </a:p>
          <a:p>
            <a:pPr lvl="2">
              <a:buFont typeface="Wingdings" pitchFamily="2" charset="2"/>
              <a:buChar char="§"/>
            </a:pPr>
            <a:endParaRPr lang="en-US" sz="2800" dirty="0" smtClean="0"/>
          </a:p>
          <a:p>
            <a:pPr lvl="2">
              <a:buFont typeface="Wingdings" pitchFamily="2" charset="2"/>
              <a:buChar char="§"/>
            </a:pPr>
            <a:endParaRPr lang="en-US" sz="2800" dirty="0" smtClean="0"/>
          </a:p>
          <a:p>
            <a:pPr lvl="1"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348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Fulfillment Network -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41" y="1021216"/>
            <a:ext cx="5654127" cy="42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77788" y="6634163"/>
            <a:ext cx="4225925" cy="234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r>
              <a:rPr lang="en-US" sz="1200" smtClean="0"/>
              <a:t> Ex Libris Ltd., 2014  - Internal and Confidential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8081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 Network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520" y="1499275"/>
            <a:ext cx="1646666" cy="935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767" y="3726458"/>
            <a:ext cx="1019175" cy="104775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7" idx="1"/>
          </p:cNvCxnSpPr>
          <p:nvPr/>
        </p:nvCxnSpPr>
        <p:spPr>
          <a:xfrm flipV="1">
            <a:off x="1824030" y="1967078"/>
            <a:ext cx="3987490" cy="1221962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1"/>
          </p:cNvCxnSpPr>
          <p:nvPr/>
        </p:nvCxnSpPr>
        <p:spPr>
          <a:xfrm>
            <a:off x="1800958" y="3190240"/>
            <a:ext cx="4246809" cy="1060093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rved Left Arrow 18"/>
          <p:cNvSpPr/>
          <p:nvPr/>
        </p:nvSpPr>
        <p:spPr>
          <a:xfrm rot="6513616">
            <a:off x="3867786" y="2526896"/>
            <a:ext cx="956649" cy="4343912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529" y="933948"/>
            <a:ext cx="418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Fulfillment Network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Curved Left Arrow 16"/>
          <p:cNvSpPr/>
          <p:nvPr/>
        </p:nvSpPr>
        <p:spPr>
          <a:xfrm rot="10800000" flipH="1">
            <a:off x="7379845" y="1437902"/>
            <a:ext cx="1209408" cy="2983775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46849" y="2618462"/>
            <a:ext cx="942392" cy="1107996"/>
            <a:chOff x="3946849" y="2618462"/>
            <a:chExt cx="942392" cy="1107996"/>
          </a:xfrm>
        </p:grpSpPr>
        <p:sp>
          <p:nvSpPr>
            <p:cNvPr id="18" name="TextBox 17"/>
            <p:cNvSpPr txBox="1"/>
            <p:nvPr/>
          </p:nvSpPr>
          <p:spPr>
            <a:xfrm>
              <a:off x="3946849" y="2618462"/>
              <a:ext cx="942392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46849" y="2987794"/>
              <a:ext cx="942392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46849" y="3357126"/>
              <a:ext cx="942392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23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72280">
            <a:off x="4458566" y="2598969"/>
            <a:ext cx="1670925" cy="5516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11520" y="3554067"/>
            <a:ext cx="1568325" cy="1424333"/>
          </a:xfrm>
          <a:prstGeom prst="roundRect">
            <a:avLst/>
          </a:pr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393" y="2557763"/>
            <a:ext cx="1462099" cy="829840"/>
          </a:xfrm>
          <a:prstGeom prst="rect">
            <a:avLst/>
          </a:prstGeom>
        </p:spPr>
      </p:pic>
      <p:pic>
        <p:nvPicPr>
          <p:cNvPr id="10" name="Content Placeholder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706" y="2688973"/>
            <a:ext cx="1056229" cy="7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 Network Workflow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3" y="2784798"/>
            <a:ext cx="1646666" cy="935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46" y="1303280"/>
            <a:ext cx="1462099" cy="829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207" y="4537982"/>
            <a:ext cx="1019175" cy="1047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4996" y="2415466"/>
            <a:ext cx="151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Abel, Brian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4961" y="3862873"/>
            <a:ext cx="154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all lost the cold war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17" y="2211753"/>
            <a:ext cx="1051579" cy="844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78" y="3862873"/>
            <a:ext cx="1475867" cy="801849"/>
          </a:xfrm>
          <a:prstGeom prst="rect">
            <a:avLst/>
          </a:prstGeom>
        </p:spPr>
      </p:pic>
      <p:sp>
        <p:nvSpPr>
          <p:cNvPr id="12" name="Curved Down Arrow 11"/>
          <p:cNvSpPr/>
          <p:nvPr/>
        </p:nvSpPr>
        <p:spPr>
          <a:xfrm rot="19829631" flipH="1">
            <a:off x="2495150" y="2321164"/>
            <a:ext cx="2641997" cy="915908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303" y="2528596"/>
            <a:ext cx="12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Request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1715443" flipH="1">
            <a:off x="3111589" y="4783712"/>
            <a:ext cx="3065471" cy="915908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4005" y="5168332"/>
            <a:ext cx="12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Ship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089811" y="3178443"/>
            <a:ext cx="558983" cy="133076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48793" y="3527652"/>
            <a:ext cx="181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Loan/Return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5912593">
            <a:off x="3793983" y="2560862"/>
            <a:ext cx="1098035" cy="6332807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1316" y="5925512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Return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Logs In at U of Washington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056" y="2241550"/>
            <a:ext cx="4962525" cy="2828925"/>
          </a:xfrm>
          <a:prstGeom prst="rect">
            <a:avLst/>
          </a:prstGeom>
          <a:ln w="19050">
            <a:noFill/>
          </a:ln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8" y="3890866"/>
            <a:ext cx="8277042" cy="2266578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3554963" y="5514392"/>
            <a:ext cx="484495" cy="1866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Patron Changes to View Western Washington Holdings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281" y="2951162"/>
            <a:ext cx="5934075" cy="1409700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5" y="3538528"/>
            <a:ext cx="8281987" cy="2792355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559837" y="2251070"/>
            <a:ext cx="4954555" cy="35217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65680" y="5019040"/>
            <a:ext cx="355600" cy="162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coordination is required between how the </a:t>
            </a:r>
            <a:r>
              <a:rPr lang="en-US" u="sng" dirty="0" smtClean="0"/>
              <a:t>‘my’ </a:t>
            </a:r>
            <a:r>
              <a:rPr lang="en-US" dirty="0" smtClean="0"/>
              <a:t>and the </a:t>
            </a:r>
            <a:r>
              <a:rPr lang="en-US" u="sng" dirty="0" smtClean="0"/>
              <a:t>‘other’</a:t>
            </a:r>
            <a:r>
              <a:rPr lang="en-US" dirty="0" smtClean="0"/>
              <a:t> side is configured </a:t>
            </a:r>
            <a:r>
              <a:rPr lang="en-US" b="1" dirty="0" smtClean="0">
                <a:solidFill>
                  <a:srgbClr val="FF0000"/>
                </a:solidFill>
              </a:rPr>
              <a:t>in my Alma system </a:t>
            </a:r>
            <a:r>
              <a:rPr lang="en-US" dirty="0" smtClean="0"/>
              <a:t>and how the </a:t>
            </a:r>
            <a:r>
              <a:rPr lang="en-US" u="sng" dirty="0"/>
              <a:t>‘my’</a:t>
            </a:r>
            <a:r>
              <a:rPr lang="en-US" dirty="0"/>
              <a:t> and the </a:t>
            </a:r>
            <a:r>
              <a:rPr lang="en-US" u="sng" dirty="0"/>
              <a:t>‘other’</a:t>
            </a:r>
            <a:r>
              <a:rPr lang="en-US" dirty="0"/>
              <a:t> side is configured </a:t>
            </a:r>
            <a:r>
              <a:rPr lang="en-US" dirty="0" smtClean="0"/>
              <a:t>at </a:t>
            </a:r>
            <a:r>
              <a:rPr lang="en-US" b="1" dirty="0" smtClean="0">
                <a:solidFill>
                  <a:srgbClr val="FF0000"/>
                </a:solidFill>
              </a:rPr>
              <a:t>the peer (Alma or other) library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045" y="4333461"/>
            <a:ext cx="1905085" cy="7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6104" y="4532243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My Side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045" y="5519530"/>
            <a:ext cx="1905085" cy="7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104" y="5688642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Other Side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9104" y="4333461"/>
            <a:ext cx="1905085" cy="7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01163" y="4532243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My Side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9104" y="5519530"/>
            <a:ext cx="1905085" cy="7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01163" y="5688642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Other Side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12" y="3355285"/>
            <a:ext cx="1733550" cy="419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90133" y="3670095"/>
            <a:ext cx="168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System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679104" y="3620327"/>
            <a:ext cx="1693051" cy="419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104" y="2966793"/>
            <a:ext cx="1733550" cy="4191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5" idx="3"/>
            <a:endCxn id="11" idx="1"/>
          </p:cNvCxnSpPr>
          <p:nvPr/>
        </p:nvCxnSpPr>
        <p:spPr>
          <a:xfrm>
            <a:off x="2319130" y="4724400"/>
            <a:ext cx="4359974" cy="1186069"/>
          </a:xfrm>
          <a:prstGeom prst="straightConnector1">
            <a:avLst/>
          </a:prstGeom>
          <a:ln w="444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9" idx="1"/>
          </p:cNvCxnSpPr>
          <p:nvPr/>
        </p:nvCxnSpPr>
        <p:spPr>
          <a:xfrm flipV="1">
            <a:off x="2319130" y="4724400"/>
            <a:ext cx="4359974" cy="1186069"/>
          </a:xfrm>
          <a:prstGeom prst="straightConnector1">
            <a:avLst/>
          </a:prstGeom>
          <a:ln w="444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79799" y="2941874"/>
            <a:ext cx="72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 w="12700"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Me</a:t>
            </a:r>
            <a:endParaRPr lang="en-US" b="1" i="1" dirty="0">
              <a:ln w="12700">
                <a:solidFill>
                  <a:schemeClr val="accent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3559" y="2939949"/>
            <a:ext cx="246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 w="12700"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The resource sharing partner </a:t>
            </a:r>
            <a:endParaRPr lang="en-US" b="1" i="1" dirty="0">
              <a:ln w="12700">
                <a:solidFill>
                  <a:schemeClr val="accent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499117" y="3061252"/>
            <a:ext cx="0" cy="3482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12976" y="3054627"/>
            <a:ext cx="0" cy="3482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8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is for Pick Up at Oregon State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117352"/>
            <a:ext cx="8228012" cy="3077320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Left Arrow 2"/>
          <p:cNvSpPr/>
          <p:nvPr/>
        </p:nvSpPr>
        <p:spPr>
          <a:xfrm>
            <a:off x="5689600" y="3281680"/>
            <a:ext cx="1016000" cy="1524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354320" y="3464560"/>
            <a:ext cx="1016000" cy="1524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18" y="4179450"/>
            <a:ext cx="8281987" cy="2135244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Down Arrow 7"/>
          <p:cNvSpPr/>
          <p:nvPr/>
        </p:nvSpPr>
        <p:spPr>
          <a:xfrm>
            <a:off x="4039458" y="3876346"/>
            <a:ext cx="534101" cy="25076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 Network Workflow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3" y="2784798"/>
            <a:ext cx="1646666" cy="935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46" y="1303280"/>
            <a:ext cx="1462099" cy="829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4996" y="2415466"/>
            <a:ext cx="151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Abel, Brian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4961" y="3862873"/>
            <a:ext cx="154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all lost the cold war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17" y="2211753"/>
            <a:ext cx="1051579" cy="844711"/>
          </a:xfrm>
          <a:prstGeom prst="rect">
            <a:avLst/>
          </a:prstGeom>
        </p:spPr>
      </p:pic>
      <p:sp>
        <p:nvSpPr>
          <p:cNvPr id="12" name="Curved Down Arrow 11"/>
          <p:cNvSpPr/>
          <p:nvPr/>
        </p:nvSpPr>
        <p:spPr>
          <a:xfrm rot="19829631" flipH="1">
            <a:off x="2495150" y="2321164"/>
            <a:ext cx="2641997" cy="915908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303" y="2528596"/>
            <a:ext cx="12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Request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78" y="3862873"/>
            <a:ext cx="1475867" cy="8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6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Information is Copied 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773859"/>
            <a:ext cx="8228012" cy="1764306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3904343"/>
            <a:ext cx="8281987" cy="2118386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Down Arrow 2"/>
          <p:cNvSpPr/>
          <p:nvPr/>
        </p:nvSpPr>
        <p:spPr>
          <a:xfrm>
            <a:off x="3474720" y="3149600"/>
            <a:ext cx="762000" cy="5994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is Registered at Western Washington 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525240"/>
            <a:ext cx="8228012" cy="2261545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062514" y="2282598"/>
            <a:ext cx="5956188" cy="3968868"/>
            <a:chOff x="3062514" y="2282598"/>
            <a:chExt cx="5956188" cy="3968868"/>
          </a:xfrm>
        </p:grpSpPr>
        <p:pic>
          <p:nvPicPr>
            <p:cNvPr id="7" name="Content Placeholder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9887" y="2282598"/>
              <a:ext cx="5578815" cy="3968868"/>
            </a:xfrm>
            <a:prstGeom prst="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sp>
          <p:nvSpPr>
            <p:cNvPr id="8" name="Right Arrow 7"/>
            <p:cNvSpPr/>
            <p:nvPr/>
          </p:nvSpPr>
          <p:spPr>
            <a:xfrm>
              <a:off x="3062514" y="4673600"/>
              <a:ext cx="377372" cy="232229"/>
            </a:xfrm>
            <a:prstGeom prst="rightArrow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5556637">
              <a:off x="6621180" y="2648859"/>
              <a:ext cx="377372" cy="232229"/>
            </a:xfrm>
            <a:prstGeom prst="rightArrow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78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Pick Slip is Printed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709" y="1003300"/>
            <a:ext cx="5291220" cy="5305425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618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is </a:t>
            </a:r>
            <a:r>
              <a:rPr lang="en-US" dirty="0" err="1" smtClean="0"/>
              <a:t>Wanded</a:t>
            </a:r>
            <a:r>
              <a:rPr lang="en-US" dirty="0" smtClean="0"/>
              <a:t> in 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383047"/>
            <a:ext cx="8228012" cy="2545931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883" y="911095"/>
            <a:ext cx="3124338" cy="5527675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8160" y="3962400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 and Put in Transit</a:t>
            </a:r>
            <a:endParaRPr lang="en-US" sz="2800" b="1" dirty="0"/>
          </a:p>
        </p:txBody>
      </p:sp>
      <p:sp>
        <p:nvSpPr>
          <p:cNvPr id="7" name="Up Arrow 6"/>
          <p:cNvSpPr/>
          <p:nvPr/>
        </p:nvSpPr>
        <p:spPr>
          <a:xfrm>
            <a:off x="2499360" y="2692400"/>
            <a:ext cx="254000" cy="29464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 is in Transit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243872"/>
            <a:ext cx="8228012" cy="2824280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1" y="3897450"/>
            <a:ext cx="8281987" cy="2646150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40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 Network Workflow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87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3" y="2784798"/>
            <a:ext cx="1646666" cy="935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46" y="1303280"/>
            <a:ext cx="1462099" cy="829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207" y="4537982"/>
            <a:ext cx="1019175" cy="1047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4996" y="2415466"/>
            <a:ext cx="151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Abel, Brian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4961" y="3862873"/>
            <a:ext cx="154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all lost the cold war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17" y="2211753"/>
            <a:ext cx="1051579" cy="844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78" y="3862873"/>
            <a:ext cx="1475867" cy="801849"/>
          </a:xfrm>
          <a:prstGeom prst="rect">
            <a:avLst/>
          </a:prstGeom>
        </p:spPr>
      </p:pic>
      <p:sp>
        <p:nvSpPr>
          <p:cNvPr id="12" name="Curved Down Arrow 11"/>
          <p:cNvSpPr/>
          <p:nvPr/>
        </p:nvSpPr>
        <p:spPr>
          <a:xfrm rot="19829631" flipH="1">
            <a:off x="2495150" y="2321164"/>
            <a:ext cx="2641997" cy="915908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303" y="2528596"/>
            <a:ext cx="12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Request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1715443" flipH="1">
            <a:off x="3111589" y="4783712"/>
            <a:ext cx="3065471" cy="915908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4005" y="5168332"/>
            <a:ext cx="12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Ship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Requester is not known at Oregon State …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938204"/>
            <a:ext cx="8228012" cy="1435616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16480" y="3972560"/>
            <a:ext cx="474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But that is about to change 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4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is </a:t>
            </a:r>
            <a:r>
              <a:rPr lang="en-US" dirty="0" err="1" smtClean="0"/>
              <a:t>Wanded</a:t>
            </a:r>
            <a:r>
              <a:rPr lang="en-US" dirty="0" smtClean="0"/>
              <a:t> in at Oregon State 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709934"/>
            <a:ext cx="8228012" cy="1892156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707" y="937661"/>
            <a:ext cx="6029325" cy="5362575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4045" y="4399280"/>
            <a:ext cx="2613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… and Put on Hold Shelf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904240" y="2458720"/>
            <a:ext cx="690880" cy="203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Configuration Elements</a:t>
            </a:r>
            <a:br>
              <a:rPr lang="en-US" dirty="0"/>
            </a:br>
            <a:r>
              <a:rPr lang="en-US" i="1" dirty="0"/>
              <a:t>	The ‘My’ Side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4354513"/>
            <a:ext cx="6335713" cy="1371600"/>
          </a:xfrm>
        </p:spPr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6005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Home, Item is Tracked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256" y="2560637"/>
            <a:ext cx="7858125" cy="2190750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42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Comes to Collect the Item …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795972"/>
            <a:ext cx="8228012" cy="1720080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843280" y="2245360"/>
            <a:ext cx="934720" cy="3657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is Automatically Registered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471" y="1003300"/>
            <a:ext cx="8161695" cy="5305425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40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Can Go On (with Western’s Item !)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389341"/>
            <a:ext cx="8228012" cy="2533342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66" y="3967512"/>
            <a:ext cx="8281987" cy="2376570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414045" y="2661920"/>
            <a:ext cx="934720" cy="3657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Home, Item is Tracked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410742"/>
            <a:ext cx="8228012" cy="2490541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11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 Network Workflow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3" y="2784798"/>
            <a:ext cx="1646666" cy="935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46" y="1303280"/>
            <a:ext cx="1462099" cy="829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207" y="4537982"/>
            <a:ext cx="1019175" cy="1047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4996" y="2415466"/>
            <a:ext cx="151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Abel, Brian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4961" y="3862873"/>
            <a:ext cx="154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all lost the cold war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17" y="2211753"/>
            <a:ext cx="1051579" cy="844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78" y="3862873"/>
            <a:ext cx="1475867" cy="801849"/>
          </a:xfrm>
          <a:prstGeom prst="rect">
            <a:avLst/>
          </a:prstGeom>
        </p:spPr>
      </p:pic>
      <p:sp>
        <p:nvSpPr>
          <p:cNvPr id="12" name="Curved Down Arrow 11"/>
          <p:cNvSpPr/>
          <p:nvPr/>
        </p:nvSpPr>
        <p:spPr>
          <a:xfrm rot="19829631" flipH="1">
            <a:off x="2495150" y="2321164"/>
            <a:ext cx="2641997" cy="915908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303" y="2528596"/>
            <a:ext cx="12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Request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1715443" flipH="1">
            <a:off x="3111589" y="4783712"/>
            <a:ext cx="3065471" cy="915908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4005" y="5168332"/>
            <a:ext cx="12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Ship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089811" y="3178443"/>
            <a:ext cx="558983" cy="133076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48793" y="3527652"/>
            <a:ext cx="181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Loan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 Can Return Where Picked Up ! …</a:t>
            </a:r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834140"/>
            <a:ext cx="8228012" cy="1643745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90" y="921843"/>
            <a:ext cx="8281987" cy="1929783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45" y="4893334"/>
            <a:ext cx="8281987" cy="1650266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384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is Finally Home 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969226"/>
            <a:ext cx="8228012" cy="3373572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37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Fulfillment Network Workflow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3" y="2784798"/>
            <a:ext cx="1646666" cy="935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46" y="1303280"/>
            <a:ext cx="1462099" cy="829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207" y="4537982"/>
            <a:ext cx="1019175" cy="1047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4996" y="2415466"/>
            <a:ext cx="151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Abel, Brian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4961" y="3862873"/>
            <a:ext cx="154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all lost the cold war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17" y="2211753"/>
            <a:ext cx="1051579" cy="844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78" y="3862873"/>
            <a:ext cx="1475867" cy="801849"/>
          </a:xfrm>
          <a:prstGeom prst="rect">
            <a:avLst/>
          </a:prstGeom>
        </p:spPr>
      </p:pic>
      <p:sp>
        <p:nvSpPr>
          <p:cNvPr id="12" name="Curved Down Arrow 11"/>
          <p:cNvSpPr/>
          <p:nvPr/>
        </p:nvSpPr>
        <p:spPr>
          <a:xfrm rot="19829631" flipH="1">
            <a:off x="2495150" y="2321164"/>
            <a:ext cx="2641997" cy="915908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303" y="2528596"/>
            <a:ext cx="12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Request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1715443" flipH="1">
            <a:off x="3111589" y="4783712"/>
            <a:ext cx="3065471" cy="915908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4005" y="5168332"/>
            <a:ext cx="122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Ship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089811" y="3178443"/>
            <a:ext cx="558983" cy="133076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48793" y="3527652"/>
            <a:ext cx="181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Loan/Return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5912593">
            <a:off x="3793983" y="2560862"/>
            <a:ext cx="1098035" cy="6332807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1316" y="5925512"/>
            <a:ext cx="124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Return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are Exposed in Primo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631" y="1203325"/>
            <a:ext cx="7191375" cy="4905375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274320" y="3434080"/>
            <a:ext cx="579120" cy="27432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_Main Them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Orang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Blu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Red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10297</TotalTime>
  <Words>2651</Words>
  <Application>Microsoft Office PowerPoint</Application>
  <PresentationFormat>On-screen Show (4:3)</PresentationFormat>
  <Paragraphs>543</Paragraphs>
  <Slides>116</Slides>
  <Notes>22</Notes>
  <HiddenSlides>24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116</vt:i4>
      </vt:variant>
    </vt:vector>
  </HeadingPairs>
  <TitlesOfParts>
    <vt:vector size="126" baseType="lpstr">
      <vt:lpstr>MS PGothic</vt:lpstr>
      <vt:lpstr>MS PGothic</vt:lpstr>
      <vt:lpstr>Arial</vt:lpstr>
      <vt:lpstr>Calibri</vt:lpstr>
      <vt:lpstr>Verdana</vt:lpstr>
      <vt:lpstr>Wingdings</vt:lpstr>
      <vt:lpstr>1_Ex Libris_Main Theme</vt:lpstr>
      <vt:lpstr>2_Ex Libris Orange</vt:lpstr>
      <vt:lpstr>3_Ex Libris Blue</vt:lpstr>
      <vt:lpstr>4_Ex Libris Red</vt:lpstr>
      <vt:lpstr>Introduction to Resource Sharing </vt:lpstr>
      <vt:lpstr>Introductions</vt:lpstr>
      <vt:lpstr>Objectives and Target Audience</vt:lpstr>
      <vt:lpstr>Agenda</vt:lpstr>
      <vt:lpstr>PowerPoint Presentation</vt:lpstr>
      <vt:lpstr>Basic Terminology</vt:lpstr>
      <vt:lpstr>Basic Terminology</vt:lpstr>
      <vt:lpstr>Basic Terminology</vt:lpstr>
      <vt:lpstr>PowerPoint Presentation</vt:lpstr>
      <vt:lpstr>The Resource Sharing Library</vt:lpstr>
      <vt:lpstr>The Resource Sharing Library</vt:lpstr>
      <vt:lpstr>The Resource Sharing Library</vt:lpstr>
      <vt:lpstr>The Resource Sharing Library</vt:lpstr>
      <vt:lpstr>The Resource Sharing Library</vt:lpstr>
      <vt:lpstr>PowerPoint Presentation</vt:lpstr>
      <vt:lpstr>The Partner Record</vt:lpstr>
      <vt:lpstr>The Partner Record</vt:lpstr>
      <vt:lpstr>The Partner Record</vt:lpstr>
      <vt:lpstr>The Partner Record</vt:lpstr>
      <vt:lpstr>The Partner Record</vt:lpstr>
      <vt:lpstr>The Partner Record</vt:lpstr>
      <vt:lpstr>The Partner Record</vt:lpstr>
      <vt:lpstr>The Partner Record</vt:lpstr>
      <vt:lpstr>The Partner Record</vt:lpstr>
      <vt:lpstr>The Partner Record</vt:lpstr>
      <vt:lpstr>PowerPoint Presentation</vt:lpstr>
      <vt:lpstr>Locate Profiles</vt:lpstr>
      <vt:lpstr>Locate Profiles</vt:lpstr>
      <vt:lpstr>Locate Profiles</vt:lpstr>
      <vt:lpstr>User Roles</vt:lpstr>
      <vt:lpstr>PowerPoint Presentation</vt:lpstr>
      <vt:lpstr>Resource Sharing in Alma</vt:lpstr>
      <vt:lpstr>Resource Sharing Network</vt:lpstr>
      <vt:lpstr>Resource Sharing in Alma</vt:lpstr>
      <vt:lpstr>PowerPoint Presentation</vt:lpstr>
      <vt:lpstr>Basic Layout</vt:lpstr>
      <vt:lpstr>Basic Layout</vt:lpstr>
      <vt:lpstr>Basic Layout</vt:lpstr>
      <vt:lpstr>Basic Layout</vt:lpstr>
      <vt:lpstr>Borrower Side</vt:lpstr>
      <vt:lpstr>Lender Side</vt:lpstr>
      <vt:lpstr>PowerPoint Presentation</vt:lpstr>
      <vt:lpstr>Integrations</vt:lpstr>
      <vt:lpstr>Integrations</vt:lpstr>
      <vt:lpstr>Integrations</vt:lpstr>
      <vt:lpstr>PowerPoint Presentation</vt:lpstr>
      <vt:lpstr>Requesting (1) - Direct </vt:lpstr>
      <vt:lpstr>Requesting (2) – Partner Setup</vt:lpstr>
      <vt:lpstr>Requesting (3) - GES</vt:lpstr>
      <vt:lpstr>Requesting (4) - Push</vt:lpstr>
      <vt:lpstr>Requesting (4)</vt:lpstr>
      <vt:lpstr>Requesting – Authentication (1) – Independent Auth</vt:lpstr>
      <vt:lpstr>Requesting – Authentication (2) – Rely on Alma</vt:lpstr>
      <vt:lpstr>Lender Requesting – (1)</vt:lpstr>
      <vt:lpstr>Lender Requesting – (2)</vt:lpstr>
      <vt:lpstr>Lender Shipping</vt:lpstr>
      <vt:lpstr>Borrower Receiving</vt:lpstr>
      <vt:lpstr>Borrower Renew Request (1)</vt:lpstr>
      <vt:lpstr>Borrower Renew Request (2)</vt:lpstr>
      <vt:lpstr>Lender Renew Request </vt:lpstr>
      <vt:lpstr>Borrower Renew Request Status</vt:lpstr>
      <vt:lpstr>Renew Process</vt:lpstr>
      <vt:lpstr>Recall Process</vt:lpstr>
      <vt:lpstr>Borrower Return Item</vt:lpstr>
      <vt:lpstr>Lender Check In</vt:lpstr>
      <vt:lpstr>Lender Cancel Request</vt:lpstr>
      <vt:lpstr>PowerPoint Presentation</vt:lpstr>
      <vt:lpstr>Resource Sharing Network</vt:lpstr>
      <vt:lpstr>Resource Sharing Network</vt:lpstr>
      <vt:lpstr>Fulfillment Network </vt:lpstr>
      <vt:lpstr>Fulfillment Network</vt:lpstr>
      <vt:lpstr>Fulfillment Network – User Value</vt:lpstr>
      <vt:lpstr>Fulfillment Network – Considerations</vt:lpstr>
      <vt:lpstr>Fulfillment Network - Workflows</vt:lpstr>
      <vt:lpstr>Fulfillment Network - Workflows</vt:lpstr>
      <vt:lpstr>Fulfillment Network </vt:lpstr>
      <vt:lpstr>Fulfillment Network Workflow </vt:lpstr>
      <vt:lpstr>Patron Logs In at U of Washington</vt:lpstr>
      <vt:lpstr>Patron Changes to View Western Washington Holdings</vt:lpstr>
      <vt:lpstr>Request is for Pick Up at Oregon State</vt:lpstr>
      <vt:lpstr>Fulfillment Network Workflow </vt:lpstr>
      <vt:lpstr>Patron Information is Copied !</vt:lpstr>
      <vt:lpstr>Request is Registered at Western Washington …</vt:lpstr>
      <vt:lpstr>… and Pick Slip is Printed</vt:lpstr>
      <vt:lpstr>Item is Wanded in …</vt:lpstr>
      <vt:lpstr>Item  is in Transit</vt:lpstr>
      <vt:lpstr>Fulfillment Network Workflow </vt:lpstr>
      <vt:lpstr>The Requester is not known at Oregon State …</vt:lpstr>
      <vt:lpstr>Item is Wanded in at Oregon State …</vt:lpstr>
      <vt:lpstr>Back Home, Item is Tracked </vt:lpstr>
      <vt:lpstr>Patron Comes to Collect the Item …</vt:lpstr>
      <vt:lpstr>… and is Automatically Registered </vt:lpstr>
      <vt:lpstr>Loan Can Go On (with Western’s Item !)</vt:lpstr>
      <vt:lpstr>Back Home, Item is Tracked </vt:lpstr>
      <vt:lpstr>Fulfillment Network Workflow </vt:lpstr>
      <vt:lpstr>Patron Can Return Where Picked Up ! …</vt:lpstr>
      <vt:lpstr>Item is Finally Home !</vt:lpstr>
      <vt:lpstr>Fulfillment Network Workflow </vt:lpstr>
      <vt:lpstr>Services are Exposed in Primo</vt:lpstr>
      <vt:lpstr>PowerPoint Presentation</vt:lpstr>
      <vt:lpstr>Configuring the Fulfillment Network</vt:lpstr>
      <vt:lpstr>Members (possible in NZ) </vt:lpstr>
      <vt:lpstr>Groups (possible in NZ)</vt:lpstr>
      <vt:lpstr>Relations (possible in NZ)</vt:lpstr>
      <vt:lpstr>Library Serves Other Institution</vt:lpstr>
      <vt:lpstr>Pickup at Any Institution</vt:lpstr>
      <vt:lpstr>Consortial Services Privilege</vt:lpstr>
      <vt:lpstr>PowerPoint Presentation</vt:lpstr>
      <vt:lpstr>Linked Account Settings</vt:lpstr>
      <vt:lpstr>Restricted Users</vt:lpstr>
      <vt:lpstr>Cross Consortia Identifiers</vt:lpstr>
      <vt:lpstr>PowerPoint Presentation</vt:lpstr>
      <vt:lpstr>Next Steps and Support Resources</vt:lpstr>
      <vt:lpstr>Q &amp; A</vt:lpstr>
      <vt:lpstr>Session Feedback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 G</dc:creator>
  <cp:lastModifiedBy>Moshe Shechter</cp:lastModifiedBy>
  <cp:revision>345</cp:revision>
  <dcterms:created xsi:type="dcterms:W3CDTF">2015-04-14T20:14:13Z</dcterms:created>
  <dcterms:modified xsi:type="dcterms:W3CDTF">2018-02-15T13:27:49Z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3419619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D7.0.6</vt:lpwstr>
  </property>
</Properties>
</file>