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58" r:id="rId4"/>
    <p:sldId id="288" r:id="rId5"/>
    <p:sldId id="275" r:id="rId6"/>
    <p:sldId id="259" r:id="rId7"/>
    <p:sldId id="260" r:id="rId8"/>
    <p:sldId id="265" r:id="rId9"/>
    <p:sldId id="283" r:id="rId10"/>
    <p:sldId id="289" r:id="rId11"/>
    <p:sldId id="290" r:id="rId12"/>
    <p:sldId id="284" r:id="rId13"/>
    <p:sldId id="291" r:id="rId14"/>
    <p:sldId id="277" r:id="rId15"/>
    <p:sldId id="261" r:id="rId16"/>
    <p:sldId id="294" r:id="rId17"/>
    <p:sldId id="285" r:id="rId18"/>
    <p:sldId id="286" r:id="rId19"/>
    <p:sldId id="287" r:id="rId20"/>
    <p:sldId id="270" r:id="rId21"/>
    <p:sldId id="295" r:id="rId22"/>
    <p:sldId id="296" r:id="rId23"/>
    <p:sldId id="278" r:id="rId24"/>
    <p:sldId id="262" r:id="rId25"/>
    <p:sldId id="292" r:id="rId26"/>
    <p:sldId id="271" r:id="rId27"/>
    <p:sldId id="297" r:id="rId28"/>
    <p:sldId id="298" r:id="rId29"/>
    <p:sldId id="301" r:id="rId30"/>
    <p:sldId id="302" r:id="rId31"/>
    <p:sldId id="272" r:id="rId32"/>
    <p:sldId id="263" r:id="rId33"/>
    <p:sldId id="279" r:id="rId34"/>
    <p:sldId id="299" r:id="rId35"/>
    <p:sldId id="304" r:id="rId36"/>
    <p:sldId id="300" r:id="rId37"/>
    <p:sldId id="303" r:id="rId38"/>
    <p:sldId id="280" r:id="rId39"/>
    <p:sldId id="264" r:id="rId40"/>
    <p:sldId id="273" r:id="rId41"/>
    <p:sldId id="281" r:id="rId42"/>
    <p:sldId id="274" r:id="rId43"/>
    <p:sldId id="276" r:id="rId4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466"/>
    <a:srgbClr val="66FFFF"/>
    <a:srgbClr val="DA4326"/>
    <a:srgbClr val="595959"/>
    <a:srgbClr val="1F497D"/>
    <a:srgbClr val="F79646"/>
    <a:srgbClr val="525254"/>
    <a:srgbClr val="313133"/>
    <a:srgbClr val="EE3A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61" autoAdjust="0"/>
  </p:normalViewPr>
  <p:slideViewPr>
    <p:cSldViewPr>
      <p:cViewPr varScale="1">
        <p:scale>
          <a:sx n="141" d="100"/>
          <a:sy n="141" d="100"/>
        </p:scale>
        <p:origin x="144" y="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26"/>
    </p:cViewPr>
  </p:sorterViewPr>
  <p:notesViewPr>
    <p:cSldViewPr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86B4D-61EB-47AD-BE59-F5E8D8579B02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32772-DF56-44B1-8E6D-82B0B614D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68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9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91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50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32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07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91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29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26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72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51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64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111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646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713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081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83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047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956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65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328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545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22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114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085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256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907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16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177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457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916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330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909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22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196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812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948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280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4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61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16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08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68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23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E8AA9943-E70C-4C27-A10C-377B0ECD0A0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-40"/>
          <a:stretch/>
        </p:blipFill>
        <p:spPr bwMode="auto">
          <a:xfrm>
            <a:off x="0" y="0"/>
            <a:ext cx="9143999" cy="487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מלבן 7"/>
          <p:cNvSpPr/>
          <p:nvPr userDrawn="1"/>
        </p:nvSpPr>
        <p:spPr>
          <a:xfrm>
            <a:off x="0" y="4155926"/>
            <a:ext cx="9144000" cy="987574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8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4280764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19" name="מלבן 14"/>
          <p:cNvSpPr/>
          <p:nvPr userDrawn="1"/>
        </p:nvSpPr>
        <p:spPr>
          <a:xfrm>
            <a:off x="0" y="3452473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מלבן 9"/>
          <p:cNvSpPr/>
          <p:nvPr userDrawn="1"/>
        </p:nvSpPr>
        <p:spPr>
          <a:xfrm>
            <a:off x="347240" y="2848325"/>
            <a:ext cx="6700105" cy="1523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623034"/>
            <a:ext cx="6326909" cy="956828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677546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4279381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53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2" b="3"/>
          <a:stretch/>
        </p:blipFill>
        <p:spPr bwMode="auto">
          <a:xfrm>
            <a:off x="0" y="0"/>
            <a:ext cx="9143999" cy="487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מלבן 9"/>
          <p:cNvSpPr/>
          <p:nvPr userDrawn="1"/>
        </p:nvSpPr>
        <p:spPr>
          <a:xfrm>
            <a:off x="347240" y="2571750"/>
            <a:ext cx="6700105" cy="15927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1" name="מלבן 14"/>
          <p:cNvSpPr/>
          <p:nvPr userDrawn="1"/>
        </p:nvSpPr>
        <p:spPr>
          <a:xfrm>
            <a:off x="0" y="3919632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2734966"/>
            <a:ext cx="6336145" cy="1240583"/>
          </a:xfr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4119183"/>
            <a:ext cx="1606122" cy="668633"/>
          </a:xfrm>
          <a:prstGeom prst="rect">
            <a:avLst/>
          </a:prstGeom>
        </p:spPr>
      </p:pic>
      <p:sp>
        <p:nvSpPr>
          <p:cNvPr id="15" name="מלבן 6"/>
          <p:cNvSpPr/>
          <p:nvPr userDrawn="1"/>
        </p:nvSpPr>
        <p:spPr>
          <a:xfrm>
            <a:off x="0" y="4872984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2018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2150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"/>
          <a:stretch/>
        </p:blipFill>
        <p:spPr>
          <a:xfrm>
            <a:off x="0" y="-1"/>
            <a:ext cx="9143999" cy="4872986"/>
          </a:xfrm>
          <a:prstGeom prst="rect">
            <a:avLst/>
          </a:prstGeom>
        </p:spPr>
      </p:pic>
      <p:sp>
        <p:nvSpPr>
          <p:cNvPr id="11" name="מלבן 14"/>
          <p:cNvSpPr/>
          <p:nvPr userDrawn="1"/>
        </p:nvSpPr>
        <p:spPr>
          <a:xfrm>
            <a:off x="0" y="3919632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4119183"/>
            <a:ext cx="1606122" cy="668633"/>
          </a:xfrm>
          <a:prstGeom prst="rect">
            <a:avLst/>
          </a:prstGeom>
        </p:spPr>
      </p:pic>
      <p:sp>
        <p:nvSpPr>
          <p:cNvPr id="15" name="מלבן 6"/>
          <p:cNvSpPr/>
          <p:nvPr userDrawn="1"/>
        </p:nvSpPr>
        <p:spPr>
          <a:xfrm>
            <a:off x="0" y="4872984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2018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8" name="מלבן 9"/>
          <p:cNvSpPr/>
          <p:nvPr userDrawn="1"/>
        </p:nvSpPr>
        <p:spPr>
          <a:xfrm>
            <a:off x="347240" y="2571750"/>
            <a:ext cx="6700105" cy="15927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2734966"/>
            <a:ext cx="6336145" cy="1240583"/>
          </a:xfr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3089173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-40"/>
          <a:stretch/>
        </p:blipFill>
        <p:spPr bwMode="auto">
          <a:xfrm>
            <a:off x="0" y="0"/>
            <a:ext cx="9143999" cy="487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מלבן 14"/>
          <p:cNvSpPr/>
          <p:nvPr userDrawn="1"/>
        </p:nvSpPr>
        <p:spPr>
          <a:xfrm>
            <a:off x="0" y="3919632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4119183"/>
            <a:ext cx="1606122" cy="668633"/>
          </a:xfrm>
          <a:prstGeom prst="rect">
            <a:avLst/>
          </a:prstGeom>
        </p:spPr>
      </p:pic>
      <p:sp>
        <p:nvSpPr>
          <p:cNvPr id="15" name="מלבן 6"/>
          <p:cNvSpPr/>
          <p:nvPr userDrawn="1"/>
        </p:nvSpPr>
        <p:spPr>
          <a:xfrm>
            <a:off x="0" y="4872984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2018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8" name="מלבן 9"/>
          <p:cNvSpPr/>
          <p:nvPr userDrawn="1"/>
        </p:nvSpPr>
        <p:spPr>
          <a:xfrm>
            <a:off x="347240" y="2571750"/>
            <a:ext cx="6700105" cy="15927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2734966"/>
            <a:ext cx="6336145" cy="1240583"/>
          </a:xfr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1202912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2"/>
          <a:stretch/>
        </p:blipFill>
        <p:spPr bwMode="auto">
          <a:xfrm>
            <a:off x="-17446" y="1"/>
            <a:ext cx="9161448" cy="466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46" y="339502"/>
            <a:ext cx="9161448" cy="5427767"/>
          </a:xfrm>
          <a:prstGeom prst="rect">
            <a:avLst/>
          </a:prstGeom>
        </p:spPr>
      </p:pic>
      <p:sp>
        <p:nvSpPr>
          <p:cNvPr id="17" name="מלבן 14"/>
          <p:cNvSpPr/>
          <p:nvPr userDrawn="1"/>
        </p:nvSpPr>
        <p:spPr>
          <a:xfrm>
            <a:off x="2" y="4127073"/>
            <a:ext cx="9144000" cy="304574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" name="מלבן 7"/>
          <p:cNvSpPr/>
          <p:nvPr userDrawn="1"/>
        </p:nvSpPr>
        <p:spPr>
          <a:xfrm>
            <a:off x="0" y="4432582"/>
            <a:ext cx="9144000" cy="73145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7" name="מלבן 14"/>
          <p:cNvSpPr/>
          <p:nvPr userDrawn="1"/>
        </p:nvSpPr>
        <p:spPr>
          <a:xfrm>
            <a:off x="-17446" y="2585453"/>
            <a:ext cx="9161446" cy="1541620"/>
          </a:xfrm>
          <a:prstGeom prst="rect">
            <a:avLst/>
          </a:prstGeom>
          <a:solidFill>
            <a:srgbClr val="1F49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97380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3316329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4502714"/>
            <a:ext cx="1393611" cy="58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79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-33"/>
          <a:stretch/>
        </p:blipFill>
        <p:spPr bwMode="auto">
          <a:xfrm>
            <a:off x="0" y="1"/>
            <a:ext cx="9144000" cy="47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 rot="15464397">
            <a:off x="5112052" y="10228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מלבן 14"/>
          <p:cNvSpPr/>
          <p:nvPr userDrawn="1"/>
        </p:nvSpPr>
        <p:spPr>
          <a:xfrm>
            <a:off x="2" y="4127073"/>
            <a:ext cx="9144000" cy="304574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" name="מלבן 7"/>
          <p:cNvSpPr/>
          <p:nvPr userDrawn="1"/>
        </p:nvSpPr>
        <p:spPr>
          <a:xfrm>
            <a:off x="0" y="4432582"/>
            <a:ext cx="9144000" cy="73145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7" name="מלבן 14"/>
          <p:cNvSpPr/>
          <p:nvPr userDrawn="1"/>
        </p:nvSpPr>
        <p:spPr>
          <a:xfrm>
            <a:off x="0" y="2585453"/>
            <a:ext cx="9144000" cy="154162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97380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3316329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4502714"/>
            <a:ext cx="1393611" cy="58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-9669"/>
          <a:stretch/>
        </p:blipFill>
        <p:spPr bwMode="auto">
          <a:xfrm>
            <a:off x="0" y="0"/>
            <a:ext cx="9144001" cy="483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494"/>
            <a:ext cx="9144000" cy="5427767"/>
          </a:xfrm>
          <a:prstGeom prst="rect">
            <a:avLst/>
          </a:prstGeom>
        </p:spPr>
      </p:pic>
      <p:sp>
        <p:nvSpPr>
          <p:cNvPr id="17" name="מלבן 7"/>
          <p:cNvSpPr/>
          <p:nvPr userDrawn="1"/>
        </p:nvSpPr>
        <p:spPr>
          <a:xfrm>
            <a:off x="0" y="3909263"/>
            <a:ext cx="9144000" cy="1234237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8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4280764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19" name="מלבן 14"/>
          <p:cNvSpPr/>
          <p:nvPr userDrawn="1"/>
        </p:nvSpPr>
        <p:spPr>
          <a:xfrm>
            <a:off x="0" y="3452473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מלבן 9"/>
          <p:cNvSpPr/>
          <p:nvPr userDrawn="1"/>
        </p:nvSpPr>
        <p:spPr>
          <a:xfrm>
            <a:off x="347240" y="2388050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495646"/>
            <a:ext cx="6326909" cy="956828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82628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406100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9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1"/>
          <a:stretch/>
        </p:blipFill>
        <p:spPr bwMode="auto">
          <a:xfrm>
            <a:off x="0" y="0"/>
            <a:ext cx="9144000" cy="472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45"/>
            <a:ext cx="9144000" cy="5427767"/>
          </a:xfrm>
          <a:prstGeom prst="rect">
            <a:avLst/>
          </a:prstGeom>
        </p:spPr>
      </p:pic>
      <p:sp>
        <p:nvSpPr>
          <p:cNvPr id="17" name="מלבן 7"/>
          <p:cNvSpPr/>
          <p:nvPr userDrawn="1"/>
        </p:nvSpPr>
        <p:spPr>
          <a:xfrm>
            <a:off x="0" y="3909263"/>
            <a:ext cx="9144000" cy="1234237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8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4280764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19" name="מלבן 14"/>
          <p:cNvSpPr/>
          <p:nvPr userDrawn="1"/>
        </p:nvSpPr>
        <p:spPr>
          <a:xfrm>
            <a:off x="0" y="3452473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מלבן 9"/>
          <p:cNvSpPr/>
          <p:nvPr userDrawn="1"/>
        </p:nvSpPr>
        <p:spPr>
          <a:xfrm>
            <a:off x="347240" y="2388050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495646"/>
            <a:ext cx="6326909" cy="956828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82628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406100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9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91264" cy="576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752605"/>
            <a:ext cx="8228585" cy="397938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10981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4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5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576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467543" y="771550"/>
            <a:ext cx="8208913" cy="38884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02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קשת מלאה 15"/>
          <p:cNvSpPr/>
          <p:nvPr userDrawn="1"/>
        </p:nvSpPr>
        <p:spPr>
          <a:xfrm rot="5400000">
            <a:off x="385330" y="883753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627534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738" y="1026647"/>
            <a:ext cx="2568096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182088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0" y="-1060"/>
            <a:ext cx="9144000" cy="1610660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195486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7497689" y="1175554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7" name="קשת מלאה 15"/>
          <p:cNvSpPr/>
          <p:nvPr userDrawn="1"/>
        </p:nvSpPr>
        <p:spPr>
          <a:xfrm rot="3005273">
            <a:off x="7461401" y="1117226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7557725" y="1235590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816366" y="1175554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10" name="קשת מלאה 15"/>
          <p:cNvSpPr/>
          <p:nvPr userDrawn="1"/>
        </p:nvSpPr>
        <p:spPr>
          <a:xfrm rot="4914482">
            <a:off x="5780078" y="1139266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876402" y="1235590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4135045" y="1175554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13" name="קשת מלאה 15"/>
          <p:cNvSpPr/>
          <p:nvPr userDrawn="1"/>
        </p:nvSpPr>
        <p:spPr>
          <a:xfrm rot="6784598">
            <a:off x="4098757" y="1116111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4195081" y="1235590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2453724" y="1175554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16" name="קשת מלאה 15"/>
          <p:cNvSpPr/>
          <p:nvPr userDrawn="1"/>
        </p:nvSpPr>
        <p:spPr>
          <a:xfrm rot="9000000">
            <a:off x="2417436" y="1116111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2513760" y="1235590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772403" y="1175554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19" name="קשת מלאה 15"/>
          <p:cNvSpPr/>
          <p:nvPr userDrawn="1"/>
        </p:nvSpPr>
        <p:spPr>
          <a:xfrm rot="10800000">
            <a:off x="736115" y="1139266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832439" y="1235590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472312" y="3011377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2153633" y="3011377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824741" y="3011377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5507771" y="3011377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7193047" y="3011377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190795"/>
            <a:ext cx="1514475" cy="712736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190795"/>
            <a:ext cx="1514475" cy="712736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28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190795"/>
            <a:ext cx="1514475" cy="712736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29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190795"/>
            <a:ext cx="1514475" cy="712736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190795"/>
            <a:ext cx="1514475" cy="712736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108882"/>
            <a:ext cx="1514475" cy="162310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108882"/>
            <a:ext cx="1514475" cy="162310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3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108882"/>
            <a:ext cx="1514475" cy="162310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108882"/>
            <a:ext cx="1514475" cy="162310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5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108882"/>
            <a:ext cx="1514475" cy="162310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1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9"/>
          <p:cNvSpPr/>
          <p:nvPr userDrawn="1"/>
        </p:nvSpPr>
        <p:spPr>
          <a:xfrm>
            <a:off x="0" y="-1061"/>
            <a:ext cx="303757" cy="4877067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5"/>
            <a:ext cx="7772400" cy="783044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843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247" y="204731"/>
            <a:ext cx="1490474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4" name="מלבן 9"/>
          <p:cNvSpPr/>
          <p:nvPr userDrawn="1"/>
        </p:nvSpPr>
        <p:spPr>
          <a:xfrm>
            <a:off x="0" y="-1061"/>
            <a:ext cx="303757" cy="4877067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5"/>
            <a:ext cx="6272286" cy="783044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525254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677008" y="1347614"/>
            <a:ext cx="6259501" cy="3145992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22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7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16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מלבן 6"/>
          <p:cNvSpPr/>
          <p:nvPr/>
        </p:nvSpPr>
        <p:spPr>
          <a:xfrm>
            <a:off x="-1" y="4873093"/>
            <a:ext cx="9144001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36" name="מלבן 7"/>
          <p:cNvSpPr/>
          <p:nvPr/>
        </p:nvSpPr>
        <p:spPr>
          <a:xfrm>
            <a:off x="7754281" y="4873803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" b="174"/>
          <a:stretch/>
        </p:blipFill>
        <p:spPr>
          <a:xfrm>
            <a:off x="7816835" y="4841840"/>
            <a:ext cx="798239" cy="273165"/>
          </a:xfrm>
          <a:prstGeom prst="rect">
            <a:avLst/>
          </a:prstGeom>
        </p:spPr>
      </p:pic>
      <p:sp>
        <p:nvSpPr>
          <p:cNvPr id="12" name="מלבן 8"/>
          <p:cNvSpPr/>
          <p:nvPr/>
        </p:nvSpPr>
        <p:spPr>
          <a:xfrm>
            <a:off x="8676456" y="4873803"/>
            <a:ext cx="470844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36512" y="4903149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2018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075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41" r:id="rId2"/>
    <p:sldLayoutId id="2147483742" r:id="rId3"/>
    <p:sldLayoutId id="2147483683" r:id="rId4"/>
    <p:sldLayoutId id="2147483684" r:id="rId5"/>
    <p:sldLayoutId id="2147483685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743" r:id="rId12"/>
    <p:sldLayoutId id="2147483692" r:id="rId13"/>
    <p:sldLayoutId id="2147483744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020Acquisitions/090Acquisitions_Infrastructure/010Managing_Vendors/Managing_COUNTER-Compliant_Usage_Data#COUNTER_Report_Type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Alma_Online_Help_(English)/Analytics/160Usage_Data" TargetMode="External"/><Relationship Id="rId7" Type="http://schemas.openxmlformats.org/officeDocument/2006/relationships/hyperlink" Target="https://knowledge.exlibrisgroup.com/@api/deki/files/48654/Analytics_-_Overview_of_calculation_of_the_cost_per_use_in_the_Cost_Usage_subject_area_with_DB_and_JR1.pptx?revision=2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knowledge.exlibrisgroup.com/Alma/Training/Extended_Training/Presentations_and_Documents_-_Analytics" TargetMode="External"/><Relationship Id="rId5" Type="http://schemas.openxmlformats.org/officeDocument/2006/relationships/hyperlink" Target="https://knowledge.exlibrisgroup.com/Alma/Product_Documentation/Alma_Online_Help_(English)/Analytics/150Link_Resolver_Usage" TargetMode="External"/><Relationship Id="rId4" Type="http://schemas.openxmlformats.org/officeDocument/2006/relationships/hyperlink" Target="https://knowledge.exlibrisgroup.com/Alma/Product_Documentation/Alma_Online_Help_(English)/Analytics/170Cost_Usage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projectcounter.org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ideas.exlibrisgroup.com/" TargetMode="External"/><Relationship Id="rId7" Type="http://schemas.openxmlformats.org/officeDocument/2006/relationships/hyperlink" Target="https://knowledge.exlibrisgroup.com/Cross_Product/Conferences_and_Seminars/Technical_Seminar/2018_Technical_Seminar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evelopers.exlibrisgroup.com/blog/UStat-fixing-usage-data" TargetMode="External"/><Relationship Id="rId5" Type="http://schemas.openxmlformats.org/officeDocument/2006/relationships/hyperlink" Target="https://developers.exlibrisgroup.com/standards" TargetMode="External"/><Relationship Id="rId4" Type="http://schemas.openxmlformats.org/officeDocument/2006/relationships/hyperlink" Target="https://developers.exlibrisgroup.com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DD90C3-A2DD-4846-9E63-D3B4B60364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5708" y="4378723"/>
            <a:ext cx="5687968" cy="713307"/>
          </a:xfrm>
        </p:spPr>
        <p:txBody>
          <a:bodyPr>
            <a:normAutofit/>
          </a:bodyPr>
          <a:lstStyle/>
          <a:p>
            <a:r>
              <a:rPr lang="en-US" sz="1600" dirty="0"/>
              <a:t>Vlad </a:t>
            </a:r>
            <a:r>
              <a:rPr lang="en-US" sz="1600" dirty="0" err="1"/>
              <a:t>Buldryev</a:t>
            </a:r>
            <a:r>
              <a:rPr lang="en-US" sz="1600" dirty="0"/>
              <a:t>| Senior Support Analyst</a:t>
            </a:r>
          </a:p>
          <a:p>
            <a:r>
              <a:rPr lang="en-US" sz="1600" dirty="0" smtClean="0"/>
              <a:t>Yaala Ariel-Joel | Support Analyst</a:t>
            </a:r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8B9E81-8464-4DE8-898F-65C862340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8" y="2911066"/>
            <a:ext cx="6326909" cy="956828"/>
          </a:xfrm>
        </p:spPr>
        <p:txBody>
          <a:bodyPr/>
          <a:lstStyle/>
          <a:p>
            <a:r>
              <a:rPr lang="en-US" sz="2800" dirty="0"/>
              <a:t>Managing COUNTER-Compliant Usage </a:t>
            </a:r>
            <a:r>
              <a:rPr lang="en-US" sz="2800" dirty="0" smtClean="0"/>
              <a:t>Data in Alma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554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Subscribers - Setup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Subscribers </a:t>
            </a:r>
            <a:r>
              <a:rPr lang="en-US" dirty="0" smtClean="0"/>
              <a:t>are </a:t>
            </a:r>
            <a:r>
              <a:rPr lang="en-US" dirty="0"/>
              <a:t>be defined </a:t>
            </a:r>
            <a:r>
              <a:rPr lang="en-US" dirty="0" smtClean="0"/>
              <a:t>in: Configuration </a:t>
            </a:r>
            <a:r>
              <a:rPr lang="en-US" dirty="0" smtClean="0">
                <a:sym typeface="Wingdings" panose="05000000000000000000" pitchFamily="2" charset="2"/>
              </a:rPr>
              <a:t> Acquisitions  General  Subscribers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168" y="1851670"/>
            <a:ext cx="7565437" cy="237626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1334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Subscriber - impact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will be reportable by Subscriber (e.g. Law Library, participating campus…)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923678"/>
            <a:ext cx="7436497" cy="209892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2288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Vendor Configuration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manual uploads – any vendor can be used. It is good practice to decide who will be the Alma COUNTER vendors.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SUSHI </a:t>
            </a:r>
            <a:r>
              <a:rPr lang="en-US" dirty="0">
                <a:solidFill>
                  <a:srgbClr val="000000"/>
                </a:solidFill>
              </a:rPr>
              <a:t>data </a:t>
            </a:r>
            <a:r>
              <a:rPr lang="en-US" dirty="0"/>
              <a:t>will be determined solely by the URL and other information you add when configuring the account.</a:t>
            </a:r>
          </a:p>
          <a:p>
            <a:r>
              <a:rPr lang="en-US" dirty="0"/>
              <a:t>Yet we recommend adding the account for </a:t>
            </a:r>
            <a:r>
              <a:rPr lang="en-US" b="1" dirty="0"/>
              <a:t>each vendor </a:t>
            </a:r>
            <a:r>
              <a:rPr lang="en-US" dirty="0"/>
              <a:t>on the </a:t>
            </a:r>
            <a:r>
              <a:rPr lang="en-US" b="1" dirty="0"/>
              <a:t>Usage Data</a:t>
            </a:r>
            <a:r>
              <a:rPr lang="en-US" dirty="0"/>
              <a:t> tab of that vendor, for organizational purposes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41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 Filters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SUSHI account was defined for a  vendor, it is easy to find it, being now a “SUSHI Vendor”.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1707654"/>
            <a:ext cx="4631111" cy="293338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08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Hands-on Exercise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vendors send you COUNTER data?</a:t>
            </a:r>
          </a:p>
          <a:p>
            <a:r>
              <a:rPr lang="en-US" dirty="0" smtClean="0"/>
              <a:t>Is it sent manually, and/or via SUSHI (automatic harvesting)?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067694"/>
            <a:ext cx="3576806" cy="233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8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13E215-9905-4296-80B3-68AB19F2F2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      Manually Uploading and Deleting COUNTER Data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8C627D-4AFE-4C66-A659-27C704D5F5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DAC951-5F06-4551-A73E-7D459BDE379D}"/>
              </a:ext>
            </a:extLst>
          </p:cNvPr>
          <p:cNvGrpSpPr/>
          <p:nvPr/>
        </p:nvGrpSpPr>
        <p:grpSpPr>
          <a:xfrm>
            <a:off x="3478491" y="1275606"/>
            <a:ext cx="640614" cy="655090"/>
            <a:chOff x="109348" y="2301078"/>
            <a:chExt cx="986977" cy="98697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A9644D1-D623-491C-9E6C-0DC1FE0499EE}"/>
                </a:ext>
              </a:extLst>
            </p:cNvPr>
            <p:cNvSpPr/>
            <p:nvPr/>
          </p:nvSpPr>
          <p:spPr>
            <a:xfrm>
              <a:off x="145636" y="2337366"/>
              <a:ext cx="914400" cy="9144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קשת מלאה 15">
              <a:extLst>
                <a:ext uri="{FF2B5EF4-FFF2-40B4-BE49-F238E27FC236}">
                  <a16:creationId xmlns:a16="http://schemas.microsoft.com/office/drawing/2014/main" id="{69B1E7CF-6650-4E12-8A1E-EB46A7EBB9A9}"/>
                </a:ext>
              </a:extLst>
            </p:cNvPr>
            <p:cNvSpPr/>
            <p:nvPr/>
          </p:nvSpPr>
          <p:spPr>
            <a:xfrm rot="2819799">
              <a:off x="109348" y="2301078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43CA7B0-4EC4-4C3D-B7B0-5FFE82EF7866}"/>
                </a:ext>
              </a:extLst>
            </p:cNvPr>
            <p:cNvSpPr/>
            <p:nvPr/>
          </p:nvSpPr>
          <p:spPr>
            <a:xfrm>
              <a:off x="205672" y="2397402"/>
              <a:ext cx="794328" cy="794328"/>
            </a:xfrm>
            <a:prstGeom prst="ellipse">
              <a:avLst/>
            </a:prstGeom>
            <a:solidFill>
              <a:srgbClr val="0034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339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Manually Uploading and Deleting COUNTER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Manual uploads can be managed from </a:t>
            </a:r>
            <a:r>
              <a:rPr lang="en-US" b="1" dirty="0" smtClean="0"/>
              <a:t>Load Usage Data</a:t>
            </a:r>
            <a:endParaRPr lang="en-US" dirty="0" smtClean="0"/>
          </a:p>
          <a:p>
            <a:r>
              <a:rPr lang="en-US" dirty="0" smtClean="0"/>
              <a:t>Or directly from the </a:t>
            </a:r>
            <a:r>
              <a:rPr lang="en-US" b="1" dirty="0" smtClean="0"/>
              <a:t>Vendor record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739404"/>
            <a:ext cx="2390018" cy="18526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217" y="1707654"/>
            <a:ext cx="6227291" cy="257364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420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Manually Uploading and Deleting COUNTER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Vendor, Subscriber, file: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419622"/>
            <a:ext cx="7041747" cy="27108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230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Manually Uploading and Deleting COUNTER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vendor can be selected: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419622"/>
            <a:ext cx="6461366" cy="30664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2831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Manually </a:t>
            </a:r>
            <a:r>
              <a:rPr lang="en-US" dirty="0" smtClean="0"/>
              <a:t>Uploading </a:t>
            </a:r>
            <a:r>
              <a:rPr lang="en-US" dirty="0"/>
              <a:t>and </a:t>
            </a:r>
            <a:r>
              <a:rPr lang="en-US" dirty="0" smtClean="0"/>
              <a:t>Deleting COUNTER </a:t>
            </a:r>
            <a:r>
              <a:rPr lang="en-US" dirty="0"/>
              <a:t>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data </a:t>
            </a:r>
            <a:r>
              <a:rPr lang="en-US" dirty="0" smtClean="0"/>
              <a:t>must </a:t>
            </a:r>
            <a:r>
              <a:rPr lang="en-US" dirty="0"/>
              <a:t>be in one of the following formats: </a:t>
            </a:r>
            <a:r>
              <a:rPr lang="en-US" b="1" dirty="0" err="1"/>
              <a:t>xlsx</a:t>
            </a:r>
            <a:r>
              <a:rPr lang="en-US" dirty="0"/>
              <a:t>, </a:t>
            </a:r>
            <a:r>
              <a:rPr lang="en-US" b="1" dirty="0" err="1"/>
              <a:t>xls</a:t>
            </a:r>
            <a:r>
              <a:rPr lang="en-US" dirty="0"/>
              <a:t>, </a:t>
            </a:r>
            <a:r>
              <a:rPr lang="en-US" b="1" dirty="0"/>
              <a:t>csv</a:t>
            </a:r>
            <a:r>
              <a:rPr lang="en-US" dirty="0"/>
              <a:t>, </a:t>
            </a:r>
            <a:r>
              <a:rPr lang="en-US" b="1" dirty="0"/>
              <a:t>txt</a:t>
            </a:r>
            <a:r>
              <a:rPr lang="en-US" dirty="0"/>
              <a:t>, or </a:t>
            </a:r>
            <a:r>
              <a:rPr lang="en-US" b="1" dirty="0" err="1"/>
              <a:t>tsv</a:t>
            </a:r>
            <a:r>
              <a:rPr lang="en-US" dirty="0"/>
              <a:t>. </a:t>
            </a:r>
            <a:r>
              <a:rPr lang="en-US" dirty="0" smtClean="0"/>
              <a:t>Some </a:t>
            </a:r>
            <a:r>
              <a:rPr lang="en-US" dirty="0"/>
              <a:t>report </a:t>
            </a:r>
            <a:r>
              <a:rPr lang="en-US" dirty="0" smtClean="0"/>
              <a:t>types enable XML even for manual load (</a:t>
            </a:r>
            <a:r>
              <a:rPr lang="en-US" dirty="0"/>
              <a:t>see </a:t>
            </a:r>
            <a:r>
              <a:rPr lang="en-US" dirty="0">
                <a:hlinkClick r:id="rId3" tooltip="Managing COUNTER-Compliant Usage Data"/>
              </a:rPr>
              <a:t>COUNTER Report Types</a:t>
            </a:r>
            <a:r>
              <a:rPr lang="en-US" dirty="0"/>
              <a:t>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4113536"/>
            <a:ext cx="6120680" cy="41930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2019695"/>
            <a:ext cx="6083102" cy="19990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539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and Introductions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896621"/>
            <a:ext cx="8228585" cy="3979385"/>
          </a:xfrm>
        </p:spPr>
        <p:txBody>
          <a:bodyPr/>
          <a:lstStyle/>
          <a:p>
            <a:r>
              <a:rPr lang="en-US" dirty="0"/>
              <a:t>Vlad </a:t>
            </a:r>
            <a:r>
              <a:rPr lang="en-US" dirty="0" err="1"/>
              <a:t>Buldryev</a:t>
            </a:r>
            <a:r>
              <a:rPr lang="en-US" dirty="0"/>
              <a:t>, Senior Support Analyst</a:t>
            </a:r>
          </a:p>
          <a:p>
            <a:pPr lvl="1"/>
            <a:r>
              <a:rPr lang="en-US" dirty="0"/>
              <a:t>Specializes in link resolution and delivery across Ex Libris products. </a:t>
            </a:r>
          </a:p>
          <a:p>
            <a:pPr lvl="1"/>
            <a:r>
              <a:rPr lang="en-US" dirty="0"/>
              <a:t>Holds an MLIS degree from Simmons </a:t>
            </a:r>
            <a:r>
              <a:rPr lang="en-US" dirty="0" smtClean="0"/>
              <a:t>College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Yaala Ariel-Joel, Support Analyst</a:t>
            </a:r>
            <a:endParaRPr lang="en-US" dirty="0"/>
          </a:p>
          <a:p>
            <a:pPr lvl="1"/>
            <a:r>
              <a:rPr lang="en-US" dirty="0" smtClean="0"/>
              <a:t>Supporting Alma </a:t>
            </a:r>
            <a:r>
              <a:rPr lang="en-US" dirty="0"/>
              <a:t>customers </a:t>
            </a:r>
          </a:p>
          <a:p>
            <a:pPr lvl="1"/>
            <a:r>
              <a:rPr lang="en-US" dirty="0" smtClean="0"/>
              <a:t>Earlier was a reference </a:t>
            </a:r>
            <a:r>
              <a:rPr lang="en-US" dirty="0"/>
              <a:t>librarian </a:t>
            </a:r>
            <a:r>
              <a:rPr lang="en-US" dirty="0" smtClean="0"/>
              <a:t>in special </a:t>
            </a:r>
            <a:r>
              <a:rPr lang="en-US" dirty="0"/>
              <a:t>libraries.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3363838"/>
            <a:ext cx="2304256" cy="124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7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Overlapping Data Checks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uploading, Alma checks whether overlapping data exists in the database, according to a unique combination of owner code, subscriber, platform, publisher, measure type, and date (the owner code in Alma is built out of the customer ID and the institution ID).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data is considered duplicate, the following notification message is displayed, </a:t>
            </a:r>
            <a:r>
              <a:rPr lang="en-US" b="1" dirty="0"/>
              <a:t>Continue with the upload will delete the old data - Are you sure you want to continue?</a:t>
            </a:r>
            <a:r>
              <a:rPr lang="en-US" dirty="0"/>
              <a:t> If you continue, the old data is overwritten by the new data.</a:t>
            </a:r>
          </a:p>
        </p:txBody>
      </p:sp>
    </p:spTree>
    <p:extLst>
      <p:ext uri="{BB962C8B-B14F-4D97-AF65-F5344CB8AC3E}">
        <p14:creationId xmlns:p14="http://schemas.microsoft.com/office/powerpoint/2010/main" val="1494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 available for uploaded files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actions and filters are available</a:t>
            </a:r>
          </a:p>
          <a:p>
            <a:r>
              <a:rPr lang="en-US" dirty="0" smtClean="0"/>
              <a:t>Filter, view, download or delete files.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04" y="1851670"/>
            <a:ext cx="8100392" cy="247046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798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COUNTER Data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52605"/>
            <a:ext cx="8238929" cy="3979385"/>
          </a:xfrm>
        </p:spPr>
        <p:txBody>
          <a:bodyPr/>
          <a:lstStyle/>
          <a:p>
            <a:r>
              <a:rPr lang="en-US" dirty="0"/>
              <a:t>Inspect if there is data missing for a specific </a:t>
            </a:r>
            <a:r>
              <a:rPr lang="en-US" dirty="0" smtClean="0"/>
              <a:t>period.</a:t>
            </a:r>
          </a:p>
          <a:p>
            <a:r>
              <a:rPr lang="en-US" dirty="0" smtClean="0"/>
              <a:t>This tab includes </a:t>
            </a:r>
            <a:r>
              <a:rPr lang="en-US" dirty="0"/>
              <a:t>data loaded in Alma as well as migrated </a:t>
            </a:r>
            <a:r>
              <a:rPr lang="en-US" dirty="0" smtClean="0"/>
              <a:t>data.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32" y="1923678"/>
            <a:ext cx="7665735" cy="19400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639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Hands-on Exercise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Uploading a COUNTER Excel file.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379" y="2571750"/>
            <a:ext cx="3981010" cy="176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6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13E215-9905-4296-80B3-68AB19F2F2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SUSHI Harvesting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8C627D-4AFE-4C66-A659-27C704D5F5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E52D117-75D0-4161-9C55-70C69ED10731}"/>
              </a:ext>
            </a:extLst>
          </p:cNvPr>
          <p:cNvGrpSpPr/>
          <p:nvPr/>
        </p:nvGrpSpPr>
        <p:grpSpPr>
          <a:xfrm>
            <a:off x="3563888" y="1275606"/>
            <a:ext cx="640614" cy="655090"/>
            <a:chOff x="109348" y="3370793"/>
            <a:chExt cx="986977" cy="98697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7628599-E72E-46E4-9F5C-7235713FCC3C}"/>
                </a:ext>
              </a:extLst>
            </p:cNvPr>
            <p:cNvSpPr/>
            <p:nvPr/>
          </p:nvSpPr>
          <p:spPr>
            <a:xfrm>
              <a:off x="145636" y="3407081"/>
              <a:ext cx="914400" cy="9144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קשת מלאה 15">
              <a:extLst>
                <a:ext uri="{FF2B5EF4-FFF2-40B4-BE49-F238E27FC236}">
                  <a16:creationId xmlns:a16="http://schemas.microsoft.com/office/drawing/2014/main" id="{D95DAC11-DC4F-4FAB-887F-124C1C827D8B}"/>
                </a:ext>
              </a:extLst>
            </p:cNvPr>
            <p:cNvSpPr/>
            <p:nvPr/>
          </p:nvSpPr>
          <p:spPr>
            <a:xfrm rot="4409434">
              <a:off x="109348" y="3370793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20646C0-8255-4762-8A4B-ACDD18DDF32F}"/>
                </a:ext>
              </a:extLst>
            </p:cNvPr>
            <p:cNvSpPr/>
            <p:nvPr/>
          </p:nvSpPr>
          <p:spPr>
            <a:xfrm>
              <a:off x="205671" y="3467115"/>
              <a:ext cx="784765" cy="771592"/>
            </a:xfrm>
            <a:prstGeom prst="ellipse">
              <a:avLst/>
            </a:prstGeom>
            <a:solidFill>
              <a:srgbClr val="0034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618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</a:t>
            </a:r>
            <a:r>
              <a:rPr lang="en-US" dirty="0"/>
              <a:t>SUSHI Accounts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SUSHI accounts enable Alma to automatically retrieve COUNTER reports from vendors.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Again</a:t>
            </a:r>
            <a:r>
              <a:rPr lang="en-US" dirty="0"/>
              <a:t>, SUSHI data will be determined solely by the URL and other information you add when configuring the account </a:t>
            </a:r>
            <a:r>
              <a:rPr lang="en-US" dirty="0" smtClean="0"/>
              <a:t>. Yet we </a:t>
            </a:r>
            <a:r>
              <a:rPr lang="en-US" dirty="0"/>
              <a:t>recommend adding the account for each vendor on the </a:t>
            </a:r>
            <a:r>
              <a:rPr lang="en-US" b="1" dirty="0"/>
              <a:t>Usage Data</a:t>
            </a:r>
            <a:r>
              <a:rPr lang="en-US" dirty="0"/>
              <a:t> tab of that vendor, for organizational purposes.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03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SUSHI Accounts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the Vendor record, add a </a:t>
            </a:r>
            <a:r>
              <a:rPr lang="en-US" dirty="0"/>
              <a:t>SUSHI account for each </a:t>
            </a:r>
            <a:r>
              <a:rPr lang="en-US" dirty="0" smtClean="0"/>
              <a:t>report </a:t>
            </a:r>
            <a:r>
              <a:rPr lang="en-US" dirty="0"/>
              <a:t>type (and subscriber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77" y="1851670"/>
            <a:ext cx="7804845" cy="223783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258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SUSHI Accounts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the Vendor record, add a </a:t>
            </a:r>
            <a:r>
              <a:rPr lang="en-US" dirty="0"/>
              <a:t>SUSHI account for each </a:t>
            </a:r>
            <a:r>
              <a:rPr lang="en-US" dirty="0" smtClean="0"/>
              <a:t>report </a:t>
            </a:r>
            <a:r>
              <a:rPr lang="en-US" dirty="0"/>
              <a:t>type (and subscriber</a:t>
            </a:r>
            <a:r>
              <a:rPr lang="en-US" dirty="0" smtClean="0"/>
              <a:t>).</a:t>
            </a:r>
          </a:p>
          <a:p>
            <a:r>
              <a:rPr lang="en-US" dirty="0" smtClean="0"/>
              <a:t>Autofill can find SUSHI-Certified vendors </a:t>
            </a:r>
            <a:r>
              <a:rPr lang="en-US" dirty="0" smtClean="0">
                <a:sym typeface="Wingdings" panose="05000000000000000000" pitchFamily="2" charset="2"/>
              </a:rPr>
              <a:t> complete rest of data and test, or contribute: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348401"/>
            <a:ext cx="6069410" cy="238358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6122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SUSHI Accounts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of Certified-SUSHI Vendors is maintained in the Online Help: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As relevant, special instructions are given: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814101"/>
            <a:ext cx="5515508" cy="18332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1275606"/>
            <a:ext cx="4003029" cy="9486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5866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SUSHI Harvesting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Certain Roles can launch the SUSHI job manually.</a:t>
            </a:r>
          </a:p>
          <a:p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347614"/>
            <a:ext cx="7599497" cy="29767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5936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C2BEB-34D6-4D38-A51E-BB6B3973A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8EE7BC-4F4A-4E84-B8C2-491463088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8827D5-3841-44DC-8205-4FD1DB604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Session Description: How to load and manage COUNTER-Compliant data in Alma</a:t>
            </a:r>
            <a:br>
              <a:rPr lang="en-US" dirty="0" smtClean="0"/>
            </a:br>
            <a:endParaRPr lang="en-US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Session Objective(s)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By </a:t>
            </a:r>
            <a:r>
              <a:rPr lang="en-US" sz="1800" dirty="0"/>
              <a:t>the end of this sessions you will know, understand and/or be able to: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Set-up SUSHI Vendor in Alma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Upload files – manually and via SUSHI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Monitor “Load Usage Data”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Brief review of </a:t>
            </a:r>
            <a:r>
              <a:rPr lang="en-US" sz="1600" dirty="0"/>
              <a:t>Analytics </a:t>
            </a:r>
            <a:r>
              <a:rPr lang="en-US" sz="1600" dirty="0" smtClean="0"/>
              <a:t>“Usage Data” and “Cost Usage” subject areas.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Target </a:t>
            </a:r>
            <a:r>
              <a:rPr lang="en-US" sz="2200" dirty="0" smtClean="0"/>
              <a:t>Audience: Systems, Collection Development, all interested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4913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SUSHI Harvesting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schedule harvesting, go to: Configuration </a:t>
            </a:r>
            <a:r>
              <a:rPr lang="en-US" dirty="0" smtClean="0">
                <a:sym typeface="Wingdings" panose="05000000000000000000" pitchFamily="2" charset="2"/>
              </a:rPr>
              <a:t> Acquisitions  </a:t>
            </a:r>
            <a:r>
              <a:rPr lang="en-US" dirty="0"/>
              <a:t>Acquisition Jobs Configuration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779662"/>
            <a:ext cx="6355904" cy="280868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477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 Exercise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example, add SUSHI account for “ACS”.</a:t>
            </a:r>
          </a:p>
          <a:p>
            <a:r>
              <a:rPr lang="en-US" dirty="0" smtClean="0"/>
              <a:t>Test connection, inspect the answer.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066022"/>
            <a:ext cx="33432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92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13E215-9905-4296-80B3-68AB19F2F2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Analytics Reporting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8C627D-4AFE-4C66-A659-27C704D5F5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2C0391-1C0C-4D26-BC21-3E4FD73AED61}"/>
              </a:ext>
            </a:extLst>
          </p:cNvPr>
          <p:cNvGrpSpPr/>
          <p:nvPr/>
        </p:nvGrpSpPr>
        <p:grpSpPr>
          <a:xfrm>
            <a:off x="3489931" y="1347614"/>
            <a:ext cx="640614" cy="655090"/>
            <a:chOff x="109348" y="4440508"/>
            <a:chExt cx="986977" cy="98697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A3594EB-88D0-417B-A11C-2BF643FA91E1}"/>
                </a:ext>
              </a:extLst>
            </p:cNvPr>
            <p:cNvSpPr/>
            <p:nvPr/>
          </p:nvSpPr>
          <p:spPr>
            <a:xfrm>
              <a:off x="145636" y="4476796"/>
              <a:ext cx="914400" cy="9144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קשת מלאה 15">
              <a:extLst>
                <a:ext uri="{FF2B5EF4-FFF2-40B4-BE49-F238E27FC236}">
                  <a16:creationId xmlns:a16="http://schemas.microsoft.com/office/drawing/2014/main" id="{008ADA4E-8BCE-4F94-B5ED-F975BAC8417B}"/>
                </a:ext>
              </a:extLst>
            </p:cNvPr>
            <p:cNvSpPr/>
            <p:nvPr/>
          </p:nvSpPr>
          <p:spPr>
            <a:xfrm rot="5930780">
              <a:off x="109348" y="4440508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773B3CA-C182-4672-8DC8-86432F8D47BD}"/>
                </a:ext>
              </a:extLst>
            </p:cNvPr>
            <p:cNvSpPr/>
            <p:nvPr/>
          </p:nvSpPr>
          <p:spPr>
            <a:xfrm>
              <a:off x="205672" y="4536831"/>
              <a:ext cx="794328" cy="794327"/>
            </a:xfrm>
            <a:prstGeom prst="ellipse">
              <a:avLst/>
            </a:prstGeom>
            <a:solidFill>
              <a:srgbClr val="0034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874" y="3033543"/>
            <a:ext cx="3082599" cy="153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8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Analytics refresh timeline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Usage data is refreshed daily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418" y="1275606"/>
            <a:ext cx="3304799" cy="31441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717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Analytics reporting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Usage data is visible from an </a:t>
            </a:r>
            <a:r>
              <a:rPr lang="en-US" b="1" dirty="0" smtClean="0"/>
              <a:t>Electronic Portfolios </a:t>
            </a:r>
            <a:r>
              <a:rPr lang="en-US" dirty="0" smtClean="0"/>
              <a:t>search.</a:t>
            </a:r>
          </a:p>
          <a:p>
            <a:r>
              <a:rPr lang="en-US" dirty="0" smtClean="0"/>
              <a:t>Drill down to get to Analytics for further analysis.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2060538"/>
            <a:ext cx="3351218" cy="21210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707560"/>
            <a:ext cx="2160240" cy="28269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440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Analytics reporting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Development Team shared a </a:t>
            </a:r>
            <a:r>
              <a:rPr lang="en-US" dirty="0"/>
              <a:t>tip – </a:t>
            </a:r>
            <a:r>
              <a:rPr lang="en-US" dirty="0" smtClean="0"/>
              <a:t>find the report in: </a:t>
            </a:r>
          </a:p>
          <a:p>
            <a:r>
              <a:rPr lang="en-US" dirty="0" smtClean="0"/>
              <a:t>/Shared/Alma/Usage/Reports/Usage </a:t>
            </a:r>
            <a:r>
              <a:rPr lang="en-US" dirty="0"/>
              <a:t>by title graph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946" y="1616081"/>
            <a:ext cx="2939189" cy="32409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046972"/>
            <a:ext cx="4819650" cy="69532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79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Analytics Reporting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COUNTER data exists in Analytics “Usage Data” and “Cost Usage” subject areas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611151"/>
            <a:ext cx="1941342" cy="3242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1611151"/>
            <a:ext cx="1545154" cy="285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4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Analytics Reporting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Reports and Dashboards are </a:t>
            </a:r>
            <a:r>
              <a:rPr lang="en-US" dirty="0" smtClean="0"/>
              <a:t>offered </a:t>
            </a:r>
            <a:r>
              <a:rPr lang="en-US" dirty="0"/>
              <a:t>for immediate use: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275606"/>
            <a:ext cx="2782231" cy="37242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2717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Hands-on Exercise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Check Analytics report building advice:</a:t>
            </a:r>
          </a:p>
          <a:p>
            <a:endParaRPr lang="en-US" sz="2100" dirty="0" smtClean="0">
              <a:solidFill>
                <a:srgbClr val="C00000"/>
              </a:solidFill>
            </a:endParaRPr>
          </a:p>
          <a:p>
            <a:r>
              <a:rPr lang="en-US" sz="2100" dirty="0" smtClean="0">
                <a:solidFill>
                  <a:srgbClr val="C00000"/>
                </a:solidFill>
              </a:rPr>
              <a:t>Usage </a:t>
            </a:r>
            <a:r>
              <a:rPr lang="en-US" sz="2100" dirty="0">
                <a:solidFill>
                  <a:srgbClr val="C00000"/>
                </a:solidFill>
              </a:rPr>
              <a:t>Data</a:t>
            </a:r>
            <a:r>
              <a:rPr lang="en-US" sz="2100" dirty="0"/>
              <a:t>: </a:t>
            </a:r>
            <a:r>
              <a:rPr lang="en-US" sz="1900" dirty="0">
                <a:hlinkClick r:id="rId3"/>
              </a:rPr>
              <a:t>https://knowledge.exlibrisgroup.com/Alma/Product_Documentation/Alma_Online_Help_(English)/Analytics/160Usage_Data</a:t>
            </a:r>
            <a:endParaRPr lang="en-US" sz="1900" dirty="0"/>
          </a:p>
          <a:p>
            <a:r>
              <a:rPr lang="en-US" sz="2100" dirty="0">
                <a:solidFill>
                  <a:srgbClr val="C00000"/>
                </a:solidFill>
              </a:rPr>
              <a:t>Cost Usage</a:t>
            </a:r>
            <a:r>
              <a:rPr lang="en-US" sz="2100" dirty="0"/>
              <a:t>: </a:t>
            </a:r>
            <a:r>
              <a:rPr lang="en-US" sz="1900" dirty="0">
                <a:hlinkClick r:id="rId4"/>
              </a:rPr>
              <a:t>https://knowledge.exlibrisgroup.com/Alma/Product_Documentation/Alma_Online_Help_(English)/Analytics/170Cost_Usage</a:t>
            </a:r>
            <a:endParaRPr lang="en-US" sz="1900" dirty="0"/>
          </a:p>
          <a:p>
            <a:r>
              <a:rPr lang="en-US" sz="2100" dirty="0"/>
              <a:t>Remember also the </a:t>
            </a:r>
            <a:r>
              <a:rPr lang="en-US" sz="2100" dirty="0">
                <a:solidFill>
                  <a:srgbClr val="C00000"/>
                </a:solidFill>
              </a:rPr>
              <a:t>Link Resolver Usage</a:t>
            </a:r>
            <a:r>
              <a:rPr lang="en-US" sz="2100" dirty="0"/>
              <a:t>: </a:t>
            </a:r>
            <a:r>
              <a:rPr lang="en-US" sz="1900" dirty="0">
                <a:hlinkClick r:id="rId5"/>
              </a:rPr>
              <a:t>https://knowledge.exlibrisgroup.com/Alma/Product_Documentation/Alma_Online_Help_(English)/Analytics/150Link_Resolver_Usage</a:t>
            </a:r>
            <a:endParaRPr lang="en-US" sz="1900" dirty="0"/>
          </a:p>
          <a:p>
            <a:endParaRPr lang="en-US" sz="2100" dirty="0"/>
          </a:p>
          <a:p>
            <a:r>
              <a:rPr lang="en-US" sz="2100" dirty="0"/>
              <a:t>Understanding the “</a:t>
            </a:r>
            <a:r>
              <a:rPr lang="en-US" sz="2100" dirty="0">
                <a:solidFill>
                  <a:srgbClr val="C00000"/>
                </a:solidFill>
              </a:rPr>
              <a:t>Cost Usage</a:t>
            </a:r>
            <a:r>
              <a:rPr lang="en-US" sz="2100" dirty="0"/>
              <a:t>” Subject Area: </a:t>
            </a:r>
            <a:r>
              <a:rPr lang="en-US" sz="2100" dirty="0">
                <a:hlinkClick r:id="rId6"/>
              </a:rPr>
              <a:t>https://knowledge.exlibrisgroup.com/Alma/Training/Extended_Training/Presentations_and_Documents_-_</a:t>
            </a:r>
            <a:r>
              <a:rPr lang="en-US" sz="2100" dirty="0" smtClean="0">
                <a:hlinkClick r:id="rId6"/>
              </a:rPr>
              <a:t>Analytics</a:t>
            </a:r>
            <a:endParaRPr lang="en-US" sz="2100" dirty="0" smtClean="0"/>
          </a:p>
          <a:p>
            <a:r>
              <a:rPr lang="en-US" sz="2100" dirty="0" smtClean="0"/>
              <a:t>Direct link: </a:t>
            </a:r>
          </a:p>
          <a:p>
            <a:r>
              <a:rPr lang="en-US" sz="2100" dirty="0">
                <a:hlinkClick r:id="rId7"/>
              </a:rPr>
              <a:t>https://knowledge.exlibrisgroup.com/@api/deki/files/48654/Analytics_-_</a:t>
            </a:r>
            <a:r>
              <a:rPr lang="en-US" sz="2100" dirty="0" smtClean="0">
                <a:hlinkClick r:id="rId7"/>
              </a:rPr>
              <a:t>Overview_of_calculation_of_the_cost_per_use_in_the_Cost_Usage_subject_area_with_DB_and_JR1.pptx?revision=2</a:t>
            </a:r>
            <a:endParaRPr lang="en-US" sz="2100" dirty="0" smtClean="0"/>
          </a:p>
          <a:p>
            <a:endParaRPr lang="en-US" sz="21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01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13E215-9905-4296-80B3-68AB19F2F2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Next Steps, Support Resources and Feedback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8C627D-4AFE-4C66-A659-27C704D5F5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32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Actually, what is COUNTER?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2425886"/>
            <a:ext cx="3764089" cy="2398385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752605"/>
            <a:ext cx="8228585" cy="3162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685800"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kern="0" dirty="0">
                <a:solidFill>
                  <a:srgbClr val="000000"/>
                </a:solidFill>
              </a:rPr>
              <a:t>Project COUNTER – </a:t>
            </a:r>
            <a:endParaRPr lang="en-US" b="1" u="sng" kern="0" dirty="0">
              <a:solidFill>
                <a:srgbClr val="000000"/>
              </a:solidFill>
            </a:endParaRPr>
          </a:p>
          <a:p>
            <a:pPr marL="0" indent="0" defTabSz="685800">
              <a:buSzPct val="70000"/>
              <a:buNone/>
              <a:defRPr/>
            </a:pPr>
            <a:r>
              <a:rPr lang="en-US" sz="2000" b="1" u="sng" kern="0" dirty="0" smtClean="0">
                <a:solidFill>
                  <a:srgbClr val="000000"/>
                </a:solidFill>
              </a:rPr>
              <a:t>C</a:t>
            </a:r>
            <a:r>
              <a:rPr lang="en-US" sz="2000" kern="0" dirty="0" smtClean="0">
                <a:solidFill>
                  <a:srgbClr val="000000"/>
                </a:solidFill>
              </a:rPr>
              <a:t>ounting </a:t>
            </a:r>
            <a:r>
              <a:rPr lang="en-US" sz="2000" b="1" u="sng" kern="0" dirty="0">
                <a:solidFill>
                  <a:srgbClr val="000000"/>
                </a:solidFill>
              </a:rPr>
              <a:t>O</a:t>
            </a:r>
            <a:r>
              <a:rPr lang="en-US" sz="2000" kern="0" dirty="0">
                <a:solidFill>
                  <a:srgbClr val="000000"/>
                </a:solidFill>
              </a:rPr>
              <a:t>nline </a:t>
            </a:r>
            <a:r>
              <a:rPr lang="en-US" sz="2000" b="1" u="sng" kern="0" dirty="0">
                <a:solidFill>
                  <a:srgbClr val="000000"/>
                </a:solidFill>
              </a:rPr>
              <a:t>U</a:t>
            </a:r>
            <a:r>
              <a:rPr lang="en-US" sz="2000" kern="0" dirty="0">
                <a:solidFill>
                  <a:srgbClr val="000000"/>
                </a:solidFill>
              </a:rPr>
              <a:t>sage of </a:t>
            </a:r>
            <a:r>
              <a:rPr lang="en-US" sz="2000" b="1" u="sng" kern="0" dirty="0">
                <a:solidFill>
                  <a:srgbClr val="000000"/>
                </a:solidFill>
              </a:rPr>
              <a:t>N</a:t>
            </a:r>
            <a:r>
              <a:rPr lang="en-US" sz="2000" kern="0" dirty="0">
                <a:solidFill>
                  <a:srgbClr val="000000"/>
                </a:solidFill>
              </a:rPr>
              <a:t>etworked </a:t>
            </a:r>
            <a:r>
              <a:rPr lang="en-US" sz="2000" b="1" u="sng" kern="0" dirty="0">
                <a:solidFill>
                  <a:srgbClr val="000000"/>
                </a:solidFill>
              </a:rPr>
              <a:t>E</a:t>
            </a:r>
            <a:r>
              <a:rPr lang="en-US" sz="2000" kern="0" dirty="0">
                <a:solidFill>
                  <a:srgbClr val="000000"/>
                </a:solidFill>
              </a:rPr>
              <a:t>lectronic </a:t>
            </a:r>
            <a:r>
              <a:rPr lang="en-US" sz="2000" b="1" u="sng" kern="0" dirty="0" smtClean="0">
                <a:solidFill>
                  <a:srgbClr val="000000"/>
                </a:solidFill>
              </a:rPr>
              <a:t>R</a:t>
            </a:r>
            <a:r>
              <a:rPr lang="en-US" sz="2000" kern="0" dirty="0" smtClean="0">
                <a:solidFill>
                  <a:srgbClr val="000000"/>
                </a:solidFill>
              </a:rPr>
              <a:t>esources</a:t>
            </a:r>
          </a:p>
          <a:p>
            <a:pPr marL="0" indent="0" defTabSz="685800">
              <a:buSzPct val="70000"/>
              <a:buNone/>
              <a:defRPr/>
            </a:pPr>
            <a:endParaRPr lang="en-US" sz="2000" dirty="0" smtClean="0"/>
          </a:p>
          <a:p>
            <a:pPr marL="0" indent="0" defTabSz="685800">
              <a:buSzPct val="70000"/>
              <a:buNone/>
              <a:defRPr/>
            </a:pPr>
            <a:r>
              <a:rPr lang="en-US" sz="1800" dirty="0" smtClean="0"/>
              <a:t>Known </a:t>
            </a:r>
            <a:r>
              <a:rPr lang="en-US" sz="1800" dirty="0"/>
              <a:t>as the Code of Practice, the </a:t>
            </a:r>
            <a:r>
              <a:rPr lang="en-US" sz="1800" dirty="0">
                <a:solidFill>
                  <a:srgbClr val="003466"/>
                </a:solidFill>
              </a:rPr>
              <a:t>standard</a:t>
            </a:r>
            <a:r>
              <a:rPr lang="en-US" sz="1800" dirty="0"/>
              <a:t> ensures vendors and publishers can provide their library customers with consistent, credible and comparable </a:t>
            </a:r>
            <a:r>
              <a:rPr lang="en-US" sz="1800" dirty="0">
                <a:solidFill>
                  <a:srgbClr val="003466"/>
                </a:solidFill>
              </a:rPr>
              <a:t>usage data</a:t>
            </a:r>
            <a:r>
              <a:rPr lang="en-US" sz="1800" dirty="0"/>
              <a:t>.</a:t>
            </a:r>
            <a:endParaRPr lang="en-US" sz="1800" kern="0" dirty="0" smtClean="0">
              <a:solidFill>
                <a:srgbClr val="000000"/>
              </a:solidFill>
            </a:endParaRPr>
          </a:p>
          <a:p>
            <a:pPr marL="0" indent="0" defTabSz="685800">
              <a:buSzPct val="70000"/>
              <a:buNone/>
              <a:defRPr/>
            </a:pPr>
            <a:r>
              <a:rPr lang="en-US" sz="1800" kern="0" dirty="0" smtClean="0">
                <a:solidFill>
                  <a:srgbClr val="000000"/>
                </a:solidFill>
                <a:hlinkClick r:id="rId4"/>
              </a:rPr>
              <a:t>www.projectcounter.org</a:t>
            </a:r>
            <a:endParaRPr lang="en-US" sz="1800" kern="0" dirty="0" smtClean="0">
              <a:solidFill>
                <a:srgbClr val="000000"/>
              </a:solidFill>
            </a:endParaRPr>
          </a:p>
          <a:p>
            <a:pPr marL="0" indent="0" defTabSz="685800">
              <a:buSzPct val="70000"/>
              <a:buNone/>
              <a:defRPr/>
            </a:pPr>
            <a:endParaRPr lang="en-US" kern="0" dirty="0" smtClean="0">
              <a:solidFill>
                <a:srgbClr val="000000"/>
              </a:solidFill>
            </a:endParaRPr>
          </a:p>
          <a:p>
            <a:pPr marL="0" indent="0" defTabSz="685800">
              <a:buSzPct val="70000"/>
              <a:buNone/>
              <a:defRPr/>
            </a:pPr>
            <a:r>
              <a:rPr lang="en-US" sz="1400" kern="0" dirty="0">
                <a:solidFill>
                  <a:srgbClr val="000000"/>
                </a:solidFill>
              </a:rPr>
              <a:t/>
            </a:r>
            <a:br>
              <a:rPr lang="en-US" sz="1400" kern="0" dirty="0">
                <a:solidFill>
                  <a:srgbClr val="000000"/>
                </a:solidFill>
              </a:rPr>
            </a:br>
            <a:endParaRPr lang="en-US" sz="1350" kern="0" dirty="0">
              <a:solidFill>
                <a:srgbClr val="000000"/>
              </a:solidFill>
            </a:endParaRPr>
          </a:p>
          <a:p>
            <a:pPr marL="171450" indent="-171450" defTabSz="685800">
              <a:buSzPct val="70000"/>
              <a:buFont typeface="Wingdings" panose="05000000000000000000" pitchFamily="2" charset="2"/>
              <a:buChar char="§"/>
              <a:defRPr/>
            </a:pPr>
            <a:endParaRPr 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59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and Resources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Documentation</a:t>
            </a:r>
            <a:r>
              <a:rPr lang="en-US" sz="2000" dirty="0" smtClean="0"/>
              <a:t>:</a:t>
            </a:r>
          </a:p>
          <a:p>
            <a:endParaRPr lang="en-US" sz="2000" dirty="0"/>
          </a:p>
          <a:p>
            <a:pPr lvl="1"/>
            <a:r>
              <a:rPr lang="en-US" sz="2100" dirty="0" smtClean="0"/>
              <a:t>Managing COUNTER-Compliant Usage Data</a:t>
            </a:r>
          </a:p>
          <a:p>
            <a:pPr marL="457200" lvl="1" indent="0">
              <a:buNone/>
            </a:pPr>
            <a:r>
              <a:rPr lang="en-US" sz="1800" dirty="0" smtClean="0"/>
              <a:t>https</a:t>
            </a:r>
            <a:r>
              <a:rPr lang="en-US" sz="1800" dirty="0"/>
              <a:t>://knowledge.exlibrisgroup.com/Alma/Product_Documentation/010Alma_Online_Help_(English)/020Acquisitions/090Acquisitions_Infrastructure/010Managing_Vendors/Managing_COUNTER-Compliant_Usage_Data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sz="2000" dirty="0"/>
              <a:t>Additional support resources within the ExLibris Ecosystem: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hlinkClick r:id="rId3"/>
              </a:rPr>
              <a:t>Idea </a:t>
            </a:r>
            <a:r>
              <a:rPr lang="en-US" dirty="0" smtClean="0">
                <a:hlinkClick r:id="rId3"/>
              </a:rPr>
              <a:t>Exchange</a:t>
            </a:r>
            <a:r>
              <a:rPr lang="en-US" dirty="0"/>
              <a:t>: </a:t>
            </a:r>
            <a:r>
              <a:rPr lang="en-US" sz="1600" dirty="0"/>
              <a:t>https://ideas.exlibrisgroup.com/forums/308173-alma/suggestions/19332850-in-analytics-add-usage-data-to-the-e-inventory-su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hlinkClick r:id="rId4"/>
              </a:rPr>
              <a:t>Developer </a:t>
            </a:r>
            <a:r>
              <a:rPr lang="en-US" dirty="0" smtClean="0">
                <a:hlinkClick r:id="rId4"/>
              </a:rPr>
              <a:t>Network</a:t>
            </a:r>
            <a:r>
              <a:rPr lang="en-US" dirty="0"/>
              <a:t>: </a:t>
            </a:r>
            <a:endParaRPr lang="en-US" dirty="0" smtClean="0"/>
          </a:p>
          <a:p>
            <a:pPr marL="457200" lvl="1" indent="0">
              <a:buNone/>
            </a:pPr>
            <a:r>
              <a:rPr lang="en-US" sz="1900" dirty="0" smtClean="0">
                <a:hlinkClick r:id="rId5"/>
              </a:rPr>
              <a:t>https</a:t>
            </a:r>
            <a:r>
              <a:rPr lang="en-US" sz="1900" dirty="0">
                <a:hlinkClick r:id="rId5"/>
              </a:rPr>
              <a:t>://</a:t>
            </a:r>
            <a:r>
              <a:rPr lang="en-US" sz="1900" dirty="0" smtClean="0">
                <a:hlinkClick r:id="rId5"/>
              </a:rPr>
              <a:t>developers.exlibrisgroup.com/standards</a:t>
            </a:r>
            <a:endParaRPr lang="en-US" sz="1900" dirty="0" smtClean="0"/>
          </a:p>
          <a:p>
            <a:pPr marL="457200" lvl="1" indent="0">
              <a:buNone/>
            </a:pPr>
            <a:r>
              <a:rPr lang="en-US" sz="1900" dirty="0">
                <a:hlinkClick r:id="rId6"/>
              </a:rPr>
              <a:t>https://</a:t>
            </a:r>
            <a:r>
              <a:rPr lang="en-US" sz="1900" dirty="0" smtClean="0">
                <a:hlinkClick r:id="rId6"/>
              </a:rPr>
              <a:t>developers.exlibrisgroup.com/blog/UStat-fixing-usage-data</a:t>
            </a:r>
            <a:endParaRPr lang="en-US" sz="1900" dirty="0" smtClean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  <a:p>
            <a:r>
              <a:rPr lang="en-US" sz="2000" dirty="0">
                <a:hlinkClick r:id="rId7"/>
              </a:rPr>
              <a:t>2018 Technical Seminar Presentations </a:t>
            </a:r>
            <a:r>
              <a:rPr lang="en-US" sz="2000" dirty="0"/>
              <a:t>(Cross-Product section of CKC</a:t>
            </a:r>
            <a:r>
              <a:rPr lang="en-US" sz="2000" dirty="0" smtClean="0"/>
              <a:t>) 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99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B2F1E-EE0D-473E-B5EF-2F9B1A001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E0B85-C199-4044-801D-48AFAF0B5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D94F7D7-A817-4F36-9B02-A26234B52192}"/>
              </a:ext>
            </a:extLst>
          </p:cNvPr>
          <p:cNvGrpSpPr/>
          <p:nvPr/>
        </p:nvGrpSpPr>
        <p:grpSpPr>
          <a:xfrm>
            <a:off x="95511" y="2522983"/>
            <a:ext cx="8952977" cy="2316682"/>
            <a:chOff x="106563" y="4226918"/>
            <a:chExt cx="8952977" cy="231668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63160A-9E5D-4E21-AD3F-307645A56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5213" y="4226918"/>
              <a:ext cx="4694327" cy="231668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D0AC520-DF8B-4EFF-892B-BD10F3F6D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563" y="4226919"/>
              <a:ext cx="4694327" cy="2316681"/>
            </a:xfrm>
            <a:prstGeom prst="rect">
              <a:avLst/>
            </a:prstGeom>
          </p:spPr>
        </p:pic>
      </p:grp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642BB03-CEC4-4BFB-9808-6D8C9DDD31E3}"/>
              </a:ext>
            </a:extLst>
          </p:cNvPr>
          <p:cNvSpPr txBox="1">
            <a:spLocks/>
          </p:cNvSpPr>
          <p:nvPr/>
        </p:nvSpPr>
        <p:spPr>
          <a:xfrm>
            <a:off x="1115616" y="1067956"/>
            <a:ext cx="6236680" cy="1730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/>
              <a:t>Any Final Questions? </a:t>
            </a:r>
          </a:p>
        </p:txBody>
      </p:sp>
    </p:spTree>
    <p:extLst>
      <p:ext uri="{BB962C8B-B14F-4D97-AF65-F5344CB8AC3E}">
        <p14:creationId xmlns:p14="http://schemas.microsoft.com/office/powerpoint/2010/main" val="271695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Feedback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752605"/>
            <a:ext cx="8228585" cy="1315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Value Your Feedback!  </a:t>
            </a:r>
            <a:br>
              <a:rPr lang="en-US" dirty="0"/>
            </a:br>
            <a:r>
              <a:rPr lang="en-US" dirty="0"/>
              <a:t>Please complete the brief Session Comment Card: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F7C562-A068-424A-A62D-A030BA397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72" y="1635646"/>
            <a:ext cx="4341160" cy="2578063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3EB0F8-840B-4DBF-BAFE-282B3D4D2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217" y="2052630"/>
            <a:ext cx="4491019" cy="2617908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385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80FF6-1738-4EE0-9D88-6F2F59098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3003798"/>
            <a:ext cx="6336145" cy="844896"/>
          </a:xfrm>
        </p:spPr>
        <p:txBody>
          <a:bodyPr/>
          <a:lstStyle/>
          <a:p>
            <a:pPr algn="ctr"/>
            <a:r>
              <a:rPr lang="en-US" sz="4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6106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C2BEB-34D6-4D38-A51E-BB6B3973A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year on since release: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8EE7BC-4F4A-4E84-B8C2-491463088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8827D5-3841-44DC-8205-4FD1DB604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896621"/>
            <a:ext cx="8228585" cy="3979385"/>
          </a:xfrm>
        </p:spPr>
        <p:txBody>
          <a:bodyPr>
            <a:normAutofit/>
          </a:bodyPr>
          <a:lstStyle/>
          <a:p>
            <a:r>
              <a:rPr lang="en-US" dirty="0" smtClean="0"/>
              <a:t>Today</a:t>
            </a:r>
            <a:r>
              <a:rPr lang="en-US" dirty="0"/>
              <a:t>, COUNTER usage data is loaded directly to Alma. </a:t>
            </a:r>
          </a:p>
          <a:p>
            <a:pPr lvl="1"/>
            <a:r>
              <a:rPr lang="en-US" dirty="0"/>
              <a:t>Unified management interface, one login.</a:t>
            </a:r>
          </a:p>
          <a:p>
            <a:pPr lvl="1"/>
            <a:r>
              <a:rPr lang="en-US" dirty="0"/>
              <a:t>Review results – within a day.</a:t>
            </a:r>
          </a:p>
          <a:p>
            <a:pPr lvl="1"/>
            <a:r>
              <a:rPr lang="en-US" dirty="0"/>
              <a:t>More COUNTER Report Types are available now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003466"/>
                </a:solidFill>
              </a:rPr>
              <a:t>Contribute SUSHI setup</a:t>
            </a:r>
          </a:p>
          <a:p>
            <a:pPr lvl="1"/>
            <a:endParaRPr lang="en-US" dirty="0">
              <a:solidFill>
                <a:srgbClr val="C00000"/>
              </a:solidFill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endParaRPr lang="en-US" sz="1800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2355726"/>
            <a:ext cx="2320174" cy="23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2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B23B-7996-4908-9BD5-FD617EDB7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F25A63-346A-45B3-90B5-B0F27BD07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80843AA-D8EC-43C8-AACE-CB702EA4F187}"/>
              </a:ext>
            </a:extLst>
          </p:cNvPr>
          <p:cNvGrpSpPr/>
          <p:nvPr/>
        </p:nvGrpSpPr>
        <p:grpSpPr>
          <a:xfrm>
            <a:off x="327706" y="784027"/>
            <a:ext cx="640614" cy="655090"/>
            <a:chOff x="109348" y="1231363"/>
            <a:chExt cx="986977" cy="986977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B909E4B-03DB-46A7-B51D-1AE2857321EC}"/>
                </a:ext>
              </a:extLst>
            </p:cNvPr>
            <p:cNvSpPr/>
            <p:nvPr/>
          </p:nvSpPr>
          <p:spPr>
            <a:xfrm>
              <a:off x="145636" y="1267651"/>
              <a:ext cx="914400" cy="9144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קשת מלאה 15">
              <a:extLst>
                <a:ext uri="{FF2B5EF4-FFF2-40B4-BE49-F238E27FC236}">
                  <a16:creationId xmlns:a16="http://schemas.microsoft.com/office/drawing/2014/main" id="{E556F67E-6FAF-4548-AAC1-97DCEF8453C8}"/>
                </a:ext>
              </a:extLst>
            </p:cNvPr>
            <p:cNvSpPr/>
            <p:nvPr/>
          </p:nvSpPr>
          <p:spPr>
            <a:xfrm rot="305064">
              <a:off x="109348" y="1231363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99E3AE8-BCBA-469E-AC01-00A52F30E18B}"/>
                </a:ext>
              </a:extLst>
            </p:cNvPr>
            <p:cNvSpPr/>
            <p:nvPr/>
          </p:nvSpPr>
          <p:spPr>
            <a:xfrm>
              <a:off x="205672" y="1327687"/>
              <a:ext cx="794328" cy="794328"/>
            </a:xfrm>
            <a:prstGeom prst="ellipse">
              <a:avLst/>
            </a:prstGeom>
            <a:solidFill>
              <a:srgbClr val="0034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8B16D1E8-3397-4205-AD0E-20452CD21FE8}"/>
              </a:ext>
            </a:extLst>
          </p:cNvPr>
          <p:cNvSpPr txBox="1">
            <a:spLocks/>
          </p:cNvSpPr>
          <p:nvPr/>
        </p:nvSpPr>
        <p:spPr>
          <a:xfrm>
            <a:off x="1187624" y="840823"/>
            <a:ext cx="3602772" cy="424843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Configuration – Subscriber, Vendors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DAC951-5F06-4551-A73E-7D459BDE379D}"/>
              </a:ext>
            </a:extLst>
          </p:cNvPr>
          <p:cNvGrpSpPr/>
          <p:nvPr/>
        </p:nvGrpSpPr>
        <p:grpSpPr>
          <a:xfrm>
            <a:off x="327706" y="1491630"/>
            <a:ext cx="640614" cy="655090"/>
            <a:chOff x="109348" y="2301078"/>
            <a:chExt cx="986977" cy="986977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A9644D1-D623-491C-9E6C-0DC1FE0499EE}"/>
                </a:ext>
              </a:extLst>
            </p:cNvPr>
            <p:cNvSpPr/>
            <p:nvPr/>
          </p:nvSpPr>
          <p:spPr>
            <a:xfrm>
              <a:off x="145636" y="2337366"/>
              <a:ext cx="914400" cy="9144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קשת מלאה 15">
              <a:extLst>
                <a:ext uri="{FF2B5EF4-FFF2-40B4-BE49-F238E27FC236}">
                  <a16:creationId xmlns:a16="http://schemas.microsoft.com/office/drawing/2014/main" id="{69B1E7CF-6650-4E12-8A1E-EB46A7EBB9A9}"/>
                </a:ext>
              </a:extLst>
            </p:cNvPr>
            <p:cNvSpPr/>
            <p:nvPr/>
          </p:nvSpPr>
          <p:spPr>
            <a:xfrm rot="2819799">
              <a:off x="109348" y="2301078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43CA7B0-4EC4-4C3D-B7B0-5FFE82EF7866}"/>
                </a:ext>
              </a:extLst>
            </p:cNvPr>
            <p:cNvSpPr/>
            <p:nvPr/>
          </p:nvSpPr>
          <p:spPr>
            <a:xfrm>
              <a:off x="205672" y="2397402"/>
              <a:ext cx="794328" cy="794328"/>
            </a:xfrm>
            <a:prstGeom prst="ellipse">
              <a:avLst/>
            </a:prstGeom>
            <a:solidFill>
              <a:srgbClr val="0034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E52D117-75D0-4161-9C55-70C69ED10731}"/>
              </a:ext>
            </a:extLst>
          </p:cNvPr>
          <p:cNvGrpSpPr/>
          <p:nvPr/>
        </p:nvGrpSpPr>
        <p:grpSpPr>
          <a:xfrm>
            <a:off x="327706" y="2211710"/>
            <a:ext cx="640614" cy="655090"/>
            <a:chOff x="109348" y="3370793"/>
            <a:chExt cx="986977" cy="986977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7628599-E72E-46E4-9F5C-7235713FCC3C}"/>
                </a:ext>
              </a:extLst>
            </p:cNvPr>
            <p:cNvSpPr/>
            <p:nvPr/>
          </p:nvSpPr>
          <p:spPr>
            <a:xfrm>
              <a:off x="145636" y="3407081"/>
              <a:ext cx="914400" cy="9144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קשת מלאה 15">
              <a:extLst>
                <a:ext uri="{FF2B5EF4-FFF2-40B4-BE49-F238E27FC236}">
                  <a16:creationId xmlns:a16="http://schemas.microsoft.com/office/drawing/2014/main" id="{D95DAC11-DC4F-4FAB-887F-124C1C827D8B}"/>
                </a:ext>
              </a:extLst>
            </p:cNvPr>
            <p:cNvSpPr/>
            <p:nvPr/>
          </p:nvSpPr>
          <p:spPr>
            <a:xfrm rot="4409434">
              <a:off x="109348" y="3370793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20646C0-8255-4762-8A4B-ACDD18DDF32F}"/>
                </a:ext>
              </a:extLst>
            </p:cNvPr>
            <p:cNvSpPr/>
            <p:nvPr/>
          </p:nvSpPr>
          <p:spPr>
            <a:xfrm>
              <a:off x="205672" y="3467116"/>
              <a:ext cx="765838" cy="794327"/>
            </a:xfrm>
            <a:prstGeom prst="ellipse">
              <a:avLst/>
            </a:prstGeom>
            <a:solidFill>
              <a:srgbClr val="0034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02C0391-1C0C-4D26-BC21-3E4FD73AED61}"/>
              </a:ext>
            </a:extLst>
          </p:cNvPr>
          <p:cNvGrpSpPr/>
          <p:nvPr/>
        </p:nvGrpSpPr>
        <p:grpSpPr>
          <a:xfrm>
            <a:off x="327706" y="2931790"/>
            <a:ext cx="640614" cy="655090"/>
            <a:chOff x="109348" y="4440508"/>
            <a:chExt cx="986977" cy="986977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A3594EB-88D0-417B-A11C-2BF643FA91E1}"/>
                </a:ext>
              </a:extLst>
            </p:cNvPr>
            <p:cNvSpPr/>
            <p:nvPr/>
          </p:nvSpPr>
          <p:spPr>
            <a:xfrm>
              <a:off x="145636" y="4476796"/>
              <a:ext cx="914400" cy="9144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קשת מלאה 15">
              <a:extLst>
                <a:ext uri="{FF2B5EF4-FFF2-40B4-BE49-F238E27FC236}">
                  <a16:creationId xmlns:a16="http://schemas.microsoft.com/office/drawing/2014/main" id="{008ADA4E-8BCE-4F94-B5ED-F975BAC8417B}"/>
                </a:ext>
              </a:extLst>
            </p:cNvPr>
            <p:cNvSpPr/>
            <p:nvPr/>
          </p:nvSpPr>
          <p:spPr>
            <a:xfrm rot="5930780">
              <a:off x="109348" y="4440508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773B3CA-C182-4672-8DC8-86432F8D47BD}"/>
                </a:ext>
              </a:extLst>
            </p:cNvPr>
            <p:cNvSpPr/>
            <p:nvPr/>
          </p:nvSpPr>
          <p:spPr>
            <a:xfrm>
              <a:off x="205672" y="4536832"/>
              <a:ext cx="794328" cy="794328"/>
            </a:xfrm>
            <a:prstGeom prst="ellipse">
              <a:avLst/>
            </a:prstGeom>
            <a:solidFill>
              <a:srgbClr val="0034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F7764FC0-0D1D-43F5-9A36-E687B3F9A268}"/>
              </a:ext>
            </a:extLst>
          </p:cNvPr>
          <p:cNvSpPr txBox="1">
            <a:spLocks/>
          </p:cNvSpPr>
          <p:nvPr/>
        </p:nvSpPr>
        <p:spPr>
          <a:xfrm>
            <a:off x="1187624" y="1591508"/>
            <a:ext cx="4680520" cy="424843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Manually uploading and deleting COUNTER data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 Placeholder 14">
            <a:extLst>
              <a:ext uri="{FF2B5EF4-FFF2-40B4-BE49-F238E27FC236}">
                <a16:creationId xmlns:a16="http://schemas.microsoft.com/office/drawing/2014/main" id="{52252BCB-C4F0-47E9-B9D0-B4365E0B1498}"/>
              </a:ext>
            </a:extLst>
          </p:cNvPr>
          <p:cNvSpPr txBox="1">
            <a:spLocks/>
          </p:cNvSpPr>
          <p:nvPr/>
        </p:nvSpPr>
        <p:spPr>
          <a:xfrm>
            <a:off x="1194793" y="2275643"/>
            <a:ext cx="3602772" cy="424843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SUSHI Harvesting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 Placeholder 14">
            <a:extLst>
              <a:ext uri="{FF2B5EF4-FFF2-40B4-BE49-F238E27FC236}">
                <a16:creationId xmlns:a16="http://schemas.microsoft.com/office/drawing/2014/main" id="{11CA9658-958A-4D74-8145-1D1FBCFB241C}"/>
              </a:ext>
            </a:extLst>
          </p:cNvPr>
          <p:cNvSpPr txBox="1">
            <a:spLocks/>
          </p:cNvSpPr>
          <p:nvPr/>
        </p:nvSpPr>
        <p:spPr>
          <a:xfrm>
            <a:off x="1194793" y="3036597"/>
            <a:ext cx="3602772" cy="424843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Analytics Reporting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0C24E40-CC51-4305-954F-AD94D7A3634B}"/>
              </a:ext>
            </a:extLst>
          </p:cNvPr>
          <p:cNvGrpSpPr/>
          <p:nvPr/>
        </p:nvGrpSpPr>
        <p:grpSpPr>
          <a:xfrm>
            <a:off x="327706" y="3723878"/>
            <a:ext cx="640614" cy="655090"/>
            <a:chOff x="109348" y="5425019"/>
            <a:chExt cx="986977" cy="98697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C13B53D-5932-48CA-B055-C2F2A848F916}"/>
                </a:ext>
              </a:extLst>
            </p:cNvPr>
            <p:cNvSpPr/>
            <p:nvPr/>
          </p:nvSpPr>
          <p:spPr>
            <a:xfrm>
              <a:off x="145636" y="5461307"/>
              <a:ext cx="914400" cy="9144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קשת מלאה 15">
              <a:extLst>
                <a:ext uri="{FF2B5EF4-FFF2-40B4-BE49-F238E27FC236}">
                  <a16:creationId xmlns:a16="http://schemas.microsoft.com/office/drawing/2014/main" id="{7C32731A-1CD3-472D-A3EF-19BAA2A19B6D}"/>
                </a:ext>
              </a:extLst>
            </p:cNvPr>
            <p:cNvSpPr/>
            <p:nvPr/>
          </p:nvSpPr>
          <p:spPr>
            <a:xfrm rot="7002521">
              <a:off x="109348" y="5425019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844E9A1-B9B4-47ED-85DE-42D4E1D70E08}"/>
                </a:ext>
              </a:extLst>
            </p:cNvPr>
            <p:cNvSpPr/>
            <p:nvPr/>
          </p:nvSpPr>
          <p:spPr>
            <a:xfrm>
              <a:off x="205672" y="5521343"/>
              <a:ext cx="794328" cy="794328"/>
            </a:xfrm>
            <a:prstGeom prst="ellipse">
              <a:avLst/>
            </a:prstGeom>
            <a:solidFill>
              <a:srgbClr val="0034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762FD286-4CD8-48E6-BD97-80513231E886}"/>
              </a:ext>
            </a:extLst>
          </p:cNvPr>
          <p:cNvSpPr txBox="1">
            <a:spLocks/>
          </p:cNvSpPr>
          <p:nvPr/>
        </p:nvSpPr>
        <p:spPr>
          <a:xfrm>
            <a:off x="1194792" y="3866289"/>
            <a:ext cx="4457327" cy="424843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Steps, Support Resources and Feedback</a:t>
            </a:r>
          </a:p>
        </p:txBody>
      </p:sp>
    </p:spTree>
    <p:extLst>
      <p:ext uri="{BB962C8B-B14F-4D97-AF65-F5344CB8AC3E}">
        <p14:creationId xmlns:p14="http://schemas.microsoft.com/office/powerpoint/2010/main" val="361439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13E215-9905-4296-80B3-68AB19F2F2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Configuration –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Subscriber, Vendors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8C627D-4AFE-4C66-A659-27C704D5F5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80843AA-D8EC-43C8-AACE-CB702EA4F187}"/>
              </a:ext>
            </a:extLst>
          </p:cNvPr>
          <p:cNvGrpSpPr/>
          <p:nvPr/>
        </p:nvGrpSpPr>
        <p:grpSpPr>
          <a:xfrm>
            <a:off x="3563888" y="1275606"/>
            <a:ext cx="640614" cy="655089"/>
            <a:chOff x="109348" y="1231363"/>
            <a:chExt cx="986977" cy="98697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B909E4B-03DB-46A7-B51D-1AE2857321EC}"/>
                </a:ext>
              </a:extLst>
            </p:cNvPr>
            <p:cNvSpPr/>
            <p:nvPr/>
          </p:nvSpPr>
          <p:spPr>
            <a:xfrm>
              <a:off x="145636" y="1267651"/>
              <a:ext cx="914400" cy="9144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קשת מלאה 15">
              <a:extLst>
                <a:ext uri="{FF2B5EF4-FFF2-40B4-BE49-F238E27FC236}">
                  <a16:creationId xmlns:a16="http://schemas.microsoft.com/office/drawing/2014/main" id="{E556F67E-6FAF-4548-AAC1-97DCEF8453C8}"/>
                </a:ext>
              </a:extLst>
            </p:cNvPr>
            <p:cNvSpPr/>
            <p:nvPr/>
          </p:nvSpPr>
          <p:spPr>
            <a:xfrm rot="305064">
              <a:off x="109348" y="1231363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99E3AE8-BCBA-469E-AC01-00A52F30E18B}"/>
                </a:ext>
              </a:extLst>
            </p:cNvPr>
            <p:cNvSpPr/>
            <p:nvPr/>
          </p:nvSpPr>
          <p:spPr>
            <a:xfrm>
              <a:off x="205672" y="1327689"/>
              <a:ext cx="794328" cy="794329"/>
            </a:xfrm>
            <a:prstGeom prst="ellipse">
              <a:avLst/>
            </a:prstGeom>
            <a:solidFill>
              <a:srgbClr val="0034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798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Required: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800" b="1" dirty="0" smtClean="0"/>
          </a:p>
          <a:p>
            <a:r>
              <a:rPr lang="en-US" sz="1800" b="1" dirty="0" smtClean="0"/>
              <a:t>Acquisitions </a:t>
            </a:r>
            <a:r>
              <a:rPr lang="en-US" sz="1800" b="1" dirty="0"/>
              <a:t>Administrator</a:t>
            </a:r>
            <a:r>
              <a:rPr lang="en-US" sz="1800" dirty="0"/>
              <a:t> - Configure COUNTER subscribers and activate, deactivate, or manually run the automatic harvesting job.</a:t>
            </a:r>
          </a:p>
          <a:p>
            <a:r>
              <a:rPr lang="en-US" sz="1800" b="1" dirty="0"/>
              <a:t>Vendor Manager</a:t>
            </a:r>
            <a:r>
              <a:rPr lang="en-US" sz="1800" dirty="0"/>
              <a:t> - View usage data related to a particular vendor, manually harvest data for the vendor, manually upload data for the vendor, and manage any uploaded data files.</a:t>
            </a:r>
          </a:p>
          <a:p>
            <a:r>
              <a:rPr lang="en-US" sz="1800" b="1" dirty="0">
                <a:solidFill>
                  <a:srgbClr val="000000"/>
                </a:solidFill>
              </a:rPr>
              <a:t>Usage Data Operator</a:t>
            </a:r>
            <a:r>
              <a:rPr lang="en-US" sz="1800" dirty="0">
                <a:solidFill>
                  <a:srgbClr val="000000"/>
                </a:solidFill>
              </a:rPr>
              <a:t> - Manually upload or delete data for any vendor, manage the uploaded data files, and view missing COUNTER data.</a:t>
            </a:r>
          </a:p>
          <a:p>
            <a:r>
              <a:rPr lang="en-US" sz="1800" b="1" dirty="0"/>
              <a:t>General System Administrator</a:t>
            </a:r>
            <a:r>
              <a:rPr lang="en-US" sz="1800" dirty="0"/>
              <a:t> - Activate, deactivate, schedule, or monitor the automatic harvesting job, view the job's history, report, and events, and configure email notifications for the job.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21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1B820-6428-4828-9F68-43C7ACDD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 Subscriber(s)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5B413-50DE-4A29-982F-518A51D3A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72A2C-36D7-43F5-AE7A-290777C4E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Subscribers represent </a:t>
            </a:r>
            <a:r>
              <a:rPr lang="en-US" dirty="0" smtClean="0"/>
              <a:t>an </a:t>
            </a:r>
            <a:r>
              <a:rPr lang="en-US" dirty="0">
                <a:solidFill>
                  <a:srgbClr val="000000"/>
                </a:solidFill>
              </a:rPr>
              <a:t>account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/>
              <a:t>with a vendor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In the vast majority of cases an institution has and requires only one </a:t>
            </a:r>
            <a:r>
              <a:rPr lang="en-US" dirty="0" smtClean="0"/>
              <a:t>subscriber.</a:t>
            </a:r>
          </a:p>
          <a:p>
            <a:endParaRPr lang="en-US" dirty="0" smtClean="0"/>
          </a:p>
          <a:p>
            <a:r>
              <a:rPr lang="en-US" dirty="0" smtClean="0"/>
              <a:t>Alma requires at least one subscriber.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2893665"/>
            <a:ext cx="23812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3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Ex Libris Blue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024C1C7B-3BE5-4A08-BB1A-752A0D9DAA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IGeLU_2016_16X9 (1)</Template>
  <TotalTime>2038</TotalTime>
  <Words>1014</Words>
  <Application>Microsoft Office PowerPoint</Application>
  <PresentationFormat>On-screen Show (16:9)</PresentationFormat>
  <Paragraphs>254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Wingdings</vt:lpstr>
      <vt:lpstr>3_Ex Libris Blue</vt:lpstr>
      <vt:lpstr>Managing COUNTER-Compliant Usage Data in Alma</vt:lpstr>
      <vt:lpstr>Welcome and Introductions</vt:lpstr>
      <vt:lpstr>Session Objectives</vt:lpstr>
      <vt:lpstr>Actually, what is COUNTER?</vt:lpstr>
      <vt:lpstr>A year on since release:</vt:lpstr>
      <vt:lpstr>Agenda</vt:lpstr>
      <vt:lpstr>PowerPoint Presentation</vt:lpstr>
      <vt:lpstr>Roles Required:</vt:lpstr>
      <vt:lpstr>COUNTER Subscriber(s)</vt:lpstr>
      <vt:lpstr>Subscribers - Setup</vt:lpstr>
      <vt:lpstr>Subscriber - impact</vt:lpstr>
      <vt:lpstr>Vendor Configuration</vt:lpstr>
      <vt:lpstr>Vendor Filters</vt:lpstr>
      <vt:lpstr>Hands-on Exercise</vt:lpstr>
      <vt:lpstr>PowerPoint Presentation</vt:lpstr>
      <vt:lpstr>Manually Uploading and Deleting COUNTER Data</vt:lpstr>
      <vt:lpstr>Manually Uploading and Deleting COUNTER Data</vt:lpstr>
      <vt:lpstr>Manually Uploading and Deleting COUNTER Data</vt:lpstr>
      <vt:lpstr>Manually Uploading and Deleting COUNTER Data</vt:lpstr>
      <vt:lpstr>Overlapping Data Checks</vt:lpstr>
      <vt:lpstr>Actions available for uploaded files</vt:lpstr>
      <vt:lpstr>Missing COUNTER Data</vt:lpstr>
      <vt:lpstr>Hands-on Exercise</vt:lpstr>
      <vt:lpstr>PowerPoint Presentation</vt:lpstr>
      <vt:lpstr>Configuring SUSHI Accounts</vt:lpstr>
      <vt:lpstr>Configuring SUSHI Accounts</vt:lpstr>
      <vt:lpstr>Configuring SUSHI Accounts</vt:lpstr>
      <vt:lpstr>Configuring SUSHI Accounts</vt:lpstr>
      <vt:lpstr>Managing SUSHI Harvesting</vt:lpstr>
      <vt:lpstr>Managing SUSHI Harvesting</vt:lpstr>
      <vt:lpstr>Hands-on Exercise</vt:lpstr>
      <vt:lpstr>PowerPoint Presentation</vt:lpstr>
      <vt:lpstr>Analytics refresh timeline</vt:lpstr>
      <vt:lpstr>Analytics reporting</vt:lpstr>
      <vt:lpstr>Analytics reporting</vt:lpstr>
      <vt:lpstr>Analytics Reporting</vt:lpstr>
      <vt:lpstr>Analytics Reporting</vt:lpstr>
      <vt:lpstr>Hands-on Exercise</vt:lpstr>
      <vt:lpstr>PowerPoint Presentation</vt:lpstr>
      <vt:lpstr>Next Steps and Resources </vt:lpstr>
      <vt:lpstr>Questions?</vt:lpstr>
      <vt:lpstr>Session Feedback</vt:lpstr>
      <vt:lpstr>Thank You!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Yaala Ariel-Joel</cp:lastModifiedBy>
  <cp:revision>232</cp:revision>
  <dcterms:created xsi:type="dcterms:W3CDTF">2017-01-02T15:10:30Z</dcterms:created>
  <dcterms:modified xsi:type="dcterms:W3CDTF">2018-04-15T21:25:10Z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