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4"/>
  </p:notesMasterIdLst>
  <p:handoutMasterIdLst>
    <p:handoutMasterId r:id="rId45"/>
  </p:handoutMasterIdLst>
  <p:sldIdLst>
    <p:sldId id="256" r:id="rId2"/>
    <p:sldId id="257" r:id="rId3"/>
    <p:sldId id="258" r:id="rId4"/>
    <p:sldId id="275" r:id="rId5"/>
    <p:sldId id="259" r:id="rId6"/>
    <p:sldId id="260" r:id="rId7"/>
    <p:sldId id="265" r:id="rId8"/>
    <p:sldId id="291" r:id="rId9"/>
    <p:sldId id="292" r:id="rId10"/>
    <p:sldId id="300" r:id="rId11"/>
    <p:sldId id="286" r:id="rId12"/>
    <p:sldId id="289" r:id="rId13"/>
    <p:sldId id="290" r:id="rId14"/>
    <p:sldId id="293" r:id="rId15"/>
    <p:sldId id="277" r:id="rId16"/>
    <p:sldId id="304" r:id="rId17"/>
    <p:sldId id="294" r:id="rId18"/>
    <p:sldId id="284" r:id="rId19"/>
    <p:sldId id="295" r:id="rId20"/>
    <p:sldId id="296" r:id="rId21"/>
    <p:sldId id="297" r:id="rId22"/>
    <p:sldId id="283" r:id="rId23"/>
    <p:sldId id="261" r:id="rId24"/>
    <p:sldId id="270" r:id="rId25"/>
    <p:sldId id="305" r:id="rId26"/>
    <p:sldId id="285" r:id="rId27"/>
    <p:sldId id="287" r:id="rId28"/>
    <p:sldId id="298" r:id="rId29"/>
    <p:sldId id="301" r:id="rId30"/>
    <p:sldId id="262" r:id="rId31"/>
    <p:sldId id="299" r:id="rId32"/>
    <p:sldId id="302" r:id="rId33"/>
    <p:sldId id="303" r:id="rId34"/>
    <p:sldId id="282" r:id="rId35"/>
    <p:sldId id="271" r:id="rId36"/>
    <p:sldId id="263" r:id="rId37"/>
    <p:sldId id="272" r:id="rId38"/>
    <p:sldId id="264" r:id="rId39"/>
    <p:sldId id="273" r:id="rId40"/>
    <p:sldId id="281" r:id="rId41"/>
    <p:sldId id="274" r:id="rId42"/>
    <p:sldId id="276"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66FFFF"/>
    <a:srgbClr val="DA4326"/>
    <a:srgbClr val="595959"/>
    <a:srgbClr val="1F497D"/>
    <a:srgbClr val="F79646"/>
    <a:srgbClr val="525254"/>
    <a:srgbClr val="313133"/>
    <a:srgbClr val="EE3A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04" autoAdjust="0"/>
  </p:normalViewPr>
  <p:slideViewPr>
    <p:cSldViewPr>
      <p:cViewPr varScale="1">
        <p:scale>
          <a:sx n="96" d="100"/>
          <a:sy n="96" d="100"/>
        </p:scale>
        <p:origin x="720" y="72"/>
      </p:cViewPr>
      <p:guideLst>
        <p:guide orient="horz" pos="1620"/>
        <p:guide pos="2880"/>
      </p:guideLst>
    </p:cSldViewPr>
  </p:slideViewPr>
  <p:notesTextViewPr>
    <p:cViewPr>
      <p:scale>
        <a:sx n="1" d="1"/>
        <a:sy n="1" d="1"/>
      </p:scale>
      <p:origin x="0" y="0"/>
    </p:cViewPr>
  </p:notesTextViewPr>
  <p:sorterViewPr>
    <p:cViewPr>
      <p:scale>
        <a:sx n="100" d="100"/>
        <a:sy n="100" d="100"/>
      </p:scale>
      <p:origin x="0" y="3226"/>
    </p:cViewPr>
  </p:sorter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86B4D-61EB-47AD-BE59-F5E8D8579B02}" type="datetimeFigureOut">
              <a:rPr lang="en-US" smtClean="0"/>
              <a:t>4/20/2018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932772-DF56-44B1-8E6D-82B0B614DC6D}" type="slidenum">
              <a:rPr lang="en-US" smtClean="0"/>
              <a:t>‹#›</a:t>
            </a:fld>
            <a:endParaRPr lang="en-US" dirty="0"/>
          </a:p>
        </p:txBody>
      </p:sp>
    </p:spTree>
    <p:extLst>
      <p:ext uri="{BB962C8B-B14F-4D97-AF65-F5344CB8AC3E}">
        <p14:creationId xmlns:p14="http://schemas.microsoft.com/office/powerpoint/2010/main" val="263286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4/20/2018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artners.brightspace.com/d2l/logi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this Leganto</a:t>
            </a:r>
            <a:r>
              <a:rPr lang="en-US" baseline="0" dirty="0" smtClean="0"/>
              <a:t> session –Creating Courses and Reading Lists in Leganto and Alma</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40758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Course Loader File allows you to upload course with the following fields: Course Name, Course Code, Section, Start and End Dates, submit by, instructor, number of participants , weekly hours.</a:t>
            </a:r>
          </a:p>
          <a:p>
            <a:endParaRPr lang="en-US" dirty="0" smtClean="0"/>
          </a:p>
          <a:p>
            <a:r>
              <a:rPr lang="en-US" dirty="0" smtClean="0"/>
              <a:t>When we look at the Course metadata in</a:t>
            </a:r>
            <a:r>
              <a:rPr lang="en-US" baseline="0" dirty="0" smtClean="0"/>
              <a:t> Alma you will see the fields listed above. </a:t>
            </a:r>
          </a:p>
          <a:p>
            <a:r>
              <a:rPr lang="en-US" baseline="0" dirty="0" smtClean="0"/>
              <a:t>Mandatory fields: Code and Start and End dates </a:t>
            </a:r>
          </a:p>
          <a:p>
            <a:endParaRPr lang="en-US" baseline="0" dirty="0" smtClean="0"/>
          </a:p>
          <a:p>
            <a:r>
              <a:rPr lang="en-US" baseline="0" dirty="0" smtClean="0"/>
              <a:t>You can see a number of fields in this form that can be configured to allow for updating or rolling over courses from year to year.</a:t>
            </a:r>
          </a:p>
          <a:p>
            <a:r>
              <a:rPr lang="en-US" baseline="0" dirty="0" smtClean="0"/>
              <a:t>Some fields in the form</a:t>
            </a:r>
          </a:p>
          <a:p>
            <a:r>
              <a:rPr lang="en-US" baseline="0" dirty="0" smtClean="0"/>
              <a:t>Delete associated reading list when deleting a course</a:t>
            </a:r>
          </a:p>
          <a:p>
            <a:r>
              <a:rPr lang="en-US" baseline="0" dirty="0" smtClean="0"/>
              <a:t>Overwrite instructors</a:t>
            </a:r>
          </a:p>
          <a:p>
            <a:r>
              <a:rPr lang="en-US" baseline="0" dirty="0" smtClean="0"/>
              <a:t>Overwrite number of participants</a:t>
            </a:r>
          </a:p>
          <a:p>
            <a:endParaRPr lang="en-US" baseline="0" dirty="0" smtClean="0"/>
          </a:p>
          <a:p>
            <a:r>
              <a:rPr lang="en-US" baseline="0" dirty="0" smtClean="0"/>
              <a:t>On Rollover: (fields related to reading lists- that would be retained)</a:t>
            </a:r>
          </a:p>
          <a:p>
            <a:r>
              <a:rPr lang="en-US" baseline="0" dirty="0" smtClean="0"/>
              <a:t>Set owners as instructors</a:t>
            </a:r>
          </a:p>
          <a:p>
            <a:r>
              <a:rPr lang="en-US" baseline="0" dirty="0" smtClean="0"/>
              <a:t>Copy citation tags</a:t>
            </a:r>
          </a:p>
          <a:p>
            <a:r>
              <a:rPr lang="en-US" baseline="0" dirty="0" smtClean="0"/>
              <a:t>Copy section tags</a:t>
            </a:r>
          </a:p>
          <a:p>
            <a:r>
              <a:rPr lang="en-US" baseline="0" dirty="0" smtClean="0"/>
              <a:t>Copy student discussion</a:t>
            </a:r>
          </a:p>
          <a:p>
            <a:r>
              <a:rPr lang="en-US" baseline="0" dirty="0" smtClean="0"/>
              <a:t>Copy private notes, etc</a:t>
            </a:r>
          </a:p>
          <a:p>
            <a:endParaRPr lang="en-US" baseline="0" dirty="0" smtClean="0"/>
          </a:p>
          <a:p>
            <a:r>
              <a:rPr lang="en-US" baseline="0" dirty="0" smtClean="0"/>
              <a:t>I’m not going to go into more depth with the Course Loader- every field is documented in the Knowledge Center to help you configure the loader. Obviously if you are managing a large number of courses and reading lists- the loader can save a ton of time, but will require some administrative oversight- by library staff</a:t>
            </a:r>
          </a:p>
          <a:p>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dirty="0"/>
          </a:p>
        </p:txBody>
      </p:sp>
    </p:spTree>
    <p:extLst>
      <p:ext uri="{BB962C8B-B14F-4D97-AF65-F5344CB8AC3E}">
        <p14:creationId xmlns:p14="http://schemas.microsoft.com/office/powerpoint/2010/main" val="212164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third way that Courses</a:t>
            </a:r>
            <a:r>
              <a:rPr lang="en-US" baseline="0" dirty="0" smtClean="0"/>
              <a:t> can be added to Alma can be done by instructors but the configuration options are in the hands of Librarians.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cms_entry_actions parameter in Alma that controls the options that you see in the following slides. By default the parameter value is blank which means that these options must be updated in Alma to offer the following options to instructors.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t>
            </a:r>
            <a:r>
              <a:rPr lang="en-US" baseline="0" dirty="0" smtClean="0"/>
              <a:t>Librarians set the value of the cms_entry_actions to </a:t>
            </a:r>
            <a:r>
              <a:rPr lang="en-US" b="1" baseline="0" dirty="0" smtClean="0"/>
              <a:t>Course, </a:t>
            </a:r>
            <a:r>
              <a:rPr lang="en-US" baseline="0" dirty="0" smtClean="0"/>
              <a:t>Instructors will see as special course – directed welcome screen and have the option to add courses to Leganto when coming from the LMS.</a:t>
            </a:r>
          </a:p>
          <a:p>
            <a:endParaRPr lang="en-US" baseline="0" dirty="0" smtClean="0"/>
          </a:p>
          <a:p>
            <a:r>
              <a:rPr lang="en-US" baseline="0" dirty="0" smtClean="0"/>
              <a:t>Once the course has been added, the instructor will have the options to create a reading list manually, from scratch for the course that was just added.</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dirty="0"/>
          </a:p>
        </p:txBody>
      </p:sp>
    </p:spTree>
    <p:extLst>
      <p:ext uri="{BB962C8B-B14F-4D97-AF65-F5344CB8AC3E}">
        <p14:creationId xmlns:p14="http://schemas.microsoft.com/office/powerpoint/2010/main" val="168424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t>
            </a:r>
            <a:r>
              <a:rPr lang="en-US" baseline="0" dirty="0" smtClean="0"/>
              <a:t>Librarians set the value of the cms_entry_actions to </a:t>
            </a:r>
            <a:r>
              <a:rPr lang="en-US" b="1" baseline="0" dirty="0" smtClean="0"/>
              <a:t>File </a:t>
            </a:r>
            <a:r>
              <a:rPr lang="en-US" baseline="0" dirty="0" smtClean="0"/>
              <a:t>Instructors </a:t>
            </a:r>
            <a:r>
              <a:rPr lang="en-US" b="1" baseline="0" dirty="0" smtClean="0"/>
              <a:t>will not </a:t>
            </a:r>
            <a:r>
              <a:rPr lang="en-US" baseline="0" dirty="0" smtClean="0"/>
              <a:t>have the option to add a course, but will have the option to add readings in 2 ways when entering Leganto from the LMS. Notice the option (on the left) which is to create a reading list from scratch- just like in the last example when a course was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option allows the instructor to upload a document containing a reading list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uploaded </a:t>
            </a:r>
            <a:r>
              <a:rPr lang="en-US" sz="1200" kern="1200" dirty="0" smtClean="0">
                <a:solidFill>
                  <a:schemeClr val="tx1"/>
                </a:solidFill>
                <a:effectLst/>
                <a:latin typeface="+mn-lt"/>
                <a:ea typeface="+mn-ea"/>
                <a:cs typeface="+mn-cs"/>
              </a:rPr>
              <a:t>file is not processed in any way by Leganto; it is simply sent to the librarians. It is assumed that this file is a manually created text, PDF, or Word document of some kind</a:t>
            </a:r>
            <a:r>
              <a:rPr lang="en-US" sz="1200" kern="1200" baseline="0" dirty="0" smtClean="0">
                <a:solidFill>
                  <a:schemeClr val="tx1"/>
                </a:solidFill>
                <a:effectLst/>
                <a:latin typeface="+mn-lt"/>
                <a:ea typeface="+mn-ea"/>
                <a:cs typeface="+mn-cs"/>
              </a:rPr>
              <a:t> and that librarians will create the reading list.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see later on that a Reading list can be created without being explicitly associated to a Course. Alma takes care of linking unattached reading lists to a default course which you’ll learn about later on.  Librarian can also associate a reading list with a Couse that was brought it via the Course Loader profile or to a Course that a librarians create.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dirty="0"/>
          </a:p>
        </p:txBody>
      </p:sp>
    </p:spTree>
    <p:extLst>
      <p:ext uri="{BB962C8B-B14F-4D97-AF65-F5344CB8AC3E}">
        <p14:creationId xmlns:p14="http://schemas.microsoft.com/office/powerpoint/2010/main" val="156356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Librarians configured the cms_entry_actions value to </a:t>
            </a:r>
            <a:r>
              <a:rPr lang="en-US" b="1" baseline="0" dirty="0" smtClean="0"/>
              <a:t>ALL, </a:t>
            </a:r>
            <a:r>
              <a:rPr lang="en-US" b="0" baseline="0" dirty="0" smtClean="0"/>
              <a:t>instructors will have the option to add a course when coming from the LMS, and the instructor will also have the option to upload the reading list that will be sent to Librarians. Instructors will also have the option to create a new reading list from scratch.</a:t>
            </a:r>
          </a:p>
          <a:p>
            <a:endParaRPr lang="en-US" b="0" baseline="0" dirty="0" smtClean="0"/>
          </a:p>
          <a:p>
            <a:r>
              <a:rPr lang="en-US" b="0" baseline="0" dirty="0" smtClean="0"/>
              <a:t>If you don’t want any of these options available to Instructors. – leave the value blank.</a:t>
            </a:r>
          </a:p>
          <a:p>
            <a:endParaRPr lang="en-US" b="0" baseline="0" dirty="0" smtClean="0"/>
          </a:p>
          <a:p>
            <a:r>
              <a:rPr lang="en-US" b="0" baseline="0" dirty="0" smtClean="0"/>
              <a:t>Alma configurations &gt; Fufillment &gt; Leganto &gt; Customer Settings</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dirty="0"/>
          </a:p>
        </p:txBody>
      </p:sp>
    </p:spTree>
    <p:extLst>
      <p:ext uri="{BB962C8B-B14F-4D97-AF65-F5344CB8AC3E}">
        <p14:creationId xmlns:p14="http://schemas.microsoft.com/office/powerpoint/2010/main" val="179614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just talked about the option for instructors to upload a file to be sent to Librarians to create a reading list. In Alma, librarians can configure the size of files that can be uploaded by instructors and by students.</a:t>
            </a:r>
          </a:p>
          <a:p>
            <a:endParaRPr lang="en-US" b="0" baseline="0" dirty="0" smtClean="0"/>
          </a:p>
          <a:p>
            <a:r>
              <a:rPr lang="en-US" b="0" baseline="0" dirty="0" smtClean="0"/>
              <a:t>Librarians can </a:t>
            </a:r>
            <a:r>
              <a:rPr lang="en-US" sz="1200" b="1" kern="1200" dirty="0" smtClean="0">
                <a:solidFill>
                  <a:schemeClr val="tx1"/>
                </a:solidFill>
                <a:effectLst/>
                <a:latin typeface="+mn-lt"/>
                <a:ea typeface="+mn-ea"/>
                <a:cs typeface="+mn-cs"/>
              </a:rPr>
              <a:t>configure maximum size of uploaded files (including thumbnails) for items/citations: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Configure the parameters </a:t>
            </a:r>
            <a:r>
              <a:rPr lang="en-US" sz="1200" b="1" kern="1200" dirty="0" smtClean="0">
                <a:solidFill>
                  <a:schemeClr val="tx1"/>
                </a:solidFill>
                <a:effectLst/>
                <a:latin typeface="+mn-lt"/>
                <a:ea typeface="+mn-ea"/>
                <a:cs typeface="+mn-cs"/>
              </a:rPr>
              <a:t>max_file_size_allowed_faculty_MB</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max_file_size_allowed_students_MB</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Configuration Menu &gt; Fulfillment &gt; Leganto &gt; Customer Settings</a:t>
            </a:r>
            <a:r>
              <a:rPr lang="en-US" sz="1200" kern="1200" dirty="0" smtClean="0">
                <a:solidFill>
                  <a:schemeClr val="tx1"/>
                </a:solidFill>
                <a:effectLst/>
                <a:latin typeface="+mn-lt"/>
                <a:ea typeface="+mn-ea"/>
                <a:cs typeface="+mn-cs"/>
              </a:rPr>
              <a:t>). If left empty, the default for instructors (faculty) is 50 MB. The default for students is 2 MB. Enter 0 to disable uploading for the relevant user type. When set to 0, file upload is disabled for the user type</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dirty="0"/>
          </a:p>
        </p:txBody>
      </p:sp>
    </p:spTree>
    <p:extLst>
      <p:ext uri="{BB962C8B-B14F-4D97-AF65-F5344CB8AC3E}">
        <p14:creationId xmlns:p14="http://schemas.microsoft.com/office/powerpoint/2010/main" val="30331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https://partners.brightspace.com/d2l/login</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ExLibris.A5 / ExLibris238hsw</a:t>
            </a:r>
            <a:r>
              <a:rPr lang="en-US"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When</a:t>
            </a:r>
            <a:r>
              <a:rPr lang="en-US" sz="1200" b="1" kern="1200" baseline="0" dirty="0" smtClean="0">
                <a:solidFill>
                  <a:schemeClr val="tx1"/>
                </a:solidFill>
                <a:effectLst/>
                <a:latin typeface="+mn-lt"/>
                <a:ea typeface="+mn-ea"/>
                <a:cs typeface="+mn-cs"/>
              </a:rPr>
              <a:t> configured in Alma, instructor will have the option to create a course directly in Leganto. In my example, I have a course in my LMS and when I go to Leganto from the Course, I’m given the option to create a course (on the fly).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Because this a collaborative venture, you should understand how Course can be created and know that you may be asked to create a course in Alma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If the instructor creates a course, she will have the options to create a new reading list from scratch.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An instructor can also choose to upload a reading list of citation from a file. (We’ll touch upon this later when we talk about reading lists.)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We already know that Courses can be created manually in Alma and Courses can be imported into Alma via an integration profile.  For now, I’ll add a few citations to my reading list manually.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Notice the Collaborator area when you are in the Reading list view. The person who created the reading list is the list’s first owner. He or she may add additional persons to the list – and designate them to be either owners (of the list) or collaborators.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Owners- all have the same privileges. Can designate other owners and collaborators and can delete the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Collaborators – can work on the reading list, adding citations,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Owners and collaborators may or may not be instructors.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Librarians can add instructors for the Course. In Leganto, search for a Course, edit is and click on the Instructors tab – here you can add the instructor, you can also choose to show the instructor but only if it is configured in Alma.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21104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a:t>
            </a:r>
            <a:r>
              <a:rPr lang="en-US" baseline="30000" dirty="0" smtClean="0"/>
              <a:t>th</a:t>
            </a:r>
            <a:r>
              <a:rPr lang="en-US" dirty="0" smtClean="0"/>
              <a:t> way a course</a:t>
            </a:r>
            <a:r>
              <a:rPr lang="en-US" baseline="0" dirty="0" smtClean="0"/>
              <a:t> can be created is by Librarians in Alma. From Fulfillment &gt; Courses – the option to + Add Course appears at the top of the Course list.  In this case, the Course list has been filtered by course code MED* to help me locate the Course I am looking for.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dirty="0"/>
          </a:p>
        </p:txBody>
      </p:sp>
    </p:spTree>
    <p:extLst>
      <p:ext uri="{BB962C8B-B14F-4D97-AF65-F5344CB8AC3E}">
        <p14:creationId xmlns:p14="http://schemas.microsoft.com/office/powerpoint/2010/main" val="419313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Course Actions that are available:</a:t>
            </a:r>
          </a:p>
          <a:p>
            <a:r>
              <a:rPr lang="en-US" sz="1200" b="0" kern="1200" baseline="0" dirty="0" smtClean="0">
                <a:solidFill>
                  <a:schemeClr val="tx1"/>
                </a:solidFill>
                <a:effectLst/>
                <a:latin typeface="+mn-lt"/>
                <a:ea typeface="+mn-ea"/>
                <a:cs typeface="+mn-cs"/>
              </a:rPr>
              <a:t>As a Librarian creating a Course, you have the option to duplicate any existing Course.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If you duplicate a Course, it will open automatically so you can update the Course Code and name which must be unique. </a:t>
            </a:r>
          </a:p>
          <a:p>
            <a:r>
              <a:rPr lang="en-US" sz="1200" b="0" kern="1200" baseline="0" dirty="0" smtClean="0">
                <a:solidFill>
                  <a:schemeClr val="tx1"/>
                </a:solidFill>
                <a:effectLst/>
                <a:latin typeface="+mn-lt"/>
                <a:ea typeface="+mn-ea"/>
                <a:cs typeface="+mn-cs"/>
              </a:rPr>
              <a:t>You’ll also have the following options: </a:t>
            </a:r>
          </a:p>
          <a:p>
            <a:r>
              <a:rPr lang="en-US" sz="1200" b="0" kern="1200" baseline="0" dirty="0" smtClean="0">
                <a:solidFill>
                  <a:schemeClr val="tx1"/>
                </a:solidFill>
                <a:effectLst/>
                <a:latin typeface="+mn-lt"/>
                <a:ea typeface="+mn-ea"/>
                <a:cs typeface="+mn-cs"/>
              </a:rPr>
              <a:t>Reading List – see reading lists associated with the course (A course can have multiple reading lists associated with it) </a:t>
            </a:r>
          </a:p>
          <a:p>
            <a:r>
              <a:rPr lang="en-US" sz="1200" b="0" kern="1200" baseline="0" dirty="0" smtClean="0">
                <a:solidFill>
                  <a:schemeClr val="tx1"/>
                </a:solidFill>
                <a:effectLst/>
                <a:latin typeface="+mn-lt"/>
                <a:ea typeface="+mn-ea"/>
                <a:cs typeface="+mn-cs"/>
              </a:rPr>
              <a:t>Copy Reading list – associated any reading list in Alma with this course</a:t>
            </a:r>
          </a:p>
          <a:p>
            <a:r>
              <a:rPr lang="en-US" sz="1200" b="0" kern="1200" baseline="0" dirty="0" smtClean="0">
                <a:solidFill>
                  <a:schemeClr val="tx1"/>
                </a:solidFill>
                <a:effectLst/>
                <a:latin typeface="+mn-lt"/>
                <a:ea typeface="+mn-ea"/>
                <a:cs typeface="+mn-cs"/>
              </a:rPr>
              <a:t>Delete – to be discussed in the next section.</a:t>
            </a:r>
          </a:p>
          <a:p>
            <a:r>
              <a:rPr lang="en-US" sz="1200" b="0" kern="1200" baseline="0" dirty="0" smtClean="0">
                <a:solidFill>
                  <a:schemeClr val="tx1"/>
                </a:solidFill>
                <a:effectLst/>
                <a:latin typeface="+mn-lt"/>
                <a:ea typeface="+mn-ea"/>
                <a:cs typeface="+mn-cs"/>
              </a:rPr>
              <a:t> View Hidden- see other column options that can be displayed (in the Course information row)</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17</a:t>
            </a:fld>
            <a:endParaRPr lang="en-US" dirty="0"/>
          </a:p>
        </p:txBody>
      </p:sp>
    </p:spTree>
    <p:extLst>
      <p:ext uri="{BB962C8B-B14F-4D97-AF65-F5344CB8AC3E}">
        <p14:creationId xmlns:p14="http://schemas.microsoft.com/office/powerpoint/2010/main" val="446571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review some very important fields related to the Course record in Alma. </a:t>
            </a:r>
            <a:endParaRPr lang="en-US" dirty="0" smtClean="0"/>
          </a:p>
          <a:p>
            <a:r>
              <a:rPr lang="en-US" dirty="0" smtClean="0"/>
              <a:t>When</a:t>
            </a:r>
            <a:r>
              <a:rPr lang="en-US" baseline="0" dirty="0" smtClean="0"/>
              <a:t> we reviewed the Course Loader Integration profile, a number of these fields were mentioned. Most of the fields here can be imported / populated via the Course Loader integration profile. </a:t>
            </a:r>
            <a:endParaRPr lang="en-US" dirty="0" smtClean="0"/>
          </a:p>
          <a:p>
            <a:r>
              <a:rPr lang="en-US" sz="1200" b="1" kern="1200" baseline="0" dirty="0" smtClean="0">
                <a:solidFill>
                  <a:schemeClr val="tx1"/>
                </a:solidFill>
                <a:effectLst/>
                <a:latin typeface="+mn-lt"/>
                <a:ea typeface="+mn-ea"/>
                <a:cs typeface="+mn-cs"/>
              </a:rPr>
              <a:t>Course Metadata: Course Information Tab</a:t>
            </a:r>
          </a:p>
          <a:p>
            <a:r>
              <a:rPr lang="en-US" sz="1200" b="0" kern="1200" baseline="0" dirty="0" smtClean="0">
                <a:solidFill>
                  <a:schemeClr val="tx1"/>
                </a:solidFill>
                <a:effectLst/>
                <a:latin typeface="+mn-lt"/>
                <a:ea typeface="+mn-ea"/>
                <a:cs typeface="+mn-cs"/>
              </a:rPr>
              <a:t>Course Start and End Dates  (controls that status of the course, but doesn’t have any effect on visibility of reading list or citations) </a:t>
            </a:r>
          </a:p>
          <a:p>
            <a:r>
              <a:rPr lang="en-US" sz="1200" b="0" kern="1200" baseline="0" dirty="0" smtClean="0">
                <a:solidFill>
                  <a:schemeClr val="tx1"/>
                </a:solidFill>
                <a:effectLst/>
                <a:latin typeface="+mn-lt"/>
                <a:ea typeface="+mn-ea"/>
                <a:cs typeface="+mn-cs"/>
              </a:rPr>
              <a:t>Number of participants  (important for analytics and reporting usage stats) </a:t>
            </a:r>
          </a:p>
          <a:p>
            <a:r>
              <a:rPr lang="en-US" sz="1200" b="0" kern="1200" baseline="0" dirty="0" smtClean="0">
                <a:solidFill>
                  <a:schemeClr val="tx1"/>
                </a:solidFill>
                <a:effectLst/>
                <a:latin typeface="+mn-lt"/>
                <a:ea typeface="+mn-ea"/>
                <a:cs typeface="+mn-cs"/>
              </a:rPr>
              <a:t>Submit Lists by  (date the Library staff tells the instructor they need to list “sent” by so that they have time to complete citations on reading list) </a:t>
            </a:r>
          </a:p>
          <a:p>
            <a:r>
              <a:rPr lang="en-US" sz="1200" b="0" kern="1200" baseline="0" dirty="0" smtClean="0">
                <a:solidFill>
                  <a:schemeClr val="tx1"/>
                </a:solidFill>
                <a:effectLst/>
                <a:latin typeface="+mn-lt"/>
                <a:ea typeface="+mn-ea"/>
                <a:cs typeface="+mn-cs"/>
              </a:rPr>
              <a:t>Section </a:t>
            </a:r>
          </a:p>
          <a:p>
            <a:r>
              <a:rPr lang="en-US" sz="1200" b="0" kern="1200" baseline="0" dirty="0" smtClean="0">
                <a:solidFill>
                  <a:schemeClr val="tx1"/>
                </a:solidFill>
                <a:effectLst/>
                <a:latin typeface="+mn-lt"/>
                <a:ea typeface="+mn-ea"/>
                <a:cs typeface="+mn-cs"/>
              </a:rPr>
              <a:t>Searchable IDs  (course IDs from other systems such as LMS)</a:t>
            </a:r>
          </a:p>
          <a:p>
            <a:r>
              <a:rPr lang="en-US" sz="1200" b="0" kern="1200" baseline="0" dirty="0" smtClean="0">
                <a:solidFill>
                  <a:schemeClr val="tx1"/>
                </a:solidFill>
                <a:effectLst/>
                <a:latin typeface="+mn-lt"/>
                <a:ea typeface="+mn-ea"/>
                <a:cs typeface="+mn-cs"/>
              </a:rPr>
              <a:t>Processing Dept, Code and Course Name are mandatory</a:t>
            </a:r>
          </a:p>
          <a:p>
            <a:r>
              <a:rPr lang="en-US" sz="1200" b="0" kern="1200" baseline="0" dirty="0" smtClean="0">
                <a:solidFill>
                  <a:schemeClr val="accent4"/>
                </a:solidFill>
                <a:effectLst/>
                <a:latin typeface="+mn-lt"/>
                <a:ea typeface="+mn-ea"/>
                <a:cs typeface="+mn-cs"/>
              </a:rPr>
              <a:t>Academic Dept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number of the fields from the Course will display in Leganto when looking at a reading list that is associated with the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Course Code, Course Name, Instructor Names, Course Dates and number of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fill in the submit Lists By field, a message will appear in the right pane of the reading list page in Leganto. The note will inform instructors the submit by date and course that the instructor needs to prepare for the Library staff. </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18</a:t>
            </a:fld>
            <a:endParaRPr lang="en-US" dirty="0"/>
          </a:p>
        </p:txBody>
      </p:sp>
    </p:spTree>
    <p:extLst>
      <p:ext uri="{BB962C8B-B14F-4D97-AF65-F5344CB8AC3E}">
        <p14:creationId xmlns:p14="http://schemas.microsoft.com/office/powerpoint/2010/main" val="173059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Add instructors-</a:t>
            </a:r>
            <a:r>
              <a:rPr lang="en-US" sz="2400" baseline="0" dirty="0" smtClean="0"/>
              <a:t> to have instructors names show in Leganto this must be configured by Librarians.</a:t>
            </a:r>
          </a:p>
          <a:p>
            <a:endParaRPr lang="en-US" sz="2400" dirty="0" smtClean="0"/>
          </a:p>
          <a:p>
            <a:r>
              <a:rPr lang="en-US" sz="1200" kern="1200" dirty="0" smtClean="0">
                <a:solidFill>
                  <a:schemeClr val="tx1"/>
                </a:solidFill>
                <a:effectLst/>
                <a:latin typeface="+mn-lt"/>
                <a:ea typeface="+mn-ea"/>
                <a:cs typeface="+mn-cs"/>
              </a:rPr>
              <a:t>You can enable Leganto to display instructor information: a list of instructors in course tooltips and a pane beside a course-related reading list containing the course's instructors. Note that this can also be turned on and off for each instructor.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 enable instructor information in Leganto: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Configure the parameter </a:t>
            </a:r>
            <a:r>
              <a:rPr lang="en-US" sz="1200" b="1" kern="1200" dirty="0" smtClean="0">
                <a:solidFill>
                  <a:schemeClr val="tx1"/>
                </a:solidFill>
                <a:effectLst/>
                <a:latin typeface="+mn-lt"/>
                <a:ea typeface="+mn-ea"/>
                <a:cs typeface="+mn-cs"/>
              </a:rPr>
              <a:t>display_instructors_in_leganto</a:t>
            </a:r>
            <a:r>
              <a:rPr lang="en-US" sz="1200" kern="1200" dirty="0" smtClean="0">
                <a:solidFill>
                  <a:schemeClr val="tx1"/>
                </a:solidFill>
                <a:effectLst/>
                <a:latin typeface="+mn-lt"/>
                <a:ea typeface="+mn-ea"/>
                <a:cs typeface="+mn-cs"/>
              </a:rPr>
              <a:t> in the customer parameters table (</a:t>
            </a:r>
            <a:r>
              <a:rPr lang="en-US" sz="1200" b="1" kern="1200" dirty="0" smtClean="0">
                <a:solidFill>
                  <a:schemeClr val="tx1"/>
                </a:solidFill>
                <a:effectLst/>
                <a:latin typeface="+mn-lt"/>
                <a:ea typeface="+mn-ea"/>
                <a:cs typeface="+mn-cs"/>
              </a:rPr>
              <a:t>Configuration Menu &gt; Fulfillment &gt; Leganto &gt; Customer Settings</a:t>
            </a:r>
            <a:r>
              <a:rPr lang="en-US" sz="1200" kern="120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true</a:t>
            </a:r>
            <a:r>
              <a:rPr lang="en-US" sz="1200" kern="1200" dirty="0" smtClean="0">
                <a:solidFill>
                  <a:schemeClr val="tx1"/>
                </a:solidFill>
                <a:effectLst/>
                <a:latin typeface="+mn-lt"/>
                <a:ea typeface="+mn-ea"/>
                <a:cs typeface="+mn-cs"/>
              </a:rPr>
              <a:t>. In Leganto, instructor information appears in course-related tooltips and the instructor pane appears.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a:t>
            </a:r>
            <a:r>
              <a:rPr lang="en-US" sz="1200" kern="1200" baseline="0" dirty="0" smtClean="0">
                <a:solidFill>
                  <a:schemeClr val="tx1"/>
                </a:solidFill>
                <a:effectLst/>
                <a:latin typeface="+mn-lt"/>
                <a:ea typeface="+mn-ea"/>
                <a:cs typeface="+mn-cs"/>
              </a:rPr>
              <a:t> instructor must also be enabled in Alma under the Display Instructor column under the instructors column. You can hide some instructors and display others, but you must configure the display_instructors_in_leganto parameter to TRUE.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Leganto- instructors and or reading list owners display as Collaborators (collaborators are associated with lists). List owners can add and  remove collaborators of the list from Leganto. </a:t>
            </a:r>
          </a:p>
          <a:p>
            <a:r>
              <a:rPr lang="en-US" sz="1200" kern="1200" baseline="0" dirty="0" smtClean="0">
                <a:solidFill>
                  <a:schemeClr val="tx1"/>
                </a:solidFill>
                <a:effectLst/>
                <a:latin typeface="+mn-lt"/>
                <a:ea typeface="+mn-ea"/>
                <a:cs typeface="+mn-cs"/>
              </a:rPr>
              <a:t> Instructors are associated with Courses and may not be the same people that display as collaborators.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19</a:t>
            </a:fld>
            <a:endParaRPr lang="en-US" dirty="0"/>
          </a:p>
        </p:txBody>
      </p:sp>
    </p:spTree>
    <p:extLst>
      <p:ext uri="{BB962C8B-B14F-4D97-AF65-F5344CB8AC3E}">
        <p14:creationId xmlns:p14="http://schemas.microsoft.com/office/powerpoint/2010/main" val="335528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Carolyn</a:t>
            </a:r>
            <a:r>
              <a:rPr lang="en-US" baseline="0" dirty="0" smtClean="0"/>
              <a:t> Sprague</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dirty="0"/>
          </a:p>
        </p:txBody>
      </p:sp>
    </p:spTree>
    <p:extLst>
      <p:ext uri="{BB962C8B-B14F-4D97-AF65-F5344CB8AC3E}">
        <p14:creationId xmlns:p14="http://schemas.microsoft.com/office/powerpoint/2010/main" val="382972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reading</a:t>
            </a:r>
            <a:r>
              <a:rPr lang="en-US" baseline="0" dirty="0" smtClean="0"/>
              <a:t> list that is not associated with a Course can be found under the Exlibris_Default_Course. This is a place holder Course for orphaned reading lists. There a number of ways that reading lists can be –unassociated from a Course. Librarians can remove an course association from a reading list and instructors can create reading lists in Leganto without associating the reading list with a Course.</a:t>
            </a:r>
          </a:p>
          <a:p>
            <a:r>
              <a:rPr lang="en-US" baseline="0" dirty="0" smtClean="0"/>
              <a:t>We’ll talk about reasons why you might want a reading list to be stored under the exlibris default course in the next section of this training.</a:t>
            </a:r>
          </a:p>
          <a:p>
            <a:endParaRPr lang="en-US" baseline="0" dirty="0" smtClean="0"/>
          </a:p>
          <a:p>
            <a:r>
              <a:rPr lang="en-US" baseline="0" dirty="0" smtClean="0"/>
              <a:t> To see all unassigned reading lists in Alma Click Reading List from the Course’s row actions. </a:t>
            </a:r>
          </a:p>
          <a:p>
            <a:r>
              <a:rPr lang="en-US" baseline="0" dirty="0" smtClean="0"/>
              <a:t> </a:t>
            </a:r>
          </a:p>
          <a:p>
            <a:r>
              <a:rPr lang="en-US" b="1" baseline="0" dirty="0" smtClean="0"/>
              <a:t>Copy Reading List (option to select one or more reading list) to ??? Not sure this is working.</a:t>
            </a:r>
          </a:p>
          <a:p>
            <a:endParaRPr lang="en-US" baseline="0" dirty="0" smtClean="0"/>
          </a:p>
          <a:p>
            <a:r>
              <a:rPr lang="en-US" baseline="0" dirty="0" smtClean="0"/>
              <a:t>When a Course is deleted (in Alma) all of the associated reading lists are also deleted). Deleted reading lists do not end up in the exlibris_default_course list.</a:t>
            </a:r>
          </a:p>
          <a:p>
            <a:endParaRPr lang="en-US" baseline="0" dirty="0" smtClean="0"/>
          </a:p>
          <a:p>
            <a:r>
              <a:rPr lang="en-US" baseline="0" dirty="0" smtClean="0"/>
              <a:t>If a reading list is removed from its associated course (by instructor or librarian) the reading list becomes associated with the exlibris default course. </a:t>
            </a:r>
          </a:p>
          <a:p>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20</a:t>
            </a:fld>
            <a:endParaRPr lang="en-US" dirty="0"/>
          </a:p>
        </p:txBody>
      </p:sp>
    </p:spTree>
    <p:extLst>
      <p:ext uri="{BB962C8B-B14F-4D97-AF65-F5344CB8AC3E}">
        <p14:creationId xmlns:p14="http://schemas.microsoft.com/office/powerpoint/2010/main" val="229594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If configured in Alma., the delete_reading_list parameter can be set to “logical” and any unassigned </a:t>
            </a:r>
            <a:r>
              <a:rPr lang="en-US" baseline="0" dirty="0" smtClean="0"/>
              <a:t>reading </a:t>
            </a:r>
            <a:r>
              <a:rPr lang="en-US" baseline="0" dirty="0" smtClean="0"/>
              <a:t>list that is deleted will remain in Alma with a deleted status </a:t>
            </a:r>
          </a:p>
          <a:p>
            <a:r>
              <a:rPr lang="en-US" baseline="0" dirty="0" smtClean="0"/>
              <a:t>From the reading list row actions, you’ll have the option to purge the reading list or restore it.</a:t>
            </a:r>
          </a:p>
          <a:p>
            <a:endParaRPr lang="en-US" baseline="0" dirty="0" smtClean="0"/>
          </a:p>
          <a:p>
            <a:r>
              <a:rPr lang="en-US" baseline="0" dirty="0" smtClean="0"/>
              <a:t>Reading list that are subject to this parameter – cannot be associated with a Course. When a Course is deleted, reading lists are deleted and there is no option to restore at that point.</a:t>
            </a:r>
          </a:p>
          <a:p>
            <a:endParaRPr lang="en-US" baseline="0" dirty="0" smtClean="0"/>
          </a:p>
          <a:p>
            <a:endParaRPr lang="en-US" baseline="0" dirty="0" smtClean="0"/>
          </a:p>
          <a:p>
            <a:r>
              <a:rPr lang="en-US" baseline="0" dirty="0" smtClean="0"/>
              <a:t>Any reading list that is associated with the ExLibris_default_course can be deleted and restored if the delete_reading_list pararmeter is set to logical.</a:t>
            </a:r>
          </a:p>
          <a:p>
            <a:r>
              <a:rPr lang="en-US" baseline="0" dirty="0" smtClean="0"/>
              <a:t>Note the option to purge the list as well- this really will delete it from Alma. </a:t>
            </a:r>
          </a:p>
          <a:p>
            <a:endParaRPr lang="en-US" baseline="0" dirty="0" smtClean="0"/>
          </a:p>
          <a:p>
            <a:r>
              <a:rPr lang="en-US" baseline="0" dirty="0" smtClean="0"/>
              <a:t>Use case, if you have a Course with one or more reading list and you want to delete the Course but you want to retain one of the reading lists because you might use it in the future, you can remove the course association from the reading list row actions. This will then associate the reading list with the exlibris_default_course. Then you can delete the reading list but if you change your mind you can restore it or confirm that indeed you want to purge the course entirely.</a:t>
            </a:r>
            <a:endParaRPr lang="en-US"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21</a:t>
            </a:fld>
            <a:endParaRPr lang="en-US" dirty="0"/>
          </a:p>
        </p:txBody>
      </p:sp>
    </p:spTree>
    <p:extLst>
      <p:ext uri="{BB962C8B-B14F-4D97-AF65-F5344CB8AC3E}">
        <p14:creationId xmlns:p14="http://schemas.microsoft.com/office/powerpoint/2010/main" val="165598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accent4"/>
              </a:solidFill>
            </a:endParaRPr>
          </a:p>
        </p:txBody>
      </p:sp>
      <p:sp>
        <p:nvSpPr>
          <p:cNvPr id="4" name="Slide Number Placeholder 3"/>
          <p:cNvSpPr>
            <a:spLocks noGrp="1"/>
          </p:cNvSpPr>
          <p:nvPr>
            <p:ph type="sldNum" sz="quarter" idx="10"/>
          </p:nvPr>
        </p:nvSpPr>
        <p:spPr/>
        <p:txBody>
          <a:bodyPr/>
          <a:lstStyle/>
          <a:p>
            <a:fld id="{1367401B-FB73-460B-B34B-AE2D26C8FE60}" type="slidenum">
              <a:rPr lang="en-US" smtClean="0"/>
              <a:t>22</a:t>
            </a:fld>
            <a:endParaRPr lang="en-US" dirty="0"/>
          </a:p>
        </p:txBody>
      </p:sp>
    </p:spTree>
    <p:extLst>
      <p:ext uri="{BB962C8B-B14F-4D97-AF65-F5344CB8AC3E}">
        <p14:creationId xmlns:p14="http://schemas.microsoft.com/office/powerpoint/2010/main" val="736618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a:t>
            </a:r>
            <a:r>
              <a:rPr lang="en-US" baseline="0" dirty="0" smtClean="0"/>
              <a:t> in the theme of collaboration, librarians can create or manage reading lists along with course instructors.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dirty="0"/>
          </a:p>
        </p:txBody>
      </p:sp>
    </p:spTree>
    <p:extLst>
      <p:ext uri="{BB962C8B-B14F-4D97-AF65-F5344CB8AC3E}">
        <p14:creationId xmlns:p14="http://schemas.microsoft.com/office/powerpoint/2010/main" val="281256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 can upload a reading list into</a:t>
            </a:r>
            <a:r>
              <a:rPr lang="en-US" baseline="0" dirty="0" smtClean="0"/>
              <a:t> Leganto- as a second step if they have the ability to add a course to Leganto from the LMS/CMS. </a:t>
            </a:r>
            <a:endParaRPr lang="en-US" dirty="0" smtClean="0"/>
          </a:p>
          <a:p>
            <a:r>
              <a:rPr lang="en-US" dirty="0" smtClean="0"/>
              <a:t>When</a:t>
            </a:r>
            <a:r>
              <a:rPr lang="en-US" baseline="0" dirty="0" smtClean="0"/>
              <a:t> Librarians add a reading list in Alma, the status is set to being prepared- the same status assigned when an instructor is creating a reading list.</a:t>
            </a:r>
          </a:p>
          <a:p>
            <a:endParaRPr lang="en-US" baseline="0" dirty="0" smtClean="0"/>
          </a:p>
          <a:p>
            <a:r>
              <a:rPr lang="en-US" baseline="0" dirty="0" smtClean="0"/>
              <a:t>So similar to Courses, librarians and instructors can share the responsibility of creating and managing reading lists.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dirty="0"/>
          </a:p>
        </p:txBody>
      </p:sp>
    </p:spTree>
    <p:extLst>
      <p:ext uri="{BB962C8B-B14F-4D97-AF65-F5344CB8AC3E}">
        <p14:creationId xmlns:p14="http://schemas.microsoft.com/office/powerpoint/2010/main" val="2452050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a Librarian to add Reading list</a:t>
            </a:r>
            <a:r>
              <a:rPr lang="en-US" baseline="0" dirty="0" smtClean="0"/>
              <a:t> in Alma, it is necessary to be in an existing Course (even if you don’t intend to associate the reading list with the Course). From an existing Course, choose Reading List, any existing reading lists will display and the +Add reading list option will appear.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dirty="0"/>
          </a:p>
        </p:txBody>
      </p:sp>
    </p:spTree>
    <p:extLst>
      <p:ext uri="{BB962C8B-B14F-4D97-AF65-F5344CB8AC3E}">
        <p14:creationId xmlns:p14="http://schemas.microsoft.com/office/powerpoint/2010/main" val="1360673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just created a new reading list the reading list form will open. If you want to edit an existing reading list, click </a:t>
            </a:r>
            <a:r>
              <a:rPr lang="en-US" b="1" baseline="0" dirty="0" smtClean="0"/>
              <a:t>Work on </a:t>
            </a:r>
            <a:r>
              <a:rPr lang="en-US" baseline="0" dirty="0" smtClean="0"/>
              <a:t>from the row actions – with either option this will open the list to work on citations but also will allow you to edit the reading list information form.</a:t>
            </a:r>
          </a:p>
          <a:p>
            <a:endParaRPr lang="en-US" baseline="0" dirty="0" smtClean="0"/>
          </a:p>
          <a:p>
            <a:r>
              <a:rPr lang="en-US" baseline="0" dirty="0" smtClean="0"/>
              <a:t>Let’s review some important fields for the Reading list </a:t>
            </a:r>
          </a:p>
          <a:p>
            <a:endParaRPr lang="en-US" baseline="0" dirty="0" smtClean="0"/>
          </a:p>
          <a:p>
            <a:r>
              <a:rPr lang="en-US" baseline="0" dirty="0" smtClean="0"/>
              <a:t>(Click) Status will be discussed later in this session</a:t>
            </a:r>
          </a:p>
          <a:p>
            <a:r>
              <a:rPr lang="en-US" baseline="0" dirty="0" smtClean="0"/>
              <a:t>Publication Status will be discussed later in this session (Click) </a:t>
            </a:r>
          </a:p>
          <a:p>
            <a:endParaRPr lang="en-US" baseline="0" dirty="0" smtClean="0"/>
          </a:p>
          <a:p>
            <a:r>
              <a:rPr lang="en-US" baseline="0" dirty="0" smtClean="0"/>
              <a:t>(Click) Reading List visibility fields (start and end date) determine the dates that the reading list will appear in Leganto- if left blank and the reading list is published, the reading list will appear at all times.</a:t>
            </a:r>
          </a:p>
          <a:p>
            <a:endParaRPr lang="en-US" baseline="0" dirty="0" smtClean="0"/>
          </a:p>
          <a:p>
            <a:r>
              <a:rPr lang="en-US" sz="1200" kern="1200" dirty="0" smtClean="0">
                <a:solidFill>
                  <a:schemeClr val="tx1"/>
                </a:solidFill>
                <a:effectLst/>
                <a:latin typeface="+mn-lt"/>
                <a:ea typeface="+mn-ea"/>
                <a:cs typeface="+mn-cs"/>
              </a:rPr>
              <a:t>A librarian can enable the</a:t>
            </a:r>
            <a:r>
              <a:rPr lang="en-US" sz="1200" b="1" kern="1200" dirty="0" smtClean="0">
                <a:solidFill>
                  <a:schemeClr val="tx1"/>
                </a:solidFill>
                <a:effectLst/>
                <a:latin typeface="+mn-lt"/>
                <a:ea typeface="+mn-ea"/>
                <a:cs typeface="+mn-cs"/>
              </a:rPr>
              <a:t> Lock in Leganto </a:t>
            </a:r>
            <a:r>
              <a:rPr lang="en-US" sz="1200" kern="1200" dirty="0" smtClean="0">
                <a:solidFill>
                  <a:schemeClr val="tx1"/>
                </a:solidFill>
                <a:effectLst/>
                <a:latin typeface="+mn-lt"/>
                <a:ea typeface="+mn-ea"/>
                <a:cs typeface="+mn-cs"/>
              </a:rPr>
              <a:t>checkbox which will limit what changes can be made to the reading from Leganto.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Leganto users will only be allowed to add private notes or comments to citations, as well as marking citations as read.  </a:t>
            </a:r>
          </a:p>
          <a:p>
            <a:r>
              <a:rPr lang="en-US" sz="1200" kern="1200" dirty="0" smtClean="0">
                <a:solidFill>
                  <a:schemeClr val="tx1"/>
                </a:solidFill>
                <a:effectLst/>
                <a:latin typeface="+mn-lt"/>
                <a:ea typeface="+mn-ea"/>
                <a:cs typeface="+mn-cs"/>
              </a:rPr>
              <a:t>In Alma the list can only be unlocked by a librarian or by the user who locked the list.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Back Date- This field </a:t>
            </a:r>
            <a:r>
              <a:rPr lang="en-US" sz="1200" kern="1200" baseline="0" dirty="0" smtClean="0">
                <a:solidFill>
                  <a:schemeClr val="tx1"/>
                </a:solidFill>
                <a:effectLst/>
                <a:latin typeface="+mn-lt"/>
                <a:ea typeface="+mn-ea"/>
                <a:cs typeface="+mn-cs"/>
              </a:rPr>
              <a:t>applies to citations associated with the reading list.  By default the due back date is identical to the Courses End date. </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Notice that you can associate a creative common license with the reading list- for the entire reading list. You can still assign copyright clearance to citations (we’ll see this in the next session)</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dirty="0"/>
          </a:p>
        </p:txBody>
      </p:sp>
    </p:spTree>
    <p:extLst>
      <p:ext uri="{BB962C8B-B14F-4D97-AF65-F5344CB8AC3E}">
        <p14:creationId xmlns:p14="http://schemas.microsoft.com/office/powerpoint/2010/main" val="400368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Row actions for reading lists can be intimidating so I want to review the options here.  We’ve already touched upon some of these actions in our discussion of reading list so far but we’ll recap.</a:t>
            </a:r>
          </a:p>
          <a:p>
            <a:endParaRPr lang="en-US" baseline="0" dirty="0" smtClean="0"/>
          </a:p>
          <a:p>
            <a:r>
              <a:rPr lang="en-US" baseline="0" dirty="0" smtClean="0"/>
              <a:t>View only cannot edit any fields</a:t>
            </a:r>
          </a:p>
          <a:p>
            <a:r>
              <a:rPr lang="en-US" baseline="0" dirty="0" smtClean="0"/>
              <a:t>Work On allows you to edit Reading list information and to begin working with citations</a:t>
            </a:r>
          </a:p>
          <a:p>
            <a:r>
              <a:rPr lang="en-US" baseline="0" dirty="0" smtClean="0"/>
              <a:t>View in Leganto</a:t>
            </a:r>
          </a:p>
          <a:p>
            <a:r>
              <a:rPr lang="en-US" baseline="0" dirty="0" smtClean="0"/>
              <a:t>Duplicate</a:t>
            </a:r>
          </a:p>
          <a:p>
            <a:r>
              <a:rPr lang="en-US" baseline="0" dirty="0" smtClean="0"/>
              <a:t>Delete (just discussed- what happens to deleted reading lists)</a:t>
            </a:r>
          </a:p>
          <a:p>
            <a:r>
              <a:rPr lang="en-US" baseline="0" dirty="0" smtClean="0"/>
              <a:t>Associate this list with a Course </a:t>
            </a:r>
          </a:p>
          <a:p>
            <a:r>
              <a:rPr lang="en-US" baseline="0" dirty="0" smtClean="0"/>
              <a:t>Remove associated Course (the reading list will be associated with the Exlibris_Default_Course) </a:t>
            </a:r>
          </a:p>
          <a:p>
            <a:endParaRPr lang="en-US" baseline="0" dirty="0" smtClean="0"/>
          </a:p>
          <a:p>
            <a:endParaRPr lang="en-US" baseline="0" dirty="0" smtClean="0"/>
          </a:p>
          <a:p>
            <a:r>
              <a:rPr lang="en-US" baseline="0" dirty="0" smtClean="0"/>
              <a:t>Release Assign and Reassign will be covered shortly when we talk about reading list tasks.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dirty="0"/>
          </a:p>
        </p:txBody>
      </p:sp>
    </p:spTree>
    <p:extLst>
      <p:ext uri="{BB962C8B-B14F-4D97-AF65-F5344CB8AC3E}">
        <p14:creationId xmlns:p14="http://schemas.microsoft.com/office/powerpoint/2010/main" val="2794173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 to a discussion about Reading list tasks</a:t>
            </a:r>
            <a:r>
              <a:rPr lang="en-US" baseline="0" dirty="0" smtClean="0"/>
              <a:t> and statuses, let’s change gears and talk about another option related to creating reading list in Leganto.  Reading list templates are available in Leganto to both Instructors/ Collaborators and also to Library staff.</a:t>
            </a:r>
            <a:endParaRPr lang="en-US" dirty="0" smtClean="0"/>
          </a:p>
          <a:p>
            <a:endParaRPr lang="en-US" dirty="0" smtClean="0"/>
          </a:p>
          <a:p>
            <a:r>
              <a:rPr lang="en-US" dirty="0" smtClean="0"/>
              <a:t>Reading List templates are created by Librarians</a:t>
            </a:r>
            <a:r>
              <a:rPr lang="en-US" baseline="0" dirty="0" smtClean="0"/>
              <a:t> in Leganto.  </a:t>
            </a:r>
          </a:p>
          <a:p>
            <a:endParaRPr lang="en-US" baseline="0" dirty="0" smtClean="0"/>
          </a:p>
          <a:p>
            <a:r>
              <a:rPr lang="en-US" baseline="0" dirty="0" smtClean="0"/>
              <a:t>From the Reading List Page– Click the reading list options menu next to any reading list that will serve as your template.</a:t>
            </a:r>
          </a:p>
          <a:p>
            <a:endParaRPr lang="en-US" baseline="0" dirty="0" smtClean="0"/>
          </a:p>
          <a:p>
            <a:r>
              <a:rPr lang="en-US" baseline="0" dirty="0" smtClean="0"/>
              <a:t>Choose Save list structure as a template.</a:t>
            </a:r>
          </a:p>
          <a:p>
            <a:r>
              <a:rPr lang="en-US" baseline="0" dirty="0" smtClean="0"/>
              <a:t>The Add new template dialog box appears. Give the template a name and description and Save it.</a:t>
            </a:r>
          </a:p>
          <a:p>
            <a:endParaRPr lang="en-US" baseline="0" dirty="0" smtClean="0"/>
          </a:p>
          <a:p>
            <a:r>
              <a:rPr lang="en-US" baseline="0" dirty="0" smtClean="0"/>
              <a:t>Now the new Template has been saved and can be used when either an instructor or librarian creates a new reading list in Leganto.</a:t>
            </a:r>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dirty="0"/>
          </a:p>
        </p:txBody>
      </p:sp>
    </p:spTree>
    <p:extLst>
      <p:ext uri="{BB962C8B-B14F-4D97-AF65-F5344CB8AC3E}">
        <p14:creationId xmlns:p14="http://schemas.microsoft.com/office/powerpoint/2010/main" val="668711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Reading lis</a:t>
            </a:r>
            <a:r>
              <a:rPr lang="en-US" baseline="0" dirty="0" smtClean="0"/>
              <a:t>t page. Click New List to create a new reading list. The New list dialog box appears. Give your new list a name and description and click create.</a:t>
            </a:r>
          </a:p>
          <a:p>
            <a:endParaRPr lang="en-US" baseline="0" dirty="0" smtClean="0"/>
          </a:p>
          <a:p>
            <a:r>
              <a:rPr lang="en-US" baseline="0" dirty="0" smtClean="0"/>
              <a:t>Now you’ll have the option to select a template that can be used to create the new reading list. Choose blank if you don’t want to use a template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dirty="0"/>
          </a:p>
        </p:txBody>
      </p:sp>
    </p:spTree>
    <p:extLst>
      <p:ext uri="{BB962C8B-B14F-4D97-AF65-F5344CB8AC3E}">
        <p14:creationId xmlns:p14="http://schemas.microsoft.com/office/powerpoint/2010/main" val="246047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of</a:t>
            </a:r>
            <a:r>
              <a:rPr lang="en-US" baseline="0" dirty="0" smtClean="0"/>
              <a:t> this training session will be how librarians interact and collaborate with instructors to create and manage Courses and Reading Lists in Alma and Leganto.</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a:t>
            </a:fld>
            <a:endParaRPr lang="en-US" dirty="0"/>
          </a:p>
        </p:txBody>
      </p:sp>
    </p:spTree>
    <p:extLst>
      <p:ext uri="{BB962C8B-B14F-4D97-AF65-F5344CB8AC3E}">
        <p14:creationId xmlns:p14="http://schemas.microsoft.com/office/powerpoint/2010/main" val="877142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begin to work on a reading</a:t>
            </a:r>
            <a:r>
              <a:rPr lang="en-US" baseline="0" dirty="0" smtClean="0"/>
              <a:t> list in preparation to fulfil citations, you will need to understand task list functions, reading list statuses and more available actions.</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dirty="0"/>
          </a:p>
        </p:txBody>
      </p:sp>
    </p:spTree>
    <p:extLst>
      <p:ext uri="{BB962C8B-B14F-4D97-AF65-F5344CB8AC3E}">
        <p14:creationId xmlns:p14="http://schemas.microsoft.com/office/powerpoint/2010/main" val="246588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that many of you are already familiar with the Alma</a:t>
            </a:r>
            <a:r>
              <a:rPr lang="en-US" baseline="0" dirty="0" smtClean="0"/>
              <a:t> task list and you know that a </a:t>
            </a:r>
            <a:r>
              <a:rPr lang="en-US" dirty="0" smtClean="0"/>
              <a:t>Reading</a:t>
            </a:r>
            <a:r>
              <a:rPr lang="en-US" baseline="0" dirty="0" smtClean="0"/>
              <a:t> List task list- can also be added as a widget.  At a glance, an operator or manage can see the status of reading lists from the task list. </a:t>
            </a:r>
          </a:p>
          <a:p>
            <a:endParaRPr lang="en-US" baseline="0" dirty="0" smtClean="0"/>
          </a:p>
          <a:p>
            <a:r>
              <a:rPr lang="en-US" baseline="0" dirty="0" smtClean="0"/>
              <a:t>The task list can be very helpful if you are working on multiple reading lists and they are at different stages of completion.  From the list shown you can see that there are 2 reading lists that have been assigned to the logged in user- ready for processing. </a:t>
            </a:r>
          </a:p>
          <a:p>
            <a:endParaRPr lang="en-US" baseline="0" dirty="0" smtClean="0"/>
          </a:p>
          <a:p>
            <a:r>
              <a:rPr lang="en-US" baseline="0" dirty="0" smtClean="0"/>
              <a:t>At least one reading list assigned to the logged in user with new notes- coming from instructor- which should be checked because they may pertain to a reading list that has a higher priority that those that haven’t been started yet.</a:t>
            </a:r>
          </a:p>
          <a:p>
            <a:endParaRPr lang="en-US" baseline="0" dirty="0" smtClean="0"/>
          </a:p>
          <a:p>
            <a:r>
              <a:rPr lang="en-US" baseline="0" dirty="0" smtClean="0"/>
              <a:t>If you are a course reserves manager you can see that there are unassigned reading list – that should be assigned to course reserves operators. </a:t>
            </a:r>
          </a:p>
          <a:p>
            <a:endParaRPr lang="en-US" baseline="0" dirty="0" smtClean="0"/>
          </a:p>
          <a:p>
            <a:r>
              <a:rPr lang="en-US" baseline="0" dirty="0" smtClean="0"/>
              <a:t>Click any of the tasks to be taken directly to the Reading list task list- assigned to me tab (tab for logged in user) </a:t>
            </a:r>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dirty="0"/>
          </a:p>
        </p:txBody>
      </p:sp>
    </p:spTree>
    <p:extLst>
      <p:ext uri="{BB962C8B-B14F-4D97-AF65-F5344CB8AC3E}">
        <p14:creationId xmlns:p14="http://schemas.microsoft.com/office/powerpoint/2010/main" val="3347666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click on a task from the task list or navigate to the Reading list from the Fulfillment menu, the assigned to me tab will open. </a:t>
            </a:r>
          </a:p>
          <a:p>
            <a:endParaRPr lang="en-US" baseline="0" dirty="0" smtClean="0"/>
          </a:p>
          <a:p>
            <a:r>
              <a:rPr lang="en-US" baseline="0" dirty="0" smtClean="0"/>
              <a:t>If you navigate to the unassigned tab and open “work on” any reading list- it automatically becomes assigned to you.  This is very common in all areas of Alma as many of you may know.</a:t>
            </a:r>
          </a:p>
          <a:p>
            <a:r>
              <a:rPr lang="en-US" baseline="0" dirty="0" smtClean="0"/>
              <a:t>Generally when you click on an open any task- you become the owner of the task – even if it was un-intentional. </a:t>
            </a:r>
          </a:p>
          <a:p>
            <a:endParaRPr lang="en-US" baseline="0" dirty="0" smtClean="0"/>
          </a:p>
          <a:p>
            <a:r>
              <a:rPr lang="en-US" baseline="0" dirty="0" smtClean="0"/>
              <a:t>If you have regrets, you can use the “Release Assign” option from the Reading list row action to sent the reading list back to the unassigned tab.</a:t>
            </a:r>
          </a:p>
          <a:p>
            <a:endParaRPr lang="en-US"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32</a:t>
            </a:fld>
            <a:endParaRPr lang="en-US" dirty="0"/>
          </a:p>
        </p:txBody>
      </p:sp>
    </p:spTree>
    <p:extLst>
      <p:ext uri="{BB962C8B-B14F-4D97-AF65-F5344CB8AC3E}">
        <p14:creationId xmlns:p14="http://schemas.microsoft.com/office/powerpoint/2010/main" val="12704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a manager role, you can “reassign” any reading list from any tab to another Alma operator.  Click Reassign and a list of Alma operators who have course reserves operator role appears, choose an operator name from the list and reassign the reading list task – optionally, you send an email to let the operator know that he or she is being assigned the reading list to work on.</a:t>
            </a:r>
            <a:endParaRPr lang="en-US" dirty="0" smtClean="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33</a:t>
            </a:fld>
            <a:endParaRPr lang="en-US" dirty="0"/>
          </a:p>
        </p:txBody>
      </p:sp>
    </p:spTree>
    <p:extLst>
      <p:ext uri="{BB962C8B-B14F-4D97-AF65-F5344CB8AC3E}">
        <p14:creationId xmlns:p14="http://schemas.microsoft.com/office/powerpoint/2010/main" val="410590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a:t>
            </a:r>
            <a:r>
              <a:rPr lang="en-US" baseline="0" dirty="0" smtClean="0"/>
              <a:t> List Statues track the progress of the reading list from it conception to its completion.  The statuses of concern to the Librarian are </a:t>
            </a:r>
            <a:r>
              <a:rPr lang="en-US" b="1" baseline="0" dirty="0" smtClean="0"/>
              <a:t>Reading for Processing </a:t>
            </a:r>
            <a:r>
              <a:rPr lang="en-US" b="0" baseline="0" dirty="0" smtClean="0"/>
              <a:t>(instructor or librarians have completed adding the citations to the reading list and the list has been “Sent” to the library.  Library staff should then change the status of the reading list to </a:t>
            </a:r>
            <a:r>
              <a:rPr lang="en-US" b="1" baseline="0" dirty="0" smtClean="0"/>
              <a:t>Being Processed </a:t>
            </a:r>
            <a:r>
              <a:rPr lang="en-US" b="0" baseline="0" dirty="0" smtClean="0"/>
              <a:t>to indicate that the reading list has been assigned to a library operator who will fulfill the citations.  Finally, when all the citations have been completed or declined, the Reading list can be set to </a:t>
            </a:r>
            <a:r>
              <a:rPr lang="en-US" b="1" baseline="0" dirty="0" smtClean="0"/>
              <a:t>Complete.  </a:t>
            </a:r>
            <a:r>
              <a:rPr lang="en-US" b="0" baseline="0" dirty="0" smtClean="0"/>
              <a:t>Setting the reading list to </a:t>
            </a:r>
            <a:r>
              <a:rPr lang="en-US" b="1" baseline="0" dirty="0" smtClean="0"/>
              <a:t>Complete</a:t>
            </a:r>
            <a:r>
              <a:rPr lang="en-US" b="0" baseline="0" dirty="0" smtClean="0"/>
              <a:t> does not make the list available or visible to students.</a:t>
            </a:r>
          </a:p>
          <a:p>
            <a:endParaRPr lang="en-US" b="1" baseline="0" dirty="0" smtClean="0"/>
          </a:p>
          <a:p>
            <a:r>
              <a:rPr lang="en-US" b="0" baseline="0" dirty="0" smtClean="0"/>
              <a:t>The list can only be exposed to student by changing the </a:t>
            </a:r>
            <a:r>
              <a:rPr lang="en-US" b="1" baseline="0" dirty="0" smtClean="0"/>
              <a:t>Publication Status </a:t>
            </a:r>
            <a:r>
              <a:rPr lang="en-US" b="0" baseline="0" dirty="0" smtClean="0"/>
              <a:t>of the list. </a:t>
            </a:r>
            <a:r>
              <a:rPr lang="en-US" b="1" baseline="0" dirty="0" smtClean="0"/>
              <a:t>Draft or Archived </a:t>
            </a:r>
            <a:r>
              <a:rPr lang="en-US" b="0" baseline="0" dirty="0" smtClean="0"/>
              <a:t>statuses will not make the list visible.</a:t>
            </a:r>
          </a:p>
          <a:p>
            <a:endParaRPr lang="en-US" b="0" baseline="0" dirty="0" smtClean="0"/>
          </a:p>
          <a:p>
            <a:r>
              <a:rPr lang="en-US" b="0" baseline="0" dirty="0" smtClean="0"/>
              <a:t>All Students Restricted- All students can view the reading list and citations, but access to materials is restricted to those enrolled in the course</a:t>
            </a:r>
          </a:p>
          <a:p>
            <a:r>
              <a:rPr lang="en-US" b="0" baseline="0" dirty="0" smtClean="0"/>
              <a:t>Course Student – The reading list and course materials are only available to students enrolled in the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Anyone Restricted – Anyone call view the reading list and citations, but access to materials is restricted to those enrolled in the course</a:t>
            </a:r>
          </a:p>
          <a:p>
            <a:r>
              <a:rPr lang="en-US" b="0" baseline="0" dirty="0" smtClean="0"/>
              <a:t>Anyone Full – anyone can view the list and citations and can access course materials.</a:t>
            </a:r>
          </a:p>
          <a:p>
            <a:r>
              <a:rPr lang="en-US" b="0" baseline="0" dirty="0" smtClean="0"/>
              <a:t>Anyone Restricted, All Students Full – Anyone can view the reading list and citations, and all students can access course materials.</a:t>
            </a:r>
          </a:p>
          <a:p>
            <a:endParaRPr lang="en-US" b="1" baseline="0" dirty="0" smtClean="0"/>
          </a:p>
        </p:txBody>
      </p:sp>
      <p:sp>
        <p:nvSpPr>
          <p:cNvPr id="4" name="Slide Number Placeholder 3"/>
          <p:cNvSpPr>
            <a:spLocks noGrp="1"/>
          </p:cNvSpPr>
          <p:nvPr>
            <p:ph type="sldNum" sz="quarter" idx="10"/>
          </p:nvPr>
        </p:nvSpPr>
        <p:spPr/>
        <p:txBody>
          <a:bodyPr/>
          <a:lstStyle/>
          <a:p>
            <a:fld id="{1367401B-FB73-460B-B34B-AE2D26C8FE60}" type="slidenum">
              <a:rPr lang="en-US" smtClean="0"/>
              <a:t>35</a:t>
            </a:fld>
            <a:endParaRPr lang="en-US" dirty="0"/>
          </a:p>
        </p:txBody>
      </p:sp>
    </p:spTree>
    <p:extLst>
      <p:ext uri="{BB962C8B-B14F-4D97-AF65-F5344CB8AC3E}">
        <p14:creationId xmlns:p14="http://schemas.microsoft.com/office/powerpoint/2010/main" val="1996722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Configure the parameter </a:t>
            </a:r>
            <a:r>
              <a:rPr lang="en-US" sz="1200" b="1" kern="1200" dirty="0" smtClean="0">
                <a:solidFill>
                  <a:schemeClr val="tx1"/>
                </a:solidFill>
                <a:effectLst/>
                <a:latin typeface="+mn-lt"/>
                <a:ea typeface="+mn-ea"/>
                <a:cs typeface="+mn-cs"/>
              </a:rPr>
              <a:t>display_instructors_in_leganto</a:t>
            </a:r>
            <a:r>
              <a:rPr lang="en-US" sz="1200" kern="1200" dirty="0" smtClean="0">
                <a:solidFill>
                  <a:schemeClr val="tx1"/>
                </a:solidFill>
                <a:effectLst/>
                <a:latin typeface="+mn-lt"/>
                <a:ea typeface="+mn-ea"/>
                <a:cs typeface="+mn-cs"/>
              </a:rPr>
              <a:t> in the customer parameters table (</a:t>
            </a:r>
            <a:r>
              <a:rPr lang="en-US" sz="1200" b="1" kern="1200" dirty="0" smtClean="0">
                <a:solidFill>
                  <a:schemeClr val="tx1"/>
                </a:solidFill>
                <a:effectLst/>
                <a:latin typeface="+mn-lt"/>
                <a:ea typeface="+mn-ea"/>
                <a:cs typeface="+mn-cs"/>
              </a:rPr>
              <a:t>Configuration Menu &gt; Fulfillment &gt; Leganto &gt; Customer Settings</a:t>
            </a:r>
            <a:r>
              <a:rPr lang="en-US" sz="1200" kern="120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true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37</a:t>
            </a:fld>
            <a:endParaRPr lang="en-US" dirty="0"/>
          </a:p>
        </p:txBody>
      </p:sp>
    </p:spTree>
    <p:extLst>
      <p:ext uri="{BB962C8B-B14F-4D97-AF65-F5344CB8AC3E}">
        <p14:creationId xmlns:p14="http://schemas.microsoft.com/office/powerpoint/2010/main" val="348721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sessions is geared</a:t>
            </a:r>
            <a:r>
              <a:rPr lang="en-US" baseline="0" dirty="0" smtClean="0"/>
              <a:t> toward staff working directly with Courses and Reading Lists in Alma. Some of the workflows and tasks that we’ll see today may requires manager level roles. For this reason, I’ve included both Operator and Manger Roles in Course Reserves and Fulfillment areas.</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dirty="0"/>
          </a:p>
        </p:txBody>
      </p:sp>
    </p:spTree>
    <p:extLst>
      <p:ext uri="{BB962C8B-B14F-4D97-AF65-F5344CB8AC3E}">
        <p14:creationId xmlns:p14="http://schemas.microsoft.com/office/powerpoint/2010/main" val="307113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agenda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dirty="0"/>
          </a:p>
        </p:txBody>
      </p:sp>
    </p:spTree>
    <p:extLst>
      <p:ext uri="{BB962C8B-B14F-4D97-AF65-F5344CB8AC3E}">
        <p14:creationId xmlns:p14="http://schemas.microsoft.com/office/powerpoint/2010/main" val="4305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management</a:t>
            </a:r>
            <a:r>
              <a:rPr lang="en-US" baseline="0" dirty="0" smtClean="0"/>
              <a:t> of Courses and Reading lists is collaborative and done in cooperation with course instructors.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dirty="0"/>
          </a:p>
        </p:txBody>
      </p:sp>
    </p:spTree>
    <p:extLst>
      <p:ext uri="{BB962C8B-B14F-4D97-AF65-F5344CB8AC3E}">
        <p14:creationId xmlns:p14="http://schemas.microsoft.com/office/powerpoint/2010/main" val="202783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review the different ways that Courses can be integrated with Leganto</a:t>
            </a:r>
          </a:p>
          <a:p>
            <a:endParaRPr lang="en-US" baseline="0" dirty="0" smtClean="0"/>
          </a:p>
          <a:p>
            <a:r>
              <a:rPr lang="en-US" baseline="0" dirty="0" smtClean="0"/>
              <a:t>1) one way that Links to Leganto can be added to a Course Management System (LTI Integration)</a:t>
            </a:r>
          </a:p>
          <a:p>
            <a:endParaRPr lang="en-US" baseline="0" dirty="0" smtClean="0"/>
          </a:p>
          <a:p>
            <a:r>
              <a:rPr lang="en-US" baseline="0" dirty="0" smtClean="0"/>
              <a:t>We’ll look at 3 ways Courses are added to Alma</a:t>
            </a:r>
          </a:p>
          <a:p>
            <a:endParaRPr lang="en-US" baseline="0" dirty="0" smtClean="0"/>
          </a:p>
          <a:p>
            <a:r>
              <a:rPr lang="en-US" baseline="0" dirty="0" smtClean="0"/>
              <a:t>https://developers.exlibrisgroup.com/leganto/integrations/lti</a:t>
            </a:r>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dirty="0"/>
          </a:p>
        </p:txBody>
      </p:sp>
    </p:spTree>
    <p:extLst>
      <p:ext uri="{BB962C8B-B14F-4D97-AF65-F5344CB8AC3E}">
        <p14:creationId xmlns:p14="http://schemas.microsoft.com/office/powerpoint/2010/main" val="191921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talking about how Leganto</a:t>
            </a:r>
            <a:r>
              <a:rPr lang="en-US" baseline="0" dirty="0" smtClean="0"/>
              <a:t> links can be created and be added to a CMS or LMS</a:t>
            </a:r>
          </a:p>
          <a:p>
            <a:endParaRPr lang="en-US" baseline="0" dirty="0" smtClean="0"/>
          </a:p>
          <a:p>
            <a:r>
              <a:rPr lang="en-US" baseline="0" dirty="0" smtClean="0"/>
              <a:t>To do this, librarians will set up an integration profile in Alma. (Integration profiles that you may already be familiar with are: OCLC Connexion, BURSAR, SIS)</a:t>
            </a:r>
            <a:endParaRPr lang="en-US" dirty="0" smtClean="0"/>
          </a:p>
          <a:p>
            <a:r>
              <a:rPr lang="en-US" dirty="0" smtClean="0"/>
              <a:t>Under Alma Integrations set up the LTI integration profile. </a:t>
            </a:r>
          </a:p>
          <a:p>
            <a:r>
              <a:rPr lang="en-US" dirty="0" smtClean="0"/>
              <a:t>Configure</a:t>
            </a:r>
            <a:r>
              <a:rPr lang="en-US" baseline="0" dirty="0" smtClean="0"/>
              <a:t> your LMS – for example Moodle a) (create and external tool using data from LTI step b) Create link to Leganto inside your LMS</a:t>
            </a:r>
          </a:p>
          <a:p>
            <a:endParaRPr lang="en-US" baseline="0" dirty="0" smtClean="0"/>
          </a:p>
          <a:p>
            <a:r>
              <a:rPr lang="en-US" baseline="0" dirty="0" smtClean="0"/>
              <a:t>Librarians can set up the Integration profile, and configure the LMS or provide the LTI details to instructional designers.</a:t>
            </a:r>
          </a:p>
          <a:p>
            <a:endParaRPr lang="en-US" baseline="0" dirty="0" smtClean="0"/>
          </a:p>
          <a:p>
            <a:r>
              <a:rPr lang="en-US" baseline="0" dirty="0" smtClean="0"/>
              <a:t>The LTI allows you to put a link in your LMS under s specific course that link to a reading list in Leganto.</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dirty="0"/>
          </a:p>
        </p:txBody>
      </p:sp>
    </p:spTree>
    <p:extLst>
      <p:ext uri="{BB962C8B-B14F-4D97-AF65-F5344CB8AC3E}">
        <p14:creationId xmlns:p14="http://schemas.microsoft.com/office/powerpoint/2010/main" val="151055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way that Courses can be loaded automatically and in bulk into Alma</a:t>
            </a:r>
            <a:r>
              <a:rPr lang="en-US" baseline="0" dirty="0" smtClean="0"/>
              <a:t> by using a</a:t>
            </a:r>
            <a:r>
              <a:rPr lang="en-US" dirty="0" smtClean="0"/>
              <a:t>nother Integration profile.</a:t>
            </a:r>
          </a:p>
          <a:p>
            <a:r>
              <a:rPr lang="en-US" dirty="0" smtClean="0"/>
              <a:t>The Course Loader Integration profile</a:t>
            </a:r>
            <a:r>
              <a:rPr lang="en-US" baseline="0" dirty="0" smtClean="0"/>
              <a:t> can be configured</a:t>
            </a:r>
            <a:r>
              <a:rPr lang="en-US" dirty="0" smtClean="0"/>
              <a:t> from Alma Configuration</a:t>
            </a:r>
            <a:r>
              <a:rPr lang="en-US" baseline="0" dirty="0" smtClean="0"/>
              <a:t> &gt; General &gt; External Systems &gt;Integration Profiles &gt;Couse Loader.</a:t>
            </a:r>
          </a:p>
          <a:p>
            <a:endParaRPr lang="en-US" baseline="0" dirty="0" smtClean="0"/>
          </a:p>
          <a:p>
            <a:r>
              <a:rPr lang="en-US" baseline="0" dirty="0" smtClean="0"/>
              <a:t>In this case the Courses can be loaded directly into Alma as an initial setup or on an ongoing basis to update or rollover Courses. </a:t>
            </a:r>
          </a:p>
          <a:p>
            <a:endParaRPr lang="en-US" baseline="0" dirty="0" smtClean="0"/>
          </a:p>
          <a:p>
            <a:r>
              <a:rPr lang="en-US" baseline="0" dirty="0" smtClean="0"/>
              <a:t>2. Course Loader Integration profile requires  a tab-separated (txt or csv) accessible by Alma in a dedicated ftp directory. File must be date-stamped- only the most recent file. </a:t>
            </a:r>
          </a:p>
          <a:p>
            <a:endParaRPr lang="en-US" baseline="0" dirty="0" smtClean="0"/>
          </a:p>
          <a:p>
            <a:r>
              <a:rPr lang="en-US" baseline="0" dirty="0" smtClean="0"/>
              <a:t> Only the most recent (csv or txt) File will loaded. The date is important because the file can indicate records that are:&gt; new, changed, deleted or rolled over. </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https://knowledge.exlibrisgroup.com/Leganto/Product_Documentation/Leganto_Administration_Guide/Configuring_Leganto_Integration_Profiles/Configuring_Course_Loading</a:t>
            </a:r>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dirty="0"/>
          </a:p>
        </p:txBody>
      </p:sp>
    </p:spTree>
    <p:extLst>
      <p:ext uri="{BB962C8B-B14F-4D97-AF65-F5344CB8AC3E}">
        <p14:creationId xmlns:p14="http://schemas.microsoft.com/office/powerpoint/2010/main" val="2061298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8AA9943-E70C-4C27-A10C-377B0ECD0A0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7"/>
          <p:cNvSpPr/>
          <p:nvPr userDrawn="1"/>
        </p:nvSpPr>
        <p:spPr>
          <a:xfrm>
            <a:off x="0" y="4155926"/>
            <a:ext cx="9144000" cy="987574"/>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848325"/>
            <a:ext cx="6700105" cy="152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623034"/>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677546"/>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279381"/>
            <a:ext cx="1606122" cy="668633"/>
          </a:xfrm>
          <a:prstGeom prst="rect">
            <a:avLst/>
          </a:prstGeom>
        </p:spPr>
      </p:pic>
    </p:spTree>
    <p:extLst>
      <p:ext uri="{BB962C8B-B14F-4D97-AF65-F5344CB8AC3E}">
        <p14:creationId xmlns:p14="http://schemas.microsoft.com/office/powerpoint/2010/main" val="240255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3"/>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2018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60215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2018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08917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2018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120291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8102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585453"/>
            <a:ext cx="9144000" cy="15416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6482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41098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140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318208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61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tx2"/>
                </a:solidFill>
                <a:latin typeface="+mn-lt"/>
              </a:defRPr>
            </a:lvl1pPr>
          </a:lstStyle>
          <a:p>
            <a:r>
              <a:rPr lang="en-US" dirty="0"/>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96184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216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38" name="Picture 37"/>
          <p:cNvPicPr>
            <a:picLocks noChangeAspect="1"/>
          </p:cNvPicPr>
          <p:nvPr/>
        </p:nvPicPr>
        <p:blipFill rotWithShape="1">
          <a:blip r:embed="rId16"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1030755515"/>
      </p:ext>
    </p:extLst>
  </p:cSld>
  <p:clrMap bg1="lt1" tx1="dk1" bg2="lt2" tx2="dk2" accent1="accent1" accent2="accent2" accent3="accent3" accent4="accent4" accent5="accent5" accent6="accent6" hlink="hlink" folHlink="folHlink"/>
  <p:sldLayoutIdLst>
    <p:sldLayoutId id="2147483682" r:id="rId1"/>
    <p:sldLayoutId id="2147483741" r:id="rId2"/>
    <p:sldLayoutId id="214748374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743" r:id="rId12"/>
    <p:sldLayoutId id="2147483692" r:id="rId13"/>
    <p:sldLayoutId id="2147483744" r:id="rId1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knowledge.exlibrisgroup.com/Leganto/Product_Documentation/Leganto_Administration_Guide/Configuring_Leganto_Integration_Profiles/Configuring_Course_Loading" TargetMode="External"/><Relationship Id="rId7" Type="http://schemas.openxmlformats.org/officeDocument/2006/relationships/hyperlink" Target="https://knowledge.exlibrisgroup.com/Cross_Product/Conferences_and_Seminars/Technical_Seminar/2018_Technical_Seminar" TargetMode="External"/><Relationship Id="rId2" Type="http://schemas.openxmlformats.org/officeDocument/2006/relationships/hyperlink" Target="https://developers.exlibrisgroup.com/leganto/integrations/lti" TargetMode="External"/><Relationship Id="rId1" Type="http://schemas.openxmlformats.org/officeDocument/2006/relationships/slideLayout" Target="../slideLayouts/slideLayout4.xml"/><Relationship Id="rId6" Type="http://schemas.openxmlformats.org/officeDocument/2006/relationships/hyperlink" Target="https://developers.exlibrisgroup.com/" TargetMode="External"/><Relationship Id="rId5" Type="http://schemas.openxmlformats.org/officeDocument/2006/relationships/hyperlink" Target="http://ideas.exlibrisgroup.com/" TargetMode="External"/><Relationship Id="rId4" Type="http://schemas.openxmlformats.org/officeDocument/2006/relationships/hyperlink" Target="https://knowledge.exlibrisgroup.com/Leganto/Product_Documentation/Leganto_Administration_Guide/Configuring_Leganto_UI_Elements/05_Configuring_Leganto_UI_Elements#Configuring_Reading_List_Publication_Op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developers.exlibrisgroup.com/leganto/integrations/lt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DD90C3-A2DD-4846-9E63-D3B4B60364F7}"/>
              </a:ext>
            </a:extLst>
          </p:cNvPr>
          <p:cNvSpPr>
            <a:spLocks noGrp="1"/>
          </p:cNvSpPr>
          <p:nvPr>
            <p:ph type="body" sz="quarter" idx="10"/>
          </p:nvPr>
        </p:nvSpPr>
        <p:spPr>
          <a:xfrm>
            <a:off x="535708" y="4378723"/>
            <a:ext cx="5687968" cy="713307"/>
          </a:xfrm>
        </p:spPr>
        <p:txBody>
          <a:bodyPr>
            <a:normAutofit/>
          </a:bodyPr>
          <a:lstStyle/>
          <a:p>
            <a:r>
              <a:rPr lang="en-US" sz="1600" dirty="0" smtClean="0"/>
              <a:t>Carolyn Sprague, Training Consultant</a:t>
            </a:r>
            <a:endParaRPr lang="en-US" sz="1600" dirty="0"/>
          </a:p>
          <a:p>
            <a:endParaRPr lang="en-US" sz="1600" dirty="0"/>
          </a:p>
        </p:txBody>
      </p:sp>
      <p:sp>
        <p:nvSpPr>
          <p:cNvPr id="3" name="Title 2">
            <a:extLst>
              <a:ext uri="{FF2B5EF4-FFF2-40B4-BE49-F238E27FC236}">
                <a16:creationId xmlns:a16="http://schemas.microsoft.com/office/drawing/2014/main" id="{FD8B9E81-8464-4DE8-898F-65C862340F8F}"/>
              </a:ext>
            </a:extLst>
          </p:cNvPr>
          <p:cNvSpPr>
            <a:spLocks noGrp="1"/>
          </p:cNvSpPr>
          <p:nvPr>
            <p:ph type="ctrTitle"/>
          </p:nvPr>
        </p:nvSpPr>
        <p:spPr>
          <a:xfrm>
            <a:off x="535708" y="2911066"/>
            <a:ext cx="6326909" cy="956828"/>
          </a:xfrm>
        </p:spPr>
        <p:txBody>
          <a:bodyPr/>
          <a:lstStyle/>
          <a:p>
            <a:r>
              <a:rPr lang="en-US" sz="2800" dirty="0" smtClean="0"/>
              <a:t>Creating Courses and Reading Lists in Leganto and Alma</a:t>
            </a:r>
            <a:endParaRPr lang="en-US" sz="2800" dirty="0"/>
          </a:p>
        </p:txBody>
      </p:sp>
    </p:spTree>
    <p:extLst>
      <p:ext uri="{BB962C8B-B14F-4D97-AF65-F5344CB8AC3E}">
        <p14:creationId xmlns:p14="http://schemas.microsoft.com/office/powerpoint/2010/main" val="2795541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t>
            </a:r>
            <a:r>
              <a:rPr lang="en-US" dirty="0" smtClean="0"/>
              <a:t>Loader Integration Profile (continued) </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10</a:t>
            </a:fld>
            <a:endParaRPr lang="en-US" dirty="0"/>
          </a:p>
        </p:txBody>
      </p:sp>
      <p:pic>
        <p:nvPicPr>
          <p:cNvPr id="5" name="Content Placeholder 4"/>
          <p:cNvPicPr>
            <a:picLocks noGrp="1" noChangeAspect="1"/>
          </p:cNvPicPr>
          <p:nvPr>
            <p:ph idx="1"/>
          </p:nvPr>
        </p:nvPicPr>
        <p:blipFill>
          <a:blip r:embed="rId3"/>
          <a:stretch>
            <a:fillRect/>
          </a:stretch>
        </p:blipFill>
        <p:spPr>
          <a:xfrm>
            <a:off x="2089539" y="752475"/>
            <a:ext cx="4985560" cy="3979863"/>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280553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Instructors can create a Course in Leganto</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476682" y="1288834"/>
            <a:ext cx="3303053" cy="3525583"/>
          </a:xfrm>
          <a:prstGeom prst="rect">
            <a:avLst/>
          </a:prstGeom>
          <a:ln>
            <a:solidFill>
              <a:schemeClr val="accent1">
                <a:lumMod val="60000"/>
                <a:lumOff val="40000"/>
              </a:schemeClr>
            </a:solidFill>
          </a:ln>
        </p:spPr>
      </p:pic>
      <p:pic>
        <p:nvPicPr>
          <p:cNvPr id="9" name="Content Placeholder 8"/>
          <p:cNvPicPr>
            <a:picLocks noGrp="1" noChangeAspect="1"/>
          </p:cNvPicPr>
          <p:nvPr>
            <p:ph idx="1"/>
          </p:nvPr>
        </p:nvPicPr>
        <p:blipFill>
          <a:blip r:embed="rId4"/>
          <a:stretch>
            <a:fillRect/>
          </a:stretch>
        </p:blipFill>
        <p:spPr>
          <a:xfrm>
            <a:off x="4302217" y="1288834"/>
            <a:ext cx="3744416" cy="3463586"/>
          </a:xfrm>
          <a:prstGeom prst="rect">
            <a:avLst/>
          </a:prstGeom>
          <a:ln>
            <a:solidFill>
              <a:schemeClr val="accent1">
                <a:lumMod val="60000"/>
                <a:lumOff val="40000"/>
              </a:schemeClr>
            </a:solidFill>
          </a:ln>
        </p:spPr>
      </p:pic>
      <p:pic>
        <p:nvPicPr>
          <p:cNvPr id="10" name="Picture 9"/>
          <p:cNvPicPr>
            <a:picLocks noChangeAspect="1"/>
          </p:cNvPicPr>
          <p:nvPr/>
        </p:nvPicPr>
        <p:blipFill>
          <a:blip r:embed="rId5"/>
          <a:stretch>
            <a:fillRect/>
          </a:stretch>
        </p:blipFill>
        <p:spPr>
          <a:xfrm>
            <a:off x="611560" y="697302"/>
            <a:ext cx="6674326" cy="502369"/>
          </a:xfrm>
          <a:prstGeom prst="rect">
            <a:avLst/>
          </a:prstGeom>
          <a:ln>
            <a:solidFill>
              <a:schemeClr val="accent1">
                <a:lumMod val="60000"/>
                <a:lumOff val="40000"/>
              </a:schemeClr>
            </a:solidFill>
          </a:ln>
        </p:spPr>
      </p:pic>
      <p:sp>
        <p:nvSpPr>
          <p:cNvPr id="8" name="Rectangle 7"/>
          <p:cNvSpPr/>
          <p:nvPr/>
        </p:nvSpPr>
        <p:spPr>
          <a:xfrm>
            <a:off x="5148064" y="697302"/>
            <a:ext cx="2137822" cy="5684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94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Instructors can </a:t>
            </a:r>
            <a:r>
              <a:rPr lang="en-US" dirty="0" smtClean="0"/>
              <a:t>upload a </a:t>
            </a:r>
            <a:r>
              <a:rPr lang="en-US" dirty="0" smtClean="0"/>
              <a:t>Reading list file. </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12</a:t>
            </a:fld>
            <a:endParaRPr lang="en-US" dirty="0"/>
          </a:p>
        </p:txBody>
      </p:sp>
      <p:pic>
        <p:nvPicPr>
          <p:cNvPr id="9" name="Picture 8"/>
          <p:cNvPicPr>
            <a:picLocks noChangeAspect="1"/>
          </p:cNvPicPr>
          <p:nvPr/>
        </p:nvPicPr>
        <p:blipFill>
          <a:blip r:embed="rId3"/>
          <a:stretch>
            <a:fillRect/>
          </a:stretch>
        </p:blipFill>
        <p:spPr>
          <a:xfrm>
            <a:off x="611560" y="789861"/>
            <a:ext cx="6973841" cy="565446"/>
          </a:xfrm>
          <a:prstGeom prst="rect">
            <a:avLst/>
          </a:prstGeom>
          <a:ln w="12700">
            <a:solidFill>
              <a:schemeClr val="accent1">
                <a:lumMod val="60000"/>
                <a:lumOff val="40000"/>
              </a:schemeClr>
            </a:solidFill>
          </a:ln>
        </p:spPr>
      </p:pic>
      <p:pic>
        <p:nvPicPr>
          <p:cNvPr id="10" name="Content Placeholder 7"/>
          <p:cNvPicPr>
            <a:picLocks noChangeAspect="1"/>
          </p:cNvPicPr>
          <p:nvPr/>
        </p:nvPicPr>
        <p:blipFill>
          <a:blip r:embed="rId4"/>
          <a:stretch>
            <a:fillRect/>
          </a:stretch>
        </p:blipFill>
        <p:spPr>
          <a:xfrm>
            <a:off x="2879811" y="1523705"/>
            <a:ext cx="3384377" cy="3315960"/>
          </a:xfrm>
          <a:prstGeom prst="rect">
            <a:avLst/>
          </a:prstGeom>
          <a:ln>
            <a:solidFill>
              <a:schemeClr val="accent1">
                <a:lumMod val="60000"/>
                <a:lumOff val="40000"/>
              </a:schemeClr>
            </a:solidFill>
          </a:ln>
        </p:spPr>
      </p:pic>
      <p:sp>
        <p:nvSpPr>
          <p:cNvPr id="6" name="Rectangle 5"/>
          <p:cNvSpPr/>
          <p:nvPr/>
        </p:nvSpPr>
        <p:spPr>
          <a:xfrm>
            <a:off x="5364088" y="741934"/>
            <a:ext cx="2221313" cy="6613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43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Instructors can add Courses and upload Reading Lists</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856454" y="1457858"/>
            <a:ext cx="3127772" cy="3338493"/>
          </a:xfrm>
          <a:prstGeom prst="rect">
            <a:avLst/>
          </a:prstGeom>
          <a:ln>
            <a:solidFill>
              <a:schemeClr val="accent1">
                <a:lumMod val="60000"/>
                <a:lumOff val="40000"/>
              </a:schemeClr>
            </a:solidFill>
          </a:ln>
        </p:spPr>
      </p:pic>
      <p:pic>
        <p:nvPicPr>
          <p:cNvPr id="6" name="Content Placeholder 7"/>
          <p:cNvPicPr>
            <a:picLocks noChangeAspect="1"/>
          </p:cNvPicPr>
          <p:nvPr/>
        </p:nvPicPr>
        <p:blipFill>
          <a:blip r:embed="rId4"/>
          <a:stretch>
            <a:fillRect/>
          </a:stretch>
        </p:blipFill>
        <p:spPr>
          <a:xfrm>
            <a:off x="4634188" y="1480392"/>
            <a:ext cx="3384377" cy="3315960"/>
          </a:xfrm>
          <a:prstGeom prst="rect">
            <a:avLst/>
          </a:prstGeom>
          <a:ln>
            <a:solidFill>
              <a:schemeClr val="accent1">
                <a:lumMod val="60000"/>
                <a:lumOff val="40000"/>
              </a:schemeClr>
            </a:solidFill>
          </a:ln>
        </p:spPr>
      </p:pic>
      <p:pic>
        <p:nvPicPr>
          <p:cNvPr id="7" name="Content Placeholder 6"/>
          <p:cNvPicPr>
            <a:picLocks noGrp="1" noChangeAspect="1"/>
          </p:cNvPicPr>
          <p:nvPr>
            <p:ph idx="1"/>
          </p:nvPr>
        </p:nvPicPr>
        <p:blipFill>
          <a:blip r:embed="rId5"/>
          <a:stretch>
            <a:fillRect/>
          </a:stretch>
        </p:blipFill>
        <p:spPr>
          <a:xfrm>
            <a:off x="107504" y="723244"/>
            <a:ext cx="8756179" cy="661438"/>
          </a:xfrm>
          <a:prstGeom prst="rect">
            <a:avLst/>
          </a:prstGeom>
          <a:ln w="12700">
            <a:solidFill>
              <a:schemeClr val="accent1">
                <a:lumMod val="60000"/>
                <a:lumOff val="40000"/>
              </a:schemeClr>
            </a:solidFill>
          </a:ln>
        </p:spPr>
      </p:pic>
      <p:sp>
        <p:nvSpPr>
          <p:cNvPr id="8" name="Rectangle 7"/>
          <p:cNvSpPr/>
          <p:nvPr/>
        </p:nvSpPr>
        <p:spPr>
          <a:xfrm>
            <a:off x="6084167" y="723244"/>
            <a:ext cx="2779515" cy="5684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962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File Upload Size for Leganto</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179512" y="1347614"/>
            <a:ext cx="8784046" cy="957158"/>
          </a:xfrm>
          <a:prstGeom prst="rect">
            <a:avLst/>
          </a:prstGeom>
          <a:ln w="12700">
            <a:solidFill>
              <a:schemeClr val="tx1"/>
            </a:solidFill>
          </a:ln>
        </p:spPr>
      </p:pic>
      <p:sp>
        <p:nvSpPr>
          <p:cNvPr id="6" name="Rectangle 5"/>
          <p:cNvSpPr/>
          <p:nvPr/>
        </p:nvSpPr>
        <p:spPr>
          <a:xfrm>
            <a:off x="323528" y="802908"/>
            <a:ext cx="7128792" cy="369332"/>
          </a:xfrm>
          <a:prstGeom prst="rect">
            <a:avLst/>
          </a:prstGeom>
        </p:spPr>
        <p:txBody>
          <a:bodyPr wrap="square">
            <a:spAutoFit/>
          </a:bodyPr>
          <a:lstStyle/>
          <a:p>
            <a:r>
              <a:rPr lang="en-US" b="1" dirty="0">
                <a:solidFill>
                  <a:srgbClr val="2C4D82"/>
                </a:solidFill>
                <a:latin typeface="Roboto" panose="02000000000000000000" pitchFamily="2" charset="0"/>
                <a:ea typeface="Times New Roman" panose="02020603050405020304" pitchFamily="18" charset="0"/>
                <a:cs typeface="Times New Roman" panose="02020603050405020304" pitchFamily="18" charset="0"/>
              </a:rPr>
              <a:t>Configuration Menu &gt; Fulfillment &gt; Leganto &gt; Customer </a:t>
            </a:r>
            <a:r>
              <a:rPr lang="en-US" b="1" dirty="0" smtClean="0">
                <a:solidFill>
                  <a:srgbClr val="2C4D82"/>
                </a:solidFill>
                <a:latin typeface="Roboto" panose="02000000000000000000" pitchFamily="2" charset="0"/>
                <a:ea typeface="Times New Roman" panose="02020603050405020304" pitchFamily="18" charset="0"/>
                <a:cs typeface="Times New Roman" panose="02020603050405020304" pitchFamily="18" charset="0"/>
              </a:rPr>
              <a:t>Settings</a:t>
            </a:r>
            <a:r>
              <a:rPr lang="en-US" dirty="0" smtClean="0">
                <a:solidFill>
                  <a:srgbClr val="000000"/>
                </a:solidFill>
                <a:latin typeface="Roboto" panose="02000000000000000000" pitchFamily="2" charset="0"/>
                <a:ea typeface="Times New Roman" panose="02020603050405020304" pitchFamily="18" charset="0"/>
                <a:cs typeface="Times New Roman" panose="02020603050405020304" pitchFamily="18" charset="0"/>
              </a:rPr>
              <a:t> </a:t>
            </a:r>
            <a:endParaRPr lang="en-US" dirty="0"/>
          </a:p>
        </p:txBody>
      </p:sp>
      <p:sp>
        <p:nvSpPr>
          <p:cNvPr id="8" name="Rectangle 7"/>
          <p:cNvSpPr/>
          <p:nvPr/>
        </p:nvSpPr>
        <p:spPr>
          <a:xfrm>
            <a:off x="4571535" y="1347614"/>
            <a:ext cx="2376729" cy="11521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403648" y="3219822"/>
            <a:ext cx="5328592" cy="923330"/>
          </a:xfrm>
          <a:prstGeom prst="rect">
            <a:avLst/>
          </a:prstGeom>
          <a:noFill/>
        </p:spPr>
        <p:txBody>
          <a:bodyPr wrap="square" rtlCol="0">
            <a:spAutoFit/>
          </a:bodyPr>
          <a:lstStyle/>
          <a:p>
            <a:r>
              <a:rPr lang="en-US" dirty="0" smtClean="0"/>
              <a:t>Enter 0 (zero) as parameter to disable this option.  </a:t>
            </a:r>
          </a:p>
          <a:p>
            <a:r>
              <a:rPr lang="en-US" dirty="0" smtClean="0"/>
              <a:t>Empty value - faculty default is 50</a:t>
            </a:r>
          </a:p>
          <a:p>
            <a:r>
              <a:rPr lang="en-US" dirty="0" smtClean="0"/>
              <a:t>Empty value – students default is 2</a:t>
            </a:r>
            <a:endParaRPr lang="en-US" dirty="0"/>
          </a:p>
        </p:txBody>
      </p:sp>
      <p:cxnSp>
        <p:nvCxnSpPr>
          <p:cNvPr id="11" name="Straight Arrow Connector 10"/>
          <p:cNvCxnSpPr/>
          <p:nvPr/>
        </p:nvCxnSpPr>
        <p:spPr>
          <a:xfrm flipV="1">
            <a:off x="3203848" y="2376780"/>
            <a:ext cx="1493920" cy="8430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99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Demo: </a:t>
            </a:r>
            <a:r>
              <a:rPr lang="en-US" dirty="0" smtClean="0"/>
              <a:t>Add a Course to Leganto</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15</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dirty="0" smtClean="0"/>
              <a:t>In Leganto</a:t>
            </a:r>
          </a:p>
          <a:p>
            <a:r>
              <a:rPr lang="en-US" dirty="0" smtClean="0"/>
              <a:t>Add a Course from LMS</a:t>
            </a:r>
          </a:p>
          <a:p>
            <a:r>
              <a:rPr lang="en-US" dirty="0" smtClean="0"/>
              <a:t>Add reading lists (from scratch)</a:t>
            </a:r>
          </a:p>
          <a:p>
            <a:r>
              <a:rPr lang="en-US" dirty="0" smtClean="0"/>
              <a:t>Associate a Course to a Reading List</a:t>
            </a:r>
          </a:p>
          <a:p>
            <a:r>
              <a:rPr lang="en-US" dirty="0" smtClean="0"/>
              <a:t>(Collaborators belong to reading list- will be discussed later) </a:t>
            </a:r>
          </a:p>
        </p:txBody>
      </p:sp>
    </p:spTree>
    <p:extLst>
      <p:ext uri="{BB962C8B-B14F-4D97-AF65-F5344CB8AC3E}">
        <p14:creationId xmlns:p14="http://schemas.microsoft.com/office/powerpoint/2010/main" val="151048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Course in Alma</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16</a:t>
            </a:fld>
            <a:endParaRPr lang="en-US" dirty="0"/>
          </a:p>
        </p:txBody>
      </p:sp>
      <p:pic>
        <p:nvPicPr>
          <p:cNvPr id="5" name="Content Placeholder 4"/>
          <p:cNvPicPr>
            <a:picLocks noGrp="1" noChangeAspect="1"/>
          </p:cNvPicPr>
          <p:nvPr>
            <p:ph idx="1"/>
          </p:nvPr>
        </p:nvPicPr>
        <p:blipFill>
          <a:blip r:embed="rId3"/>
          <a:stretch>
            <a:fillRect/>
          </a:stretch>
        </p:blipFill>
        <p:spPr>
          <a:xfrm>
            <a:off x="451317" y="1419622"/>
            <a:ext cx="8228012" cy="2999559"/>
          </a:xfrm>
          <a:prstGeom prst="rect">
            <a:avLst/>
          </a:prstGeom>
          <a:ln>
            <a:solidFill>
              <a:schemeClr val="accent1">
                <a:lumMod val="60000"/>
                <a:lumOff val="40000"/>
              </a:schemeClr>
            </a:solidFill>
          </a:ln>
        </p:spPr>
      </p:pic>
      <p:pic>
        <p:nvPicPr>
          <p:cNvPr id="7" name="Picture 6"/>
          <p:cNvPicPr>
            <a:picLocks noChangeAspect="1"/>
          </p:cNvPicPr>
          <p:nvPr/>
        </p:nvPicPr>
        <p:blipFill>
          <a:blip r:embed="rId4"/>
          <a:stretch>
            <a:fillRect/>
          </a:stretch>
        </p:blipFill>
        <p:spPr>
          <a:xfrm>
            <a:off x="611560" y="734780"/>
            <a:ext cx="1872208" cy="577595"/>
          </a:xfrm>
          <a:prstGeom prst="rect">
            <a:avLst/>
          </a:prstGeom>
          <a:ln>
            <a:solidFill>
              <a:schemeClr val="accent1">
                <a:lumMod val="60000"/>
                <a:lumOff val="40000"/>
              </a:schemeClr>
            </a:solidFill>
          </a:ln>
        </p:spPr>
      </p:pic>
      <p:cxnSp>
        <p:nvCxnSpPr>
          <p:cNvPr id="9" name="Straight Arrow Connector 8"/>
          <p:cNvCxnSpPr>
            <a:stCxn id="7" idx="3"/>
          </p:cNvCxnSpPr>
          <p:nvPr/>
        </p:nvCxnSpPr>
        <p:spPr>
          <a:xfrm>
            <a:off x="2483768" y="1023578"/>
            <a:ext cx="4680520" cy="900100"/>
          </a:xfrm>
          <a:prstGeom prst="straightConnector1">
            <a:avLst/>
          </a:prstGeom>
          <a:ln w="254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635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Actions</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17</a:t>
            </a:fld>
            <a:endParaRPr lang="en-US" dirty="0"/>
          </a:p>
        </p:txBody>
      </p:sp>
      <p:sp>
        <p:nvSpPr>
          <p:cNvPr id="4" name="Content Placeholder 3"/>
          <p:cNvSpPr>
            <a:spLocks noGrp="1"/>
          </p:cNvSpPr>
          <p:nvPr>
            <p:ph idx="1"/>
          </p:nvPr>
        </p:nvSpPr>
        <p:spPr/>
        <p:txBody>
          <a:bodyPr/>
          <a:lstStyle/>
          <a:p>
            <a:r>
              <a:rPr lang="en-US" dirty="0"/>
              <a:t>Actions menu </a:t>
            </a:r>
          </a:p>
          <a:p>
            <a:endParaRPr lang="en-US" dirty="0"/>
          </a:p>
        </p:txBody>
      </p:sp>
      <p:pic>
        <p:nvPicPr>
          <p:cNvPr id="5" name="Picture 4"/>
          <p:cNvPicPr>
            <a:picLocks noChangeAspect="1"/>
          </p:cNvPicPr>
          <p:nvPr/>
        </p:nvPicPr>
        <p:blipFill>
          <a:blip r:embed="rId3"/>
          <a:stretch>
            <a:fillRect/>
          </a:stretch>
        </p:blipFill>
        <p:spPr>
          <a:xfrm>
            <a:off x="3995936" y="1988511"/>
            <a:ext cx="2304256" cy="2680128"/>
          </a:xfrm>
          <a:prstGeom prst="rect">
            <a:avLst/>
          </a:prstGeom>
          <a:ln>
            <a:solidFill>
              <a:schemeClr val="accent1">
                <a:lumMod val="60000"/>
                <a:lumOff val="40000"/>
              </a:schemeClr>
            </a:solidFill>
          </a:ln>
        </p:spPr>
      </p:pic>
      <p:pic>
        <p:nvPicPr>
          <p:cNvPr id="6" name="Picture 5"/>
          <p:cNvPicPr>
            <a:picLocks noChangeAspect="1"/>
          </p:cNvPicPr>
          <p:nvPr/>
        </p:nvPicPr>
        <p:blipFill>
          <a:blip r:embed="rId4"/>
          <a:stretch>
            <a:fillRect/>
          </a:stretch>
        </p:blipFill>
        <p:spPr>
          <a:xfrm>
            <a:off x="135382" y="1282548"/>
            <a:ext cx="8594592" cy="551947"/>
          </a:xfrm>
          <a:prstGeom prst="rect">
            <a:avLst/>
          </a:prstGeom>
          <a:ln>
            <a:solidFill>
              <a:schemeClr val="accent1">
                <a:lumMod val="60000"/>
                <a:lumOff val="40000"/>
              </a:schemeClr>
            </a:solidFill>
          </a:ln>
        </p:spPr>
      </p:pic>
      <p:sp>
        <p:nvSpPr>
          <p:cNvPr id="7" name="Rectangle 6"/>
          <p:cNvSpPr/>
          <p:nvPr/>
        </p:nvSpPr>
        <p:spPr>
          <a:xfrm>
            <a:off x="4067944" y="3445764"/>
            <a:ext cx="1224136" cy="2781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2041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Courses: Metadata In Alma</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0" y="1167257"/>
            <a:ext cx="9066975" cy="3672408"/>
          </a:xfrm>
          <a:prstGeom prst="rect">
            <a:avLst/>
          </a:prstGeom>
          <a:ln>
            <a:solidFill>
              <a:schemeClr val="accent1">
                <a:lumMod val="60000"/>
                <a:lumOff val="40000"/>
              </a:schemeClr>
            </a:solidFill>
          </a:ln>
        </p:spPr>
      </p:pic>
      <p:sp>
        <p:nvSpPr>
          <p:cNvPr id="7" name="TextBox 6"/>
          <p:cNvSpPr txBox="1"/>
          <p:nvPr/>
        </p:nvSpPr>
        <p:spPr>
          <a:xfrm>
            <a:off x="107504" y="770063"/>
            <a:ext cx="3456384" cy="369332"/>
          </a:xfrm>
          <a:prstGeom prst="rect">
            <a:avLst/>
          </a:prstGeom>
          <a:noFill/>
        </p:spPr>
        <p:txBody>
          <a:bodyPr wrap="square" rtlCol="0">
            <a:spAutoFit/>
          </a:bodyPr>
          <a:lstStyle/>
          <a:p>
            <a:r>
              <a:rPr lang="en-US" dirty="0" smtClean="0">
                <a:solidFill>
                  <a:schemeClr val="accent1">
                    <a:lumMod val="60000"/>
                    <a:lumOff val="40000"/>
                  </a:schemeClr>
                </a:solidFill>
              </a:rPr>
              <a:t>Fulfillment &gt; Courses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84703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752" y="715004"/>
            <a:ext cx="9036496" cy="3588259"/>
          </a:xfrm>
          <a:prstGeom prst="rect">
            <a:avLst/>
          </a:prstGeom>
          <a:ln>
            <a:solidFill>
              <a:schemeClr val="accent1">
                <a:lumMod val="60000"/>
                <a:lumOff val="40000"/>
              </a:schemeClr>
            </a:solidFill>
          </a:ln>
        </p:spPr>
      </p:pic>
      <p:sp>
        <p:nvSpPr>
          <p:cNvPr id="2" name="Title 1"/>
          <p:cNvSpPr>
            <a:spLocks noGrp="1"/>
          </p:cNvSpPr>
          <p:nvPr>
            <p:ph type="title"/>
          </p:nvPr>
        </p:nvSpPr>
        <p:spPr/>
        <p:txBody>
          <a:bodyPr/>
          <a:lstStyle/>
          <a:p>
            <a:r>
              <a:rPr lang="en-US" dirty="0" smtClean="0"/>
              <a:t>Courses: Instructors</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19</a:t>
            </a:fld>
            <a:endParaRPr lang="en-US" dirty="0"/>
          </a:p>
        </p:txBody>
      </p:sp>
      <p:pic>
        <p:nvPicPr>
          <p:cNvPr id="7" name="Picture 6"/>
          <p:cNvPicPr>
            <a:picLocks noChangeAspect="1"/>
          </p:cNvPicPr>
          <p:nvPr/>
        </p:nvPicPr>
        <p:blipFill>
          <a:blip r:embed="rId4"/>
          <a:stretch>
            <a:fillRect/>
          </a:stretch>
        </p:blipFill>
        <p:spPr>
          <a:xfrm>
            <a:off x="7164288" y="4081209"/>
            <a:ext cx="1438095" cy="619048"/>
          </a:xfrm>
          <a:prstGeom prst="rect">
            <a:avLst/>
          </a:prstGeom>
          <a:ln>
            <a:solidFill>
              <a:schemeClr val="accent1">
                <a:lumMod val="60000"/>
                <a:lumOff val="40000"/>
              </a:schemeClr>
            </a:solidFill>
          </a:ln>
        </p:spPr>
      </p:pic>
      <p:pic>
        <p:nvPicPr>
          <p:cNvPr id="5" name="Picture 4"/>
          <p:cNvPicPr>
            <a:picLocks noChangeAspect="1"/>
          </p:cNvPicPr>
          <p:nvPr/>
        </p:nvPicPr>
        <p:blipFill>
          <a:blip r:embed="rId5"/>
          <a:stretch>
            <a:fillRect/>
          </a:stretch>
        </p:blipFill>
        <p:spPr>
          <a:xfrm>
            <a:off x="457200" y="4163528"/>
            <a:ext cx="6068757" cy="53672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792534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Welcome and Introductions</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896621"/>
            <a:ext cx="8228585" cy="3979385"/>
          </a:xfrm>
        </p:spPr>
        <p:txBody>
          <a:bodyPr/>
          <a:lstStyle/>
          <a:p>
            <a:r>
              <a:rPr lang="en-US" dirty="0" smtClean="0"/>
              <a:t>Carolyn Sprague, Training Consultant- Global Education</a:t>
            </a:r>
            <a:endParaRPr lang="en-US" dirty="0"/>
          </a:p>
          <a:p>
            <a:pPr lvl="1"/>
            <a:r>
              <a:rPr lang="en-US" dirty="0" smtClean="0"/>
              <a:t>9 years at Ex Libris</a:t>
            </a:r>
            <a:endParaRPr lang="en-US" dirty="0"/>
          </a:p>
          <a:p>
            <a:pPr lvl="1"/>
            <a:r>
              <a:rPr lang="en-US" dirty="0" smtClean="0"/>
              <a:t>7 years Technical Implementation Consultant (Primo)</a:t>
            </a:r>
            <a:endParaRPr lang="en-US" dirty="0"/>
          </a:p>
          <a:p>
            <a:pPr lvl="1"/>
            <a:r>
              <a:rPr lang="en-US" dirty="0" smtClean="0"/>
              <a:t>MLS – Simmons College </a:t>
            </a:r>
            <a:r>
              <a:rPr lang="en-US" dirty="0" smtClean="0"/>
              <a:t>Boston</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508479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a:t>
            </a:r>
            <a:r>
              <a:rPr lang="en-US" dirty="0" smtClean="0"/>
              <a:t>Exlibris_Default_Course</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20</a:t>
            </a:fld>
            <a:endParaRPr lang="en-US" dirty="0"/>
          </a:p>
        </p:txBody>
      </p:sp>
      <p:pic>
        <p:nvPicPr>
          <p:cNvPr id="5" name="Content Placeholder 4"/>
          <p:cNvPicPr>
            <a:picLocks noGrp="1" noChangeAspect="1"/>
          </p:cNvPicPr>
          <p:nvPr>
            <p:ph idx="1"/>
          </p:nvPr>
        </p:nvPicPr>
        <p:blipFill>
          <a:blip r:embed="rId3"/>
          <a:stretch>
            <a:fillRect/>
          </a:stretch>
        </p:blipFill>
        <p:spPr>
          <a:xfrm>
            <a:off x="158507" y="915566"/>
            <a:ext cx="8978508" cy="1873844"/>
          </a:xfrm>
          <a:prstGeom prst="rect">
            <a:avLst/>
          </a:prstGeom>
          <a:ln>
            <a:solidFill>
              <a:schemeClr val="accent1">
                <a:lumMod val="60000"/>
                <a:lumOff val="40000"/>
              </a:schemeClr>
            </a:solidFill>
          </a:ln>
        </p:spPr>
      </p:pic>
      <p:pic>
        <p:nvPicPr>
          <p:cNvPr id="6" name="Picture 5"/>
          <p:cNvPicPr>
            <a:picLocks noChangeAspect="1"/>
          </p:cNvPicPr>
          <p:nvPr/>
        </p:nvPicPr>
        <p:blipFill>
          <a:blip r:embed="rId4"/>
          <a:stretch>
            <a:fillRect/>
          </a:stretch>
        </p:blipFill>
        <p:spPr>
          <a:xfrm>
            <a:off x="7258901" y="2789410"/>
            <a:ext cx="1534492" cy="956430"/>
          </a:xfrm>
          <a:prstGeom prst="rect">
            <a:avLst/>
          </a:prstGeom>
          <a:ln>
            <a:solidFill>
              <a:schemeClr val="accent1">
                <a:lumMod val="60000"/>
                <a:lumOff val="40000"/>
              </a:schemeClr>
            </a:solidFill>
          </a:ln>
        </p:spPr>
      </p:pic>
      <p:sp>
        <p:nvSpPr>
          <p:cNvPr id="4" name="Rectangle 3"/>
          <p:cNvSpPr/>
          <p:nvPr/>
        </p:nvSpPr>
        <p:spPr>
          <a:xfrm>
            <a:off x="7236296" y="2859782"/>
            <a:ext cx="1224136" cy="28803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7507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deleted </a:t>
            </a:r>
            <a:r>
              <a:rPr lang="en-US" dirty="0"/>
              <a:t>r</a:t>
            </a:r>
            <a:r>
              <a:rPr lang="en-US" dirty="0" smtClean="0"/>
              <a:t>eading </a:t>
            </a:r>
            <a:r>
              <a:rPr lang="en-US" dirty="0" smtClean="0"/>
              <a:t>lists </a:t>
            </a:r>
            <a:r>
              <a:rPr lang="en-US" dirty="0" smtClean="0"/>
              <a:t>are handled </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21</a:t>
            </a:fld>
            <a:endParaRPr lang="en-US" dirty="0"/>
          </a:p>
        </p:txBody>
      </p:sp>
      <p:sp>
        <p:nvSpPr>
          <p:cNvPr id="4" name="Content Placeholder 3"/>
          <p:cNvSpPr>
            <a:spLocks noGrp="1"/>
          </p:cNvSpPr>
          <p:nvPr>
            <p:ph idx="1"/>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135717" y="735209"/>
            <a:ext cx="8872566" cy="3345486"/>
          </a:xfrm>
          <a:prstGeom prst="rect">
            <a:avLst/>
          </a:prstGeom>
          <a:ln>
            <a:solidFill>
              <a:schemeClr val="accent1">
                <a:lumMod val="60000"/>
                <a:lumOff val="40000"/>
              </a:schemeClr>
            </a:solidFill>
          </a:ln>
        </p:spPr>
      </p:pic>
      <p:sp>
        <p:nvSpPr>
          <p:cNvPr id="6" name="Rectangle 5"/>
          <p:cNvSpPr/>
          <p:nvPr/>
        </p:nvSpPr>
        <p:spPr>
          <a:xfrm>
            <a:off x="7740352" y="3363838"/>
            <a:ext cx="504056" cy="36004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891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Demo: Courses in Alma</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lstStyle/>
          <a:p>
            <a:pPr marL="457200" lvl="1" indent="0">
              <a:buNone/>
            </a:pPr>
            <a:endParaRPr lang="en-US" dirty="0" smtClean="0"/>
          </a:p>
          <a:p>
            <a:r>
              <a:rPr lang="en-US" dirty="0" smtClean="0"/>
              <a:t>In Alma</a:t>
            </a:r>
          </a:p>
          <a:p>
            <a:pPr lvl="1"/>
            <a:r>
              <a:rPr lang="en-US" dirty="0"/>
              <a:t>Course </a:t>
            </a:r>
            <a:r>
              <a:rPr lang="en-US" dirty="0" smtClean="0"/>
              <a:t>Actions</a:t>
            </a:r>
          </a:p>
          <a:p>
            <a:pPr lvl="1"/>
            <a:r>
              <a:rPr lang="en-US" dirty="0" smtClean="0"/>
              <a:t>Course Metadata</a:t>
            </a:r>
          </a:p>
          <a:p>
            <a:pPr lvl="1"/>
            <a:r>
              <a:rPr lang="en-US" dirty="0" smtClean="0"/>
              <a:t>Instructors / Owners </a:t>
            </a:r>
          </a:p>
          <a:p>
            <a:pPr marL="457200" lvl="1" indent="0">
              <a:buNone/>
            </a:pPr>
            <a:r>
              <a:rPr lang="en-US" dirty="0"/>
              <a:t>	</a:t>
            </a:r>
            <a:endParaRPr lang="en-US" dirty="0" smtClean="0"/>
          </a:p>
          <a:p>
            <a:pPr lvl="1"/>
            <a:endParaRPr lang="en-US" dirty="0"/>
          </a:p>
        </p:txBody>
      </p:sp>
    </p:spTree>
    <p:extLst>
      <p:ext uri="{BB962C8B-B14F-4D97-AF65-F5344CB8AC3E}">
        <p14:creationId xmlns:p14="http://schemas.microsoft.com/office/powerpoint/2010/main" val="380203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pPr lvl="0">
              <a:spcBef>
                <a:spcPts val="0"/>
              </a:spcBef>
              <a:defRPr/>
            </a:pPr>
            <a:r>
              <a:rPr lang="en-US" dirty="0">
                <a:solidFill>
                  <a:prstClr val="black"/>
                </a:solidFill>
              </a:rPr>
              <a:t>Library Staff and Reading Lists</a:t>
            </a:r>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1303391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Reading </a:t>
            </a:r>
            <a:r>
              <a:rPr lang="en-US" dirty="0" smtClean="0"/>
              <a:t>Lists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24</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lstStyle/>
          <a:p>
            <a:pPr marL="0" indent="0">
              <a:buNone/>
            </a:pPr>
            <a:r>
              <a:rPr lang="en-US" dirty="0" smtClean="0"/>
              <a:t>How Reading Lists are created</a:t>
            </a:r>
          </a:p>
          <a:p>
            <a:r>
              <a:rPr lang="en-US" dirty="0" smtClean="0"/>
              <a:t>Instructors can upload reading lists which are sent to Library </a:t>
            </a:r>
          </a:p>
          <a:p>
            <a:r>
              <a:rPr lang="en-US" dirty="0" smtClean="0"/>
              <a:t>Reading List are created by Instructors in Leganto</a:t>
            </a:r>
          </a:p>
          <a:p>
            <a:pPr lvl="1"/>
            <a:r>
              <a:rPr lang="en-US" dirty="0" smtClean="0"/>
              <a:t>Manually (from scratch)</a:t>
            </a:r>
          </a:p>
          <a:p>
            <a:pPr lvl="1"/>
            <a:r>
              <a:rPr lang="en-US" dirty="0" smtClean="0"/>
              <a:t>Via import from RIS, import of Leganto file, duplicate existing </a:t>
            </a:r>
          </a:p>
          <a:p>
            <a:r>
              <a:rPr lang="en-US" dirty="0" smtClean="0"/>
              <a:t>Librarians can create reading lists in Alma</a:t>
            </a:r>
          </a:p>
          <a:p>
            <a:pPr marL="0" indent="0">
              <a:buNone/>
            </a:pPr>
            <a:endParaRPr lang="en-US" dirty="0"/>
          </a:p>
        </p:txBody>
      </p:sp>
    </p:spTree>
    <p:extLst>
      <p:ext uri="{BB962C8B-B14F-4D97-AF65-F5344CB8AC3E}">
        <p14:creationId xmlns:p14="http://schemas.microsoft.com/office/powerpoint/2010/main" val="149456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Staff Can add a Reading List</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25</a:t>
            </a:fld>
            <a:endParaRPr lang="en-US" dirty="0"/>
          </a:p>
        </p:txBody>
      </p:sp>
      <p:pic>
        <p:nvPicPr>
          <p:cNvPr id="6" name="Picture 5"/>
          <p:cNvPicPr>
            <a:picLocks noChangeAspect="1"/>
          </p:cNvPicPr>
          <p:nvPr/>
        </p:nvPicPr>
        <p:blipFill>
          <a:blip r:embed="rId3"/>
          <a:stretch>
            <a:fillRect/>
          </a:stretch>
        </p:blipFill>
        <p:spPr>
          <a:xfrm>
            <a:off x="457200" y="886160"/>
            <a:ext cx="7931224" cy="509345"/>
          </a:xfrm>
          <a:prstGeom prst="rect">
            <a:avLst/>
          </a:prstGeom>
          <a:ln>
            <a:solidFill>
              <a:schemeClr val="accent1">
                <a:lumMod val="60000"/>
                <a:lumOff val="40000"/>
              </a:schemeClr>
            </a:solidFill>
          </a:ln>
        </p:spPr>
      </p:pic>
      <p:pic>
        <p:nvPicPr>
          <p:cNvPr id="11" name="Picture 10"/>
          <p:cNvPicPr>
            <a:picLocks noChangeAspect="1"/>
          </p:cNvPicPr>
          <p:nvPr/>
        </p:nvPicPr>
        <p:blipFill>
          <a:blip r:embed="rId4"/>
          <a:stretch>
            <a:fillRect/>
          </a:stretch>
        </p:blipFill>
        <p:spPr>
          <a:xfrm>
            <a:off x="6084168" y="1491630"/>
            <a:ext cx="2304256" cy="2680128"/>
          </a:xfrm>
          <a:prstGeom prst="rect">
            <a:avLst/>
          </a:prstGeom>
          <a:ln>
            <a:solidFill>
              <a:schemeClr val="accent1">
                <a:lumMod val="60000"/>
                <a:lumOff val="40000"/>
              </a:schemeClr>
            </a:solidFill>
          </a:ln>
        </p:spPr>
      </p:pic>
      <p:sp>
        <p:nvSpPr>
          <p:cNvPr id="12" name="Rectangle 11"/>
          <p:cNvSpPr/>
          <p:nvPr/>
        </p:nvSpPr>
        <p:spPr>
          <a:xfrm>
            <a:off x="6084168" y="2043590"/>
            <a:ext cx="1368152" cy="3121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stretch>
            <a:fillRect/>
          </a:stretch>
        </p:blipFill>
        <p:spPr>
          <a:xfrm>
            <a:off x="314650" y="2135405"/>
            <a:ext cx="7992888" cy="2588313"/>
          </a:xfrm>
          <a:prstGeom prst="rect">
            <a:avLst/>
          </a:prstGeom>
          <a:ln>
            <a:solidFill>
              <a:schemeClr val="accent1">
                <a:lumMod val="60000"/>
                <a:lumOff val="40000"/>
              </a:schemeClr>
            </a:solidFill>
          </a:ln>
        </p:spPr>
      </p:pic>
      <p:sp>
        <p:nvSpPr>
          <p:cNvPr id="14" name="Rectangle 13"/>
          <p:cNvSpPr/>
          <p:nvPr/>
        </p:nvSpPr>
        <p:spPr>
          <a:xfrm>
            <a:off x="6300192" y="3273493"/>
            <a:ext cx="1368152" cy="3121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77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Reading List: Metadata</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26</a:t>
            </a:fld>
            <a:endParaRPr lang="en-US" dirty="0"/>
          </a:p>
        </p:txBody>
      </p:sp>
      <p:pic>
        <p:nvPicPr>
          <p:cNvPr id="5" name="Content Placeholder 4"/>
          <p:cNvPicPr>
            <a:picLocks noGrp="1" noChangeAspect="1"/>
          </p:cNvPicPr>
          <p:nvPr>
            <p:ph idx="1"/>
          </p:nvPr>
        </p:nvPicPr>
        <p:blipFill>
          <a:blip r:embed="rId3"/>
          <a:stretch>
            <a:fillRect/>
          </a:stretch>
        </p:blipFill>
        <p:spPr>
          <a:xfrm>
            <a:off x="107950" y="843558"/>
            <a:ext cx="8928099" cy="2987380"/>
          </a:xfrm>
          <a:prstGeom prst="rect">
            <a:avLst/>
          </a:prstGeom>
          <a:ln>
            <a:solidFill>
              <a:schemeClr val="accent1">
                <a:lumMod val="60000"/>
                <a:lumOff val="40000"/>
              </a:schemeClr>
            </a:solidFill>
          </a:ln>
        </p:spPr>
      </p:pic>
      <p:sp>
        <p:nvSpPr>
          <p:cNvPr id="8" name="Rectangle 7"/>
          <p:cNvSpPr/>
          <p:nvPr/>
        </p:nvSpPr>
        <p:spPr>
          <a:xfrm>
            <a:off x="5220072" y="1131591"/>
            <a:ext cx="3240360" cy="288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23528" y="1707654"/>
            <a:ext cx="3816424" cy="288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23528" y="1979204"/>
            <a:ext cx="3816424" cy="5925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23528" y="2547027"/>
            <a:ext cx="1296144" cy="3127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566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55571" y="915566"/>
            <a:ext cx="2448272" cy="3715612"/>
          </a:xfrm>
          <a:prstGeom prst="rect">
            <a:avLst/>
          </a:prstGeom>
          <a:ln>
            <a:solidFill>
              <a:schemeClr val="accent1">
                <a:lumMod val="60000"/>
                <a:lumOff val="40000"/>
              </a:schemeClr>
            </a:solidFill>
          </a:ln>
        </p:spPr>
      </p:pic>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Reading List: </a:t>
            </a:r>
            <a:r>
              <a:rPr lang="en-US" dirty="0" smtClean="0"/>
              <a:t>Actions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27</a:t>
            </a:fld>
            <a:endParaRPr lang="en-US" dirty="0"/>
          </a:p>
        </p:txBody>
      </p:sp>
      <p:sp>
        <p:nvSpPr>
          <p:cNvPr id="4" name="Rectangle 3"/>
          <p:cNvSpPr/>
          <p:nvPr/>
        </p:nvSpPr>
        <p:spPr>
          <a:xfrm>
            <a:off x="4067944" y="987573"/>
            <a:ext cx="648072" cy="30173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067944" y="1365918"/>
            <a:ext cx="756396" cy="26869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067944" y="1672822"/>
            <a:ext cx="1296144" cy="32286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067944" y="2657458"/>
            <a:ext cx="773840" cy="31649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067944" y="2973958"/>
            <a:ext cx="773840" cy="31787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067944" y="3324400"/>
            <a:ext cx="2376264" cy="25546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055571" y="3635730"/>
            <a:ext cx="2376264" cy="25546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7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51520" y="721444"/>
            <a:ext cx="7909873" cy="3979863"/>
          </a:xfrm>
          <a:prstGeom prst="rect">
            <a:avLst/>
          </a:prstGeom>
          <a:ln>
            <a:solidFill>
              <a:schemeClr val="accent1">
                <a:lumMod val="60000"/>
                <a:lumOff val="40000"/>
              </a:schemeClr>
            </a:solidFill>
          </a:ln>
        </p:spPr>
      </p:pic>
      <p:pic>
        <p:nvPicPr>
          <p:cNvPr id="8" name="Picture 7"/>
          <p:cNvPicPr>
            <a:picLocks noChangeAspect="1"/>
          </p:cNvPicPr>
          <p:nvPr/>
        </p:nvPicPr>
        <p:blipFill>
          <a:blip r:embed="rId4"/>
          <a:stretch>
            <a:fillRect/>
          </a:stretch>
        </p:blipFill>
        <p:spPr>
          <a:xfrm>
            <a:off x="6732240" y="1784133"/>
            <a:ext cx="1683218" cy="2875850"/>
          </a:xfrm>
          <a:prstGeom prst="rect">
            <a:avLst/>
          </a:prstGeom>
          <a:ln>
            <a:solidFill>
              <a:schemeClr val="accent1">
                <a:lumMod val="60000"/>
                <a:lumOff val="40000"/>
              </a:schemeClr>
            </a:solidFill>
          </a:ln>
        </p:spPr>
      </p:pic>
      <p:sp>
        <p:nvSpPr>
          <p:cNvPr id="2" name="Title 1"/>
          <p:cNvSpPr>
            <a:spLocks noGrp="1"/>
          </p:cNvSpPr>
          <p:nvPr>
            <p:ph type="title"/>
          </p:nvPr>
        </p:nvSpPr>
        <p:spPr/>
        <p:txBody>
          <a:bodyPr/>
          <a:lstStyle/>
          <a:p>
            <a:r>
              <a:rPr lang="en-US" dirty="0" smtClean="0"/>
              <a:t>Create </a:t>
            </a:r>
            <a:r>
              <a:rPr lang="en-US" dirty="0" smtClean="0"/>
              <a:t>a Reading List Template</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28</a:t>
            </a:fld>
            <a:endParaRPr lang="en-US" dirty="0"/>
          </a:p>
        </p:txBody>
      </p:sp>
      <p:sp>
        <p:nvSpPr>
          <p:cNvPr id="6" name="Rectangle 5"/>
          <p:cNvSpPr/>
          <p:nvPr/>
        </p:nvSpPr>
        <p:spPr>
          <a:xfrm>
            <a:off x="7668344" y="1553915"/>
            <a:ext cx="371860" cy="23021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47454" y="2634060"/>
            <a:ext cx="1668004" cy="21602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stretch>
            <a:fillRect/>
          </a:stretch>
        </p:blipFill>
        <p:spPr>
          <a:xfrm>
            <a:off x="1502712" y="1324536"/>
            <a:ext cx="4523809" cy="2619048"/>
          </a:xfrm>
          <a:prstGeom prst="rect">
            <a:avLst/>
          </a:prstGeom>
          <a:ln>
            <a:solidFill>
              <a:schemeClr val="accent1">
                <a:lumMod val="60000"/>
                <a:lumOff val="40000"/>
              </a:schemeClr>
            </a:solidFill>
          </a:ln>
        </p:spPr>
      </p:pic>
      <p:sp>
        <p:nvSpPr>
          <p:cNvPr id="14" name="Rectangle 13"/>
          <p:cNvSpPr/>
          <p:nvPr/>
        </p:nvSpPr>
        <p:spPr>
          <a:xfrm>
            <a:off x="5364088" y="3435846"/>
            <a:ext cx="576064" cy="4320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6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a:t>
            </a:r>
            <a:r>
              <a:rPr lang="en-US" dirty="0" smtClean="0"/>
              <a:t>Reading List Template</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29</a:t>
            </a:fld>
            <a:endParaRPr lang="en-US" dirty="0"/>
          </a:p>
        </p:txBody>
      </p:sp>
      <p:pic>
        <p:nvPicPr>
          <p:cNvPr id="7" name="Content Placeholder 6"/>
          <p:cNvPicPr>
            <a:picLocks noGrp="1" noChangeAspect="1"/>
          </p:cNvPicPr>
          <p:nvPr>
            <p:ph idx="1"/>
          </p:nvPr>
        </p:nvPicPr>
        <p:blipFill>
          <a:blip r:embed="rId3"/>
          <a:stretch>
            <a:fillRect/>
          </a:stretch>
        </p:blipFill>
        <p:spPr>
          <a:xfrm>
            <a:off x="627382" y="752475"/>
            <a:ext cx="7909873" cy="3979863"/>
          </a:xfrm>
          <a:prstGeom prst="rect">
            <a:avLst/>
          </a:prstGeom>
          <a:ln>
            <a:solidFill>
              <a:schemeClr val="accent1">
                <a:lumMod val="60000"/>
                <a:lumOff val="40000"/>
              </a:schemeClr>
            </a:solidFill>
          </a:ln>
        </p:spPr>
      </p:pic>
      <p:sp>
        <p:nvSpPr>
          <p:cNvPr id="8" name="Rectangle 7"/>
          <p:cNvSpPr/>
          <p:nvPr/>
        </p:nvSpPr>
        <p:spPr>
          <a:xfrm>
            <a:off x="7596336" y="1059582"/>
            <a:ext cx="864096" cy="36004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131403" y="843558"/>
            <a:ext cx="8942857" cy="2685714"/>
          </a:xfrm>
          <a:prstGeom prst="rect">
            <a:avLst/>
          </a:prstGeom>
          <a:ln>
            <a:solidFill>
              <a:schemeClr val="accent1">
                <a:lumMod val="60000"/>
                <a:lumOff val="40000"/>
              </a:schemeClr>
            </a:solidFill>
          </a:ln>
        </p:spPr>
      </p:pic>
      <p:sp>
        <p:nvSpPr>
          <p:cNvPr id="11" name="Rectangle 10"/>
          <p:cNvSpPr/>
          <p:nvPr/>
        </p:nvSpPr>
        <p:spPr>
          <a:xfrm>
            <a:off x="7164288" y="2186415"/>
            <a:ext cx="1800200" cy="55599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stretch>
            <a:fillRect/>
          </a:stretch>
        </p:blipFill>
        <p:spPr>
          <a:xfrm>
            <a:off x="430831" y="880501"/>
            <a:ext cx="7723809" cy="372380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60338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2BEB-34D6-4D38-A51E-BB6B3973A71D}"/>
              </a:ext>
            </a:extLst>
          </p:cNvPr>
          <p:cNvSpPr>
            <a:spLocks noGrp="1"/>
          </p:cNvSpPr>
          <p:nvPr>
            <p:ph type="title"/>
          </p:nvPr>
        </p:nvSpPr>
        <p:spPr/>
        <p:txBody>
          <a:bodyPr/>
          <a:lstStyle/>
          <a:p>
            <a:r>
              <a:rPr lang="en-US" dirty="0"/>
              <a:t>Session Objectives</a:t>
            </a:r>
          </a:p>
        </p:txBody>
      </p:sp>
      <p:sp>
        <p:nvSpPr>
          <p:cNvPr id="3" name="Slide Number Placeholder 2">
            <a:extLst>
              <a:ext uri="{FF2B5EF4-FFF2-40B4-BE49-F238E27FC236}">
                <a16:creationId xmlns:a16="http://schemas.microsoft.com/office/drawing/2014/main" id="{548EE7BC-4F4A-4E84-B8C2-491463088F4D}"/>
              </a:ext>
            </a:extLst>
          </p:cNvPr>
          <p:cNvSpPr>
            <a:spLocks noGrp="1"/>
          </p:cNvSpPr>
          <p:nvPr>
            <p:ph type="sldNum" sz="quarter" idx="4"/>
          </p:nvPr>
        </p:nvSpPr>
        <p:spPr/>
        <p:txBody>
          <a:bodyPr/>
          <a:lstStyle/>
          <a:p>
            <a:fld id="{1C146586-7EC2-481D-848F-8CE41EB2DE6C}" type="slidenum">
              <a:rPr lang="en-US" smtClean="0"/>
              <a:pPr/>
              <a:t>3</a:t>
            </a:fld>
            <a:endParaRPr lang="en-US" dirty="0"/>
          </a:p>
        </p:txBody>
      </p:sp>
      <p:sp>
        <p:nvSpPr>
          <p:cNvPr id="4" name="Content Placeholder 3">
            <a:extLst>
              <a:ext uri="{FF2B5EF4-FFF2-40B4-BE49-F238E27FC236}">
                <a16:creationId xmlns:a16="http://schemas.microsoft.com/office/drawing/2014/main" id="{EF8827D5-3841-44DC-8205-4FD1DB604414}"/>
              </a:ext>
            </a:extLst>
          </p:cNvPr>
          <p:cNvSpPr>
            <a:spLocks noGrp="1"/>
          </p:cNvSpPr>
          <p:nvPr>
            <p:ph idx="1"/>
          </p:nvPr>
        </p:nvSpPr>
        <p:spPr>
          <a:xfrm>
            <a:off x="457707" y="627534"/>
            <a:ext cx="8228585" cy="3979385"/>
          </a:xfrm>
        </p:spPr>
        <p:txBody>
          <a:bodyPr>
            <a:normAutofit/>
          </a:bodyPr>
          <a:lstStyle/>
          <a:p>
            <a:r>
              <a:rPr lang="en-US" dirty="0" smtClean="0"/>
              <a:t>Managing Course and Reading Lists in Alma and Leganto</a:t>
            </a:r>
            <a:r>
              <a:rPr lang="en-US" dirty="0"/>
              <a:t/>
            </a:r>
            <a:br>
              <a:rPr lang="en-US" dirty="0"/>
            </a:br>
            <a:endParaRPr lang="en-US" sz="2000" dirty="0"/>
          </a:p>
          <a:p>
            <a:pPr>
              <a:spcBef>
                <a:spcPts val="600"/>
              </a:spcBef>
              <a:spcAft>
                <a:spcPts val="600"/>
              </a:spcAft>
            </a:pPr>
            <a:r>
              <a:rPr lang="en-US" dirty="0" smtClean="0"/>
              <a:t>Learn how/what can be managed for Courses and Reading Lists in Alma and Leganto</a:t>
            </a:r>
            <a:endParaRPr lang="en-US" dirty="0"/>
          </a:p>
          <a:p>
            <a:pPr lvl="1">
              <a:spcBef>
                <a:spcPts val="600"/>
              </a:spcBef>
              <a:spcAft>
                <a:spcPts val="600"/>
              </a:spcAft>
            </a:pPr>
            <a:r>
              <a:rPr lang="en-US" sz="1800" dirty="0"/>
              <a:t>By the end of this sessions you will </a:t>
            </a:r>
            <a:r>
              <a:rPr lang="en-US" sz="1800" dirty="0" smtClean="0"/>
              <a:t>know:</a:t>
            </a:r>
          </a:p>
          <a:p>
            <a:pPr lvl="2">
              <a:spcBef>
                <a:spcPts val="600"/>
              </a:spcBef>
              <a:spcAft>
                <a:spcPts val="600"/>
              </a:spcAft>
            </a:pPr>
            <a:r>
              <a:rPr lang="en-US" sz="1600" dirty="0" smtClean="0"/>
              <a:t>How Courses are created and managed by Librarians</a:t>
            </a:r>
            <a:endParaRPr lang="en-US" sz="1600" dirty="0"/>
          </a:p>
          <a:p>
            <a:pPr lvl="2">
              <a:spcBef>
                <a:spcPts val="600"/>
              </a:spcBef>
              <a:spcAft>
                <a:spcPts val="600"/>
              </a:spcAft>
            </a:pPr>
            <a:r>
              <a:rPr lang="en-US" sz="1600" dirty="0" smtClean="0"/>
              <a:t>How Reading Lists are created and managed by Librarians</a:t>
            </a:r>
            <a:endParaRPr lang="en-US" sz="1600" dirty="0"/>
          </a:p>
          <a:p>
            <a:pPr lvl="2">
              <a:spcBef>
                <a:spcPts val="600"/>
              </a:spcBef>
              <a:spcAft>
                <a:spcPts val="600"/>
              </a:spcAft>
            </a:pPr>
            <a:r>
              <a:rPr lang="en-US" sz="1600" dirty="0" smtClean="0"/>
              <a:t>Working with Reading List tasks, reading list statuses and publications statuses</a:t>
            </a:r>
          </a:p>
          <a:p>
            <a:pPr lvl="2">
              <a:spcBef>
                <a:spcPts val="600"/>
              </a:spcBef>
              <a:spcAft>
                <a:spcPts val="600"/>
              </a:spcAft>
            </a:pPr>
            <a:r>
              <a:rPr lang="en-US" sz="1600" dirty="0" smtClean="0"/>
              <a:t>Where to configure Course, Reading List and Leganto settings in Alma</a:t>
            </a:r>
          </a:p>
          <a:p>
            <a:pPr marL="914400" lvl="2" indent="0">
              <a:spcBef>
                <a:spcPts val="600"/>
              </a:spcBef>
              <a:spcAft>
                <a:spcPts val="600"/>
              </a:spcAft>
              <a:buNone/>
            </a:pPr>
            <a:endParaRPr lang="en-US" sz="1600" dirty="0"/>
          </a:p>
        </p:txBody>
      </p:sp>
    </p:spTree>
    <p:extLst>
      <p:ext uri="{BB962C8B-B14F-4D97-AF65-F5344CB8AC3E}">
        <p14:creationId xmlns:p14="http://schemas.microsoft.com/office/powerpoint/2010/main" val="849137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pPr lvl="0">
              <a:spcBef>
                <a:spcPts val="0"/>
              </a:spcBef>
              <a:defRPr/>
            </a:pPr>
            <a:r>
              <a:rPr lang="en-US" dirty="0">
                <a:solidFill>
                  <a:prstClr val="black"/>
                </a:solidFill>
              </a:rPr>
              <a:t>Reading Lists </a:t>
            </a:r>
            <a:r>
              <a:rPr lang="en-US" dirty="0" smtClean="0">
                <a:solidFill>
                  <a:prstClr val="black"/>
                </a:solidFill>
              </a:rPr>
              <a:t>Task List &amp; Reading List Statuses</a:t>
            </a:r>
            <a:endParaRPr lang="en-US" dirty="0">
              <a:solidFill>
                <a:prstClr val="black"/>
              </a:solidFill>
            </a:endParaRPr>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2256186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List: Reading List Status – Task List</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31</a:t>
            </a:fld>
            <a:endParaRPr lang="en-US" dirty="0"/>
          </a:p>
        </p:txBody>
      </p:sp>
      <p:pic>
        <p:nvPicPr>
          <p:cNvPr id="5" name="Content Placeholder 4"/>
          <p:cNvPicPr>
            <a:picLocks noGrp="1" noChangeAspect="1"/>
          </p:cNvPicPr>
          <p:nvPr>
            <p:ph idx="1"/>
          </p:nvPr>
        </p:nvPicPr>
        <p:blipFill>
          <a:blip r:embed="rId3"/>
          <a:stretch>
            <a:fillRect/>
          </a:stretch>
        </p:blipFill>
        <p:spPr>
          <a:xfrm>
            <a:off x="2267290" y="1563638"/>
            <a:ext cx="4069853" cy="3028081"/>
          </a:xfrm>
          <a:prstGeom prst="rect">
            <a:avLst/>
          </a:prstGeom>
          <a:ln>
            <a:solidFill>
              <a:schemeClr val="accent1">
                <a:lumMod val="60000"/>
                <a:lumOff val="40000"/>
              </a:schemeClr>
            </a:solidFill>
          </a:ln>
        </p:spPr>
      </p:pic>
      <p:pic>
        <p:nvPicPr>
          <p:cNvPr id="6" name="Picture 5"/>
          <p:cNvPicPr>
            <a:picLocks noChangeAspect="1"/>
          </p:cNvPicPr>
          <p:nvPr/>
        </p:nvPicPr>
        <p:blipFill>
          <a:blip r:embed="rId4"/>
          <a:stretch>
            <a:fillRect/>
          </a:stretch>
        </p:blipFill>
        <p:spPr>
          <a:xfrm>
            <a:off x="4537492" y="837150"/>
            <a:ext cx="2898812" cy="582472"/>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659499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List – Assigned to Me</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32</a:t>
            </a:fld>
            <a:endParaRPr lang="en-US" dirty="0"/>
          </a:p>
        </p:txBody>
      </p:sp>
      <p:pic>
        <p:nvPicPr>
          <p:cNvPr id="5" name="Content Placeholder 4"/>
          <p:cNvPicPr>
            <a:picLocks noGrp="1" noChangeAspect="1"/>
          </p:cNvPicPr>
          <p:nvPr>
            <p:ph idx="1"/>
          </p:nvPr>
        </p:nvPicPr>
        <p:blipFill>
          <a:blip r:embed="rId3"/>
          <a:stretch>
            <a:fillRect/>
          </a:stretch>
        </p:blipFill>
        <p:spPr>
          <a:xfrm>
            <a:off x="323528" y="915566"/>
            <a:ext cx="8228012" cy="3377338"/>
          </a:xfrm>
          <a:prstGeom prst="rect">
            <a:avLst/>
          </a:prstGeom>
          <a:ln>
            <a:solidFill>
              <a:schemeClr val="accent1">
                <a:lumMod val="60000"/>
                <a:lumOff val="40000"/>
              </a:schemeClr>
            </a:solidFill>
          </a:ln>
        </p:spPr>
      </p:pic>
      <p:sp>
        <p:nvSpPr>
          <p:cNvPr id="6" name="Rectangle 5"/>
          <p:cNvSpPr/>
          <p:nvPr/>
        </p:nvSpPr>
        <p:spPr>
          <a:xfrm>
            <a:off x="323528" y="1635646"/>
            <a:ext cx="3312368" cy="36004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6813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List: Reassign</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33</a:t>
            </a:fld>
            <a:endParaRPr lang="en-US" dirty="0"/>
          </a:p>
        </p:txBody>
      </p:sp>
      <p:pic>
        <p:nvPicPr>
          <p:cNvPr id="6" name="Content Placeholder 5"/>
          <p:cNvPicPr>
            <a:picLocks noGrp="1" noChangeAspect="1"/>
          </p:cNvPicPr>
          <p:nvPr>
            <p:ph idx="1"/>
          </p:nvPr>
        </p:nvPicPr>
        <p:blipFill>
          <a:blip r:embed="rId3"/>
          <a:stretch>
            <a:fillRect/>
          </a:stretch>
        </p:blipFill>
        <p:spPr>
          <a:xfrm>
            <a:off x="107504" y="915566"/>
            <a:ext cx="8928476" cy="468219"/>
          </a:xfrm>
          <a:prstGeom prst="rect">
            <a:avLst/>
          </a:prstGeom>
          <a:ln>
            <a:solidFill>
              <a:schemeClr val="accent1">
                <a:lumMod val="60000"/>
                <a:lumOff val="40000"/>
              </a:schemeClr>
            </a:solidFill>
          </a:ln>
        </p:spPr>
      </p:pic>
      <p:pic>
        <p:nvPicPr>
          <p:cNvPr id="7" name="Picture 6"/>
          <p:cNvPicPr>
            <a:picLocks noChangeAspect="1"/>
          </p:cNvPicPr>
          <p:nvPr/>
        </p:nvPicPr>
        <p:blipFill>
          <a:blip r:embed="rId4"/>
          <a:stretch>
            <a:fillRect/>
          </a:stretch>
        </p:blipFill>
        <p:spPr>
          <a:xfrm>
            <a:off x="7236296" y="1383785"/>
            <a:ext cx="1638095" cy="2447619"/>
          </a:xfrm>
          <a:prstGeom prst="rect">
            <a:avLst/>
          </a:prstGeom>
          <a:ln>
            <a:solidFill>
              <a:schemeClr val="accent1">
                <a:lumMod val="60000"/>
                <a:lumOff val="40000"/>
              </a:schemeClr>
            </a:solidFill>
          </a:ln>
        </p:spPr>
      </p:pic>
      <p:pic>
        <p:nvPicPr>
          <p:cNvPr id="8" name="Picture 7"/>
          <p:cNvPicPr>
            <a:picLocks noChangeAspect="1"/>
          </p:cNvPicPr>
          <p:nvPr/>
        </p:nvPicPr>
        <p:blipFill>
          <a:blip r:embed="rId5"/>
          <a:stretch>
            <a:fillRect/>
          </a:stretch>
        </p:blipFill>
        <p:spPr>
          <a:xfrm>
            <a:off x="253475" y="1851670"/>
            <a:ext cx="6838095" cy="1809524"/>
          </a:xfrm>
          <a:prstGeom prst="rect">
            <a:avLst/>
          </a:prstGeom>
          <a:ln>
            <a:solidFill>
              <a:schemeClr val="accent1">
                <a:lumMod val="60000"/>
                <a:lumOff val="40000"/>
              </a:schemeClr>
            </a:solidFill>
          </a:ln>
        </p:spPr>
      </p:pic>
      <p:sp>
        <p:nvSpPr>
          <p:cNvPr id="9" name="Rectangle 8"/>
          <p:cNvSpPr/>
          <p:nvPr/>
        </p:nvSpPr>
        <p:spPr>
          <a:xfrm>
            <a:off x="7236296" y="2283718"/>
            <a:ext cx="720080" cy="21602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4808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Demo Reading Lists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34</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dirty="0" smtClean="0"/>
              <a:t>In Leganto</a:t>
            </a:r>
          </a:p>
          <a:p>
            <a:r>
              <a:rPr lang="en-US" dirty="0" smtClean="0"/>
              <a:t>Add reading lists / template</a:t>
            </a:r>
          </a:p>
          <a:p>
            <a:r>
              <a:rPr lang="en-US" dirty="0" smtClean="0"/>
              <a:t>Add collaborators</a:t>
            </a:r>
          </a:p>
          <a:p>
            <a:r>
              <a:rPr lang="en-US" dirty="0" smtClean="0"/>
              <a:t>Associate a Course (remove course association)</a:t>
            </a:r>
          </a:p>
          <a:p>
            <a:pPr marL="0" indent="0">
              <a:buNone/>
            </a:pPr>
            <a:endParaRPr lang="en-US" dirty="0" smtClean="0"/>
          </a:p>
          <a:p>
            <a:pPr marL="0" indent="0">
              <a:buNone/>
            </a:pPr>
            <a:r>
              <a:rPr lang="en-US" dirty="0" smtClean="0"/>
              <a:t>In Alma (Fulfillment &gt; Reading Lists)</a:t>
            </a:r>
          </a:p>
          <a:p>
            <a:r>
              <a:rPr lang="en-US" dirty="0" smtClean="0"/>
              <a:t>Find the reading list (review metadata)</a:t>
            </a:r>
          </a:p>
          <a:p>
            <a:r>
              <a:rPr lang="en-US" dirty="0" smtClean="0"/>
              <a:t>Add owners / collaborators to a reading list</a:t>
            </a:r>
          </a:p>
        </p:txBody>
      </p:sp>
    </p:spTree>
    <p:extLst>
      <p:ext uri="{BB962C8B-B14F-4D97-AF65-F5344CB8AC3E}">
        <p14:creationId xmlns:p14="http://schemas.microsoft.com/office/powerpoint/2010/main" val="359207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Reading Lists Statuses / Publishing Statuses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35</a:t>
            </a:fld>
            <a:endParaRPr lang="en-US" dirty="0"/>
          </a:p>
        </p:txBody>
      </p:sp>
      <p:pic>
        <p:nvPicPr>
          <p:cNvPr id="5" name="Content Placeholder 4"/>
          <p:cNvPicPr>
            <a:picLocks noGrp="1" noChangeAspect="1"/>
          </p:cNvPicPr>
          <p:nvPr>
            <p:ph idx="1"/>
          </p:nvPr>
        </p:nvPicPr>
        <p:blipFill>
          <a:blip r:embed="rId3"/>
          <a:stretch>
            <a:fillRect/>
          </a:stretch>
        </p:blipFill>
        <p:spPr>
          <a:xfrm>
            <a:off x="245523" y="738665"/>
            <a:ext cx="8714617" cy="3378138"/>
          </a:xfrm>
          <a:prstGeom prst="rect">
            <a:avLst/>
          </a:prstGeom>
          <a:ln w="12700">
            <a:solidFill>
              <a:schemeClr val="accent1">
                <a:lumMod val="60000"/>
                <a:lumOff val="40000"/>
              </a:schemeClr>
            </a:solidFill>
          </a:ln>
        </p:spPr>
      </p:pic>
      <p:sp>
        <p:nvSpPr>
          <p:cNvPr id="6" name="Rectangle 5"/>
          <p:cNvSpPr/>
          <p:nvPr/>
        </p:nvSpPr>
        <p:spPr>
          <a:xfrm>
            <a:off x="5220072" y="2319722"/>
            <a:ext cx="3168352" cy="21602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9552" y="2859782"/>
            <a:ext cx="3656991" cy="21602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5773579" y="2651492"/>
            <a:ext cx="1609524" cy="1419048"/>
          </a:xfrm>
          <a:prstGeom prst="rect">
            <a:avLst/>
          </a:prstGeom>
          <a:ln w="38100">
            <a:solidFill>
              <a:schemeClr val="accent1">
                <a:lumMod val="60000"/>
                <a:lumOff val="40000"/>
              </a:schemeClr>
            </a:solidFill>
          </a:ln>
        </p:spPr>
      </p:pic>
      <p:pic>
        <p:nvPicPr>
          <p:cNvPr id="9" name="Picture 8"/>
          <p:cNvPicPr>
            <a:picLocks noChangeAspect="1"/>
          </p:cNvPicPr>
          <p:nvPr/>
        </p:nvPicPr>
        <p:blipFill>
          <a:blip r:embed="rId5"/>
          <a:stretch>
            <a:fillRect/>
          </a:stretch>
        </p:blipFill>
        <p:spPr>
          <a:xfrm>
            <a:off x="3137442" y="2867533"/>
            <a:ext cx="1847619" cy="1895238"/>
          </a:xfrm>
          <a:prstGeom prst="rect">
            <a:avLst/>
          </a:prstGeom>
          <a:ln w="38100">
            <a:solidFill>
              <a:schemeClr val="accent1">
                <a:lumMod val="60000"/>
                <a:lumOff val="40000"/>
              </a:schemeClr>
            </a:solidFill>
          </a:ln>
        </p:spPr>
      </p:pic>
    </p:spTree>
    <p:extLst>
      <p:ext uri="{BB962C8B-B14F-4D97-AF65-F5344CB8AC3E}">
        <p14:creationId xmlns:p14="http://schemas.microsoft.com/office/powerpoint/2010/main" val="522588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pPr lvl="0">
              <a:spcBef>
                <a:spcPts val="0"/>
              </a:spcBef>
              <a:defRPr/>
            </a:pPr>
            <a:r>
              <a:rPr lang="en-US" dirty="0">
                <a:solidFill>
                  <a:prstClr val="black"/>
                </a:solidFill>
              </a:rPr>
              <a:t>Alma Configurations </a:t>
            </a:r>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
          </p:nvPr>
        </p:nvSpPr>
        <p:spPr/>
        <p:txBody>
          <a:bodyPr/>
          <a:lstStyle/>
          <a:p>
            <a:fld id="{1C146586-7EC2-481D-848F-8CE41EB2DE6C}" type="slidenum">
              <a:rPr lang="en-US" smtClean="0"/>
              <a:pPr/>
              <a:t>36</a:t>
            </a:fld>
            <a:endParaRPr lang="en-US" dirty="0"/>
          </a:p>
        </p:txBody>
      </p:sp>
    </p:spTree>
    <p:extLst>
      <p:ext uri="{BB962C8B-B14F-4D97-AF65-F5344CB8AC3E}">
        <p14:creationId xmlns:p14="http://schemas.microsoft.com/office/powerpoint/2010/main" val="4096580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Alma Configurations </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37</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r>
              <a:rPr lang="en-US" dirty="0" smtClean="0"/>
              <a:t>Courses</a:t>
            </a:r>
          </a:p>
          <a:p>
            <a:pPr marL="457200" lvl="1" indent="0">
              <a:buNone/>
            </a:pPr>
            <a:r>
              <a:rPr lang="en-US" sz="2200" dirty="0" smtClean="0"/>
              <a:t>cms_entry_actions</a:t>
            </a:r>
            <a:r>
              <a:rPr lang="en-US" sz="2200" dirty="0" smtClean="0"/>
              <a:t> (course, file, all) OR (empty)</a:t>
            </a:r>
          </a:p>
          <a:p>
            <a:pPr marL="457200" lvl="1" indent="0">
              <a:buNone/>
            </a:pPr>
            <a:r>
              <a:rPr lang="en-US" sz="2200" dirty="0" smtClean="0"/>
              <a:t>max_file_size_allowed_faculty_MB</a:t>
            </a:r>
            <a:r>
              <a:rPr lang="en-US" sz="2200" dirty="0" smtClean="0"/>
              <a:t>  (default = 50 or zero)</a:t>
            </a:r>
            <a:endParaRPr lang="en-US" sz="2200" dirty="0"/>
          </a:p>
          <a:p>
            <a:pPr marL="457200" lvl="1" indent="0">
              <a:buNone/>
            </a:pPr>
            <a:r>
              <a:rPr lang="en-US" sz="2200" dirty="0" smtClean="0"/>
              <a:t>max_file_size_allowed_students_MB</a:t>
            </a:r>
            <a:r>
              <a:rPr lang="en-US" sz="2200" dirty="0" smtClean="0"/>
              <a:t> (default = 2 or zero)</a:t>
            </a:r>
          </a:p>
          <a:p>
            <a:pPr marL="457200" lvl="1" indent="0">
              <a:buNone/>
            </a:pPr>
            <a:r>
              <a:rPr lang="en-US" sz="2200" dirty="0" smtClean="0"/>
              <a:t>display_instructors_in_leganto</a:t>
            </a:r>
            <a:r>
              <a:rPr lang="en-US" sz="2200" dirty="0" smtClean="0"/>
              <a:t>  (false/true)</a:t>
            </a:r>
          </a:p>
          <a:p>
            <a:pPr marL="457200" lvl="1" indent="0">
              <a:buNone/>
            </a:pPr>
            <a:r>
              <a:rPr lang="en-US" sz="2200" dirty="0" smtClean="0"/>
              <a:t>auto_set_instructors_as_owners</a:t>
            </a:r>
            <a:r>
              <a:rPr lang="en-US" sz="2200" dirty="0" smtClean="0"/>
              <a:t>  (false /true) </a:t>
            </a:r>
          </a:p>
          <a:p>
            <a:pPr marL="457200" lvl="1" indent="0">
              <a:buNone/>
            </a:pPr>
            <a:endParaRPr lang="en-US" sz="2200" dirty="0" smtClean="0"/>
          </a:p>
          <a:p>
            <a:r>
              <a:rPr lang="en-US" dirty="0" smtClean="0"/>
              <a:t>Reading Lists</a:t>
            </a:r>
          </a:p>
          <a:p>
            <a:pPr marL="0" indent="0">
              <a:buNone/>
            </a:pPr>
            <a:r>
              <a:rPr lang="en-US" dirty="0"/>
              <a:t> </a:t>
            </a:r>
            <a:r>
              <a:rPr lang="en-US" dirty="0" smtClean="0"/>
              <a:t>      </a:t>
            </a:r>
            <a:r>
              <a:rPr lang="en-US" sz="2200" dirty="0" smtClean="0"/>
              <a:t>delete_reading_list</a:t>
            </a:r>
            <a:r>
              <a:rPr lang="en-US" sz="2200" dirty="0" smtClean="0"/>
              <a:t>  (true/logical) </a:t>
            </a:r>
          </a:p>
          <a:p>
            <a:r>
              <a:rPr lang="en-US" dirty="0" smtClean="0"/>
              <a:t>Reading List Publication Options</a:t>
            </a:r>
          </a:p>
          <a:p>
            <a:pPr marL="0" indent="0">
              <a:buNone/>
            </a:pPr>
            <a:r>
              <a:rPr lang="en-US" dirty="0"/>
              <a:t> </a:t>
            </a:r>
            <a:r>
              <a:rPr lang="en-US" dirty="0" smtClean="0"/>
              <a:t>      </a:t>
            </a:r>
            <a:r>
              <a:rPr lang="en-US" sz="2200" dirty="0" smtClean="0"/>
              <a:t>auto_publish_default_mode</a:t>
            </a:r>
            <a:r>
              <a:rPr lang="en-US" sz="2200" dirty="0" smtClean="0"/>
              <a:t> / </a:t>
            </a:r>
            <a:r>
              <a:rPr lang="en-US" sz="2200" dirty="0" smtClean="0"/>
              <a:t>advanced_publishing_options</a:t>
            </a:r>
            <a:endParaRPr lang="en-US" sz="2200" dirty="0" smtClean="0"/>
          </a:p>
          <a:p>
            <a:endParaRPr lang="en-US" dirty="0"/>
          </a:p>
        </p:txBody>
      </p:sp>
    </p:spTree>
    <p:extLst>
      <p:ext uri="{BB962C8B-B14F-4D97-AF65-F5344CB8AC3E}">
        <p14:creationId xmlns:p14="http://schemas.microsoft.com/office/powerpoint/2010/main" val="3883922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r>
              <a:rPr lang="en-US" dirty="0"/>
              <a:t>Next Steps, Support Resources and Feedback</a:t>
            </a:r>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
          </p:nvPr>
        </p:nvSpPr>
        <p:spPr/>
        <p:txBody>
          <a:bodyPr/>
          <a:lstStyle/>
          <a:p>
            <a:fld id="{1C146586-7EC2-481D-848F-8CE41EB2DE6C}" type="slidenum">
              <a:rPr lang="en-US" smtClean="0"/>
              <a:pPr/>
              <a:t>38</a:t>
            </a:fld>
            <a:endParaRPr lang="en-US" dirty="0"/>
          </a:p>
        </p:txBody>
      </p:sp>
    </p:spTree>
    <p:extLst>
      <p:ext uri="{BB962C8B-B14F-4D97-AF65-F5344CB8AC3E}">
        <p14:creationId xmlns:p14="http://schemas.microsoft.com/office/powerpoint/2010/main" val="2999323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Next Steps and Resources </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39</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r>
              <a:rPr lang="en-US" sz="2000" dirty="0"/>
              <a:t>Include documentation links in the CKC relative to your topic:</a:t>
            </a:r>
          </a:p>
          <a:p>
            <a:pPr lvl="1">
              <a:spcBef>
                <a:spcPts val="600"/>
              </a:spcBef>
              <a:spcAft>
                <a:spcPts val="600"/>
              </a:spcAft>
            </a:pPr>
            <a:r>
              <a:rPr lang="en-US" dirty="0" smtClean="0">
                <a:hlinkClick r:id="rId2"/>
              </a:rPr>
              <a:t>LTI Integration</a:t>
            </a:r>
            <a:endParaRPr lang="en-US" dirty="0"/>
          </a:p>
          <a:p>
            <a:pPr lvl="1">
              <a:spcBef>
                <a:spcPts val="600"/>
              </a:spcBef>
              <a:spcAft>
                <a:spcPts val="600"/>
              </a:spcAft>
            </a:pPr>
            <a:r>
              <a:rPr lang="en-US" dirty="0" smtClean="0">
                <a:hlinkClick r:id="rId3"/>
              </a:rPr>
              <a:t>Course Loader Integration </a:t>
            </a:r>
            <a:endParaRPr lang="en-US" dirty="0" smtClean="0"/>
          </a:p>
          <a:p>
            <a:pPr lvl="1">
              <a:spcBef>
                <a:spcPts val="600"/>
              </a:spcBef>
              <a:spcAft>
                <a:spcPts val="600"/>
              </a:spcAft>
            </a:pPr>
            <a:r>
              <a:rPr lang="en-US" dirty="0" smtClean="0">
                <a:hlinkClick r:id="rId4"/>
              </a:rPr>
              <a:t>Configure Reading List Publication Options</a:t>
            </a:r>
            <a:r>
              <a:rPr lang="en-US" dirty="0"/>
              <a:t/>
            </a:r>
            <a:br>
              <a:rPr lang="en-US" dirty="0"/>
            </a:br>
            <a:endParaRPr lang="en-US" dirty="0"/>
          </a:p>
          <a:p>
            <a:r>
              <a:rPr lang="en-US" sz="2000" dirty="0"/>
              <a:t>Additional support resources within the ExLibris Ecosystem:</a:t>
            </a:r>
          </a:p>
          <a:p>
            <a:pPr lvl="1">
              <a:spcBef>
                <a:spcPts val="600"/>
              </a:spcBef>
              <a:spcAft>
                <a:spcPts val="600"/>
              </a:spcAft>
            </a:pPr>
            <a:r>
              <a:rPr lang="en-US" dirty="0">
                <a:hlinkClick r:id="rId5"/>
              </a:rPr>
              <a:t>Idea Exchange</a:t>
            </a:r>
            <a:endParaRPr lang="en-US" dirty="0"/>
          </a:p>
          <a:p>
            <a:pPr lvl="1">
              <a:spcBef>
                <a:spcPts val="600"/>
              </a:spcBef>
              <a:spcAft>
                <a:spcPts val="600"/>
              </a:spcAft>
            </a:pPr>
            <a:r>
              <a:rPr lang="en-US" dirty="0">
                <a:hlinkClick r:id="rId6"/>
              </a:rPr>
              <a:t>Developer Network</a:t>
            </a:r>
            <a:r>
              <a:rPr lang="en-US" dirty="0"/>
              <a:t/>
            </a:r>
            <a:br>
              <a:rPr lang="en-US" dirty="0"/>
            </a:br>
            <a:endParaRPr lang="en-US" dirty="0"/>
          </a:p>
          <a:p>
            <a:r>
              <a:rPr lang="en-US" sz="2000" dirty="0">
                <a:hlinkClick r:id="rId7"/>
              </a:rPr>
              <a:t>2018 Technical Seminar Presentations </a:t>
            </a:r>
            <a:r>
              <a:rPr lang="en-US" sz="2000" dirty="0"/>
              <a:t>(Cross-Product section of CKC)</a:t>
            </a:r>
          </a:p>
          <a:p>
            <a:endParaRPr lang="en-US" dirty="0"/>
          </a:p>
        </p:txBody>
      </p:sp>
    </p:spTree>
    <p:extLst>
      <p:ext uri="{BB962C8B-B14F-4D97-AF65-F5344CB8AC3E}">
        <p14:creationId xmlns:p14="http://schemas.microsoft.com/office/powerpoint/2010/main" val="95699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2BEB-34D6-4D38-A51E-BB6B3973A71D}"/>
              </a:ext>
            </a:extLst>
          </p:cNvPr>
          <p:cNvSpPr>
            <a:spLocks noGrp="1"/>
          </p:cNvSpPr>
          <p:nvPr>
            <p:ph type="title"/>
          </p:nvPr>
        </p:nvSpPr>
        <p:spPr/>
        <p:txBody>
          <a:bodyPr/>
          <a:lstStyle/>
          <a:p>
            <a:r>
              <a:rPr lang="en-US" dirty="0"/>
              <a:t>Target Audience</a:t>
            </a:r>
          </a:p>
        </p:txBody>
      </p:sp>
      <p:sp>
        <p:nvSpPr>
          <p:cNvPr id="3" name="Slide Number Placeholder 2">
            <a:extLst>
              <a:ext uri="{FF2B5EF4-FFF2-40B4-BE49-F238E27FC236}">
                <a16:creationId xmlns:a16="http://schemas.microsoft.com/office/drawing/2014/main" id="{548EE7BC-4F4A-4E84-B8C2-491463088F4D}"/>
              </a:ext>
            </a:extLst>
          </p:cNvPr>
          <p:cNvSpPr>
            <a:spLocks noGrp="1"/>
          </p:cNvSpPr>
          <p:nvPr>
            <p:ph type="sldNum" sz="quarter" idx="4"/>
          </p:nvPr>
        </p:nvSpPr>
        <p:spPr/>
        <p:txBody>
          <a:bodyPr/>
          <a:lstStyle/>
          <a:p>
            <a:fld id="{1C146586-7EC2-481D-848F-8CE41EB2DE6C}" type="slidenum">
              <a:rPr lang="en-US" smtClean="0"/>
              <a:pPr/>
              <a:t>4</a:t>
            </a:fld>
            <a:endParaRPr lang="en-US" dirty="0"/>
          </a:p>
        </p:txBody>
      </p:sp>
      <p:sp>
        <p:nvSpPr>
          <p:cNvPr id="4" name="Content Placeholder 3">
            <a:extLst>
              <a:ext uri="{FF2B5EF4-FFF2-40B4-BE49-F238E27FC236}">
                <a16:creationId xmlns:a16="http://schemas.microsoft.com/office/drawing/2014/main" id="{EF8827D5-3841-44DC-8205-4FD1DB604414}"/>
              </a:ext>
            </a:extLst>
          </p:cNvPr>
          <p:cNvSpPr>
            <a:spLocks noGrp="1"/>
          </p:cNvSpPr>
          <p:nvPr>
            <p:ph idx="1"/>
          </p:nvPr>
        </p:nvSpPr>
        <p:spPr>
          <a:xfrm>
            <a:off x="467544" y="896621"/>
            <a:ext cx="8228585" cy="3979385"/>
          </a:xfrm>
        </p:spPr>
        <p:txBody>
          <a:bodyPr>
            <a:normAutofit/>
          </a:bodyPr>
          <a:lstStyle/>
          <a:p>
            <a:r>
              <a:rPr lang="en-US" dirty="0"/>
              <a:t>Target Audience for the Session:</a:t>
            </a:r>
          </a:p>
          <a:p>
            <a:pPr lvl="1">
              <a:spcBef>
                <a:spcPts val="1200"/>
              </a:spcBef>
              <a:spcAft>
                <a:spcPts val="1200"/>
              </a:spcAft>
            </a:pPr>
            <a:r>
              <a:rPr lang="en-US" sz="1800" dirty="0" smtClean="0"/>
              <a:t>All Leganto </a:t>
            </a:r>
            <a:r>
              <a:rPr lang="en-US" sz="1800" dirty="0"/>
              <a:t>users who want to know </a:t>
            </a:r>
            <a:r>
              <a:rPr lang="en-US" sz="1800" dirty="0" smtClean="0"/>
              <a:t>more, get </a:t>
            </a:r>
            <a:r>
              <a:rPr lang="en-US" sz="1800" dirty="0"/>
              <a:t>updates and </a:t>
            </a:r>
            <a:r>
              <a:rPr lang="en-US" sz="1800" dirty="0" smtClean="0"/>
              <a:t>learn about new functionality in Leganto and Alma. </a:t>
            </a:r>
            <a:endParaRPr lang="en-US" sz="1800" dirty="0"/>
          </a:p>
          <a:p>
            <a:pPr lvl="1">
              <a:spcBef>
                <a:spcPts val="1200"/>
              </a:spcBef>
              <a:spcAft>
                <a:spcPts val="1200"/>
              </a:spcAft>
            </a:pPr>
            <a:r>
              <a:rPr lang="en-US" sz="1800" dirty="0"/>
              <a:t>Course Reserves and Fulfillment Services Operators</a:t>
            </a:r>
          </a:p>
          <a:p>
            <a:pPr lvl="1">
              <a:spcBef>
                <a:spcPts val="1200"/>
              </a:spcBef>
              <a:spcAft>
                <a:spcPts val="1200"/>
              </a:spcAft>
            </a:pPr>
            <a:r>
              <a:rPr lang="en-US" sz="1800" dirty="0"/>
              <a:t>Fulfillment </a:t>
            </a:r>
            <a:r>
              <a:rPr lang="en-US" sz="1800" dirty="0" smtClean="0"/>
              <a:t>/ </a:t>
            </a:r>
            <a:r>
              <a:rPr lang="en-US" sz="1800" dirty="0"/>
              <a:t>Course Reserves Manager</a:t>
            </a:r>
          </a:p>
          <a:p>
            <a:endParaRPr lang="en-US" dirty="0"/>
          </a:p>
        </p:txBody>
      </p:sp>
    </p:spTree>
    <p:extLst>
      <p:ext uri="{BB962C8B-B14F-4D97-AF65-F5344CB8AC3E}">
        <p14:creationId xmlns:p14="http://schemas.microsoft.com/office/powerpoint/2010/main" val="1722223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2F1E-EE0D-473E-B5EF-2F9B1A001A2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12E0B85-C199-4044-801D-48AFAF0B5909}"/>
              </a:ext>
            </a:extLst>
          </p:cNvPr>
          <p:cNvSpPr>
            <a:spLocks noGrp="1"/>
          </p:cNvSpPr>
          <p:nvPr>
            <p:ph type="sldNum" sz="quarter" idx="4"/>
          </p:nvPr>
        </p:nvSpPr>
        <p:spPr/>
        <p:txBody>
          <a:bodyPr/>
          <a:lstStyle/>
          <a:p>
            <a:fld id="{1C146586-7EC2-481D-848F-8CE41EB2DE6C}" type="slidenum">
              <a:rPr lang="en-US" smtClean="0"/>
              <a:pPr/>
              <a:t>40</a:t>
            </a:fld>
            <a:endParaRPr lang="en-US" dirty="0"/>
          </a:p>
        </p:txBody>
      </p:sp>
      <p:grpSp>
        <p:nvGrpSpPr>
          <p:cNvPr id="5" name="Group 4">
            <a:extLst>
              <a:ext uri="{FF2B5EF4-FFF2-40B4-BE49-F238E27FC236}">
                <a16:creationId xmlns:a16="http://schemas.microsoft.com/office/drawing/2014/main" id="{FD94F7D7-A817-4F36-9B02-A26234B52192}"/>
              </a:ext>
            </a:extLst>
          </p:cNvPr>
          <p:cNvGrpSpPr/>
          <p:nvPr/>
        </p:nvGrpSpPr>
        <p:grpSpPr>
          <a:xfrm>
            <a:off x="95511" y="2522983"/>
            <a:ext cx="8952977" cy="2316682"/>
            <a:chOff x="106563" y="4226918"/>
            <a:chExt cx="8952977" cy="2316682"/>
          </a:xfrm>
        </p:grpSpPr>
        <p:pic>
          <p:nvPicPr>
            <p:cNvPr id="6" name="Picture 5">
              <a:extLst>
                <a:ext uri="{FF2B5EF4-FFF2-40B4-BE49-F238E27FC236}">
                  <a16:creationId xmlns:a16="http://schemas.microsoft.com/office/drawing/2014/main" id="{A463160A-9E5D-4E21-AD3F-307645A5697C}"/>
                </a:ext>
              </a:extLst>
            </p:cNvPr>
            <p:cNvPicPr>
              <a:picLocks noChangeAspect="1"/>
            </p:cNvPicPr>
            <p:nvPr/>
          </p:nvPicPr>
          <p:blipFill>
            <a:blip r:embed="rId2"/>
            <a:stretch>
              <a:fillRect/>
            </a:stretch>
          </p:blipFill>
          <p:spPr>
            <a:xfrm>
              <a:off x="4365213" y="4226918"/>
              <a:ext cx="4694327" cy="2316681"/>
            </a:xfrm>
            <a:prstGeom prst="rect">
              <a:avLst/>
            </a:prstGeom>
          </p:spPr>
        </p:pic>
        <p:pic>
          <p:nvPicPr>
            <p:cNvPr id="7" name="Picture 6">
              <a:extLst>
                <a:ext uri="{FF2B5EF4-FFF2-40B4-BE49-F238E27FC236}">
                  <a16:creationId xmlns:a16="http://schemas.microsoft.com/office/drawing/2014/main" id="{CD0AC520-DF8B-4EFF-892B-BD10F3F6D8C1}"/>
                </a:ext>
              </a:extLst>
            </p:cNvPr>
            <p:cNvPicPr>
              <a:picLocks noChangeAspect="1"/>
            </p:cNvPicPr>
            <p:nvPr/>
          </p:nvPicPr>
          <p:blipFill>
            <a:blip r:embed="rId2"/>
            <a:stretch>
              <a:fillRect/>
            </a:stretch>
          </p:blipFill>
          <p:spPr>
            <a:xfrm>
              <a:off x="106563" y="4226919"/>
              <a:ext cx="4694327" cy="2316681"/>
            </a:xfrm>
            <a:prstGeom prst="rect">
              <a:avLst/>
            </a:prstGeom>
          </p:spPr>
        </p:pic>
      </p:grpSp>
      <p:sp>
        <p:nvSpPr>
          <p:cNvPr id="8" name="Content Placeholder 4">
            <a:extLst>
              <a:ext uri="{FF2B5EF4-FFF2-40B4-BE49-F238E27FC236}">
                <a16:creationId xmlns:a16="http://schemas.microsoft.com/office/drawing/2014/main" id="{D642BB03-CEC4-4BFB-9808-6D8C9DDD31E3}"/>
              </a:ext>
            </a:extLst>
          </p:cNvPr>
          <p:cNvSpPr txBox="1">
            <a:spLocks/>
          </p:cNvSpPr>
          <p:nvPr/>
        </p:nvSpPr>
        <p:spPr>
          <a:xfrm>
            <a:off x="1115616" y="1067956"/>
            <a:ext cx="6236680" cy="1730000"/>
          </a:xfrm>
          <a:prstGeom prst="rect">
            <a:avLst/>
          </a:prstGeom>
        </p:spPr>
        <p:txBody>
          <a:bodyPr>
            <a:normAutofit/>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t>Any Final Questions? </a:t>
            </a:r>
          </a:p>
        </p:txBody>
      </p:sp>
    </p:spTree>
    <p:extLst>
      <p:ext uri="{BB962C8B-B14F-4D97-AF65-F5344CB8AC3E}">
        <p14:creationId xmlns:p14="http://schemas.microsoft.com/office/powerpoint/2010/main" val="2716958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Session Feedback</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41</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752605"/>
            <a:ext cx="8228585" cy="1315089"/>
          </a:xfrm>
        </p:spPr>
        <p:txBody>
          <a:bodyPr>
            <a:normAutofit/>
          </a:bodyPr>
          <a:lstStyle/>
          <a:p>
            <a:pPr marL="0" indent="0">
              <a:buNone/>
            </a:pPr>
            <a:r>
              <a:rPr lang="en-US" dirty="0"/>
              <a:t>We Value Your Feedback!  </a:t>
            </a:r>
            <a:br>
              <a:rPr lang="en-US" dirty="0"/>
            </a:br>
            <a:r>
              <a:rPr lang="en-US" dirty="0"/>
              <a:t>Please complete the brief Session Comment Card:</a:t>
            </a:r>
            <a:br>
              <a:rPr lang="en-US" dirty="0"/>
            </a:br>
            <a:endParaRPr lang="en-US" dirty="0"/>
          </a:p>
          <a:p>
            <a:endParaRPr lang="en-US" dirty="0"/>
          </a:p>
        </p:txBody>
      </p:sp>
      <p:pic>
        <p:nvPicPr>
          <p:cNvPr id="5" name="Picture 4">
            <a:extLst>
              <a:ext uri="{FF2B5EF4-FFF2-40B4-BE49-F238E27FC236}">
                <a16:creationId xmlns:a16="http://schemas.microsoft.com/office/drawing/2014/main" id="{45F7C562-A068-424A-A62D-A030BA397AD0}"/>
              </a:ext>
            </a:extLst>
          </p:cNvPr>
          <p:cNvPicPr>
            <a:picLocks noChangeAspect="1"/>
          </p:cNvPicPr>
          <p:nvPr/>
        </p:nvPicPr>
        <p:blipFill>
          <a:blip r:embed="rId2"/>
          <a:stretch>
            <a:fillRect/>
          </a:stretch>
        </p:blipFill>
        <p:spPr>
          <a:xfrm>
            <a:off x="261672" y="1635646"/>
            <a:ext cx="4341160" cy="2578063"/>
          </a:xfrm>
          <a:prstGeom prst="rect">
            <a:avLst/>
          </a:prstGeom>
          <a:ln w="22225">
            <a:solidFill>
              <a:schemeClr val="tx1"/>
            </a:solidFill>
          </a:ln>
        </p:spPr>
      </p:pic>
      <p:pic>
        <p:nvPicPr>
          <p:cNvPr id="6" name="Picture 5">
            <a:extLst>
              <a:ext uri="{FF2B5EF4-FFF2-40B4-BE49-F238E27FC236}">
                <a16:creationId xmlns:a16="http://schemas.microsoft.com/office/drawing/2014/main" id="{913EB0F8-840B-4DBF-BAFE-282B3D4D25E3}"/>
              </a:ext>
            </a:extLst>
          </p:cNvPr>
          <p:cNvPicPr>
            <a:picLocks noChangeAspect="1"/>
          </p:cNvPicPr>
          <p:nvPr/>
        </p:nvPicPr>
        <p:blipFill>
          <a:blip r:embed="rId3"/>
          <a:stretch>
            <a:fillRect/>
          </a:stretch>
        </p:blipFill>
        <p:spPr>
          <a:xfrm>
            <a:off x="4302217" y="2052630"/>
            <a:ext cx="4491019" cy="2617908"/>
          </a:xfrm>
          <a:prstGeom prst="rect">
            <a:avLst/>
          </a:prstGeom>
          <a:ln w="22225">
            <a:solidFill>
              <a:schemeClr val="tx1"/>
            </a:solidFill>
          </a:ln>
        </p:spPr>
      </p:pic>
    </p:spTree>
    <p:extLst>
      <p:ext uri="{BB962C8B-B14F-4D97-AF65-F5344CB8AC3E}">
        <p14:creationId xmlns:p14="http://schemas.microsoft.com/office/powerpoint/2010/main" val="1583850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0FF6-1738-4EE0-9D88-6F2F59098FBF}"/>
              </a:ext>
            </a:extLst>
          </p:cNvPr>
          <p:cNvSpPr>
            <a:spLocks noGrp="1"/>
          </p:cNvSpPr>
          <p:nvPr>
            <p:ph type="ctrTitle"/>
          </p:nvPr>
        </p:nvSpPr>
        <p:spPr>
          <a:xfrm>
            <a:off x="539552" y="3003798"/>
            <a:ext cx="6336145" cy="844896"/>
          </a:xfrm>
        </p:spPr>
        <p:txBody>
          <a:bodyPr/>
          <a:lstStyle/>
          <a:p>
            <a:pPr algn="ctr"/>
            <a:r>
              <a:rPr lang="en-US" sz="4000" dirty="0"/>
              <a:t>Thank You!</a:t>
            </a:r>
          </a:p>
        </p:txBody>
      </p:sp>
    </p:spTree>
    <p:extLst>
      <p:ext uri="{BB962C8B-B14F-4D97-AF65-F5344CB8AC3E}">
        <p14:creationId xmlns:p14="http://schemas.microsoft.com/office/powerpoint/2010/main" val="16106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23B-7996-4908-9BD5-FD617EDB7A8C}"/>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E5F25A63-346A-45B3-90B5-B0F27BD07D67}"/>
              </a:ext>
            </a:extLst>
          </p:cNvPr>
          <p:cNvSpPr>
            <a:spLocks noGrp="1"/>
          </p:cNvSpPr>
          <p:nvPr>
            <p:ph type="sldNum" sz="quarter" idx="4"/>
          </p:nvPr>
        </p:nvSpPr>
        <p:spPr/>
        <p:txBody>
          <a:bodyPr/>
          <a:lstStyle/>
          <a:p>
            <a:fld id="{1C146586-7EC2-481D-848F-8CE41EB2DE6C}" type="slidenum">
              <a:rPr lang="en-US" smtClean="0"/>
              <a:pPr/>
              <a:t>5</a:t>
            </a:fld>
            <a:endParaRPr lang="en-US" dirty="0"/>
          </a:p>
        </p:txBody>
      </p:sp>
      <p:grpSp>
        <p:nvGrpSpPr>
          <p:cNvPr id="33" name="Group 32">
            <a:extLst>
              <a:ext uri="{FF2B5EF4-FFF2-40B4-BE49-F238E27FC236}">
                <a16:creationId xmlns:a16="http://schemas.microsoft.com/office/drawing/2014/main" id="{880843AA-D8EC-43C8-AACE-CB702EA4F187}"/>
              </a:ext>
            </a:extLst>
          </p:cNvPr>
          <p:cNvGrpSpPr/>
          <p:nvPr/>
        </p:nvGrpSpPr>
        <p:grpSpPr>
          <a:xfrm>
            <a:off x="327706" y="784027"/>
            <a:ext cx="640614" cy="655090"/>
            <a:chOff x="109348" y="1231363"/>
            <a:chExt cx="986977" cy="986977"/>
          </a:xfrm>
        </p:grpSpPr>
        <p:sp>
          <p:nvSpPr>
            <p:cNvPr id="34" name="Oval 33">
              <a:extLst>
                <a:ext uri="{FF2B5EF4-FFF2-40B4-BE49-F238E27FC236}">
                  <a16:creationId xmlns:a16="http://schemas.microsoft.com/office/drawing/2014/main" id="{BB909E4B-03DB-46A7-B51D-1AE2857321EC}"/>
                </a:ext>
              </a:extLst>
            </p:cNvPr>
            <p:cNvSpPr/>
            <p:nvPr/>
          </p:nvSpPr>
          <p:spPr>
            <a:xfrm>
              <a:off x="145636" y="1267651"/>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קשת מלאה 15">
              <a:extLst>
                <a:ext uri="{FF2B5EF4-FFF2-40B4-BE49-F238E27FC236}">
                  <a16:creationId xmlns:a16="http://schemas.microsoft.com/office/drawing/2014/main" id="{E556F67E-6FAF-4548-AAC1-97DCEF8453C8}"/>
                </a:ext>
              </a:extLst>
            </p:cNvPr>
            <p:cNvSpPr/>
            <p:nvPr/>
          </p:nvSpPr>
          <p:spPr>
            <a:xfrm rot="305064">
              <a:off x="109348" y="123136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99E3AE8-BCBA-469E-AC01-00A52F30E18B}"/>
                </a:ext>
              </a:extLst>
            </p:cNvPr>
            <p:cNvSpPr/>
            <p:nvPr/>
          </p:nvSpPr>
          <p:spPr>
            <a:xfrm>
              <a:off x="205672" y="1327687"/>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grpSp>
      <p:sp>
        <p:nvSpPr>
          <p:cNvPr id="37" name="Text Placeholder 14">
            <a:extLst>
              <a:ext uri="{FF2B5EF4-FFF2-40B4-BE49-F238E27FC236}">
                <a16:creationId xmlns:a16="http://schemas.microsoft.com/office/drawing/2014/main" id="{8B16D1E8-3397-4205-AD0E-20452CD21FE8}"/>
              </a:ext>
            </a:extLst>
          </p:cNvPr>
          <p:cNvSpPr txBox="1">
            <a:spLocks/>
          </p:cNvSpPr>
          <p:nvPr/>
        </p:nvSpPr>
        <p:spPr>
          <a:xfrm>
            <a:off x="1187624" y="840823"/>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Library staff and Courses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6DAC951-5F06-4551-A73E-7D459BDE379D}"/>
              </a:ext>
            </a:extLst>
          </p:cNvPr>
          <p:cNvGrpSpPr/>
          <p:nvPr/>
        </p:nvGrpSpPr>
        <p:grpSpPr>
          <a:xfrm>
            <a:off x="327706" y="1491630"/>
            <a:ext cx="640614" cy="655090"/>
            <a:chOff x="109348" y="2301078"/>
            <a:chExt cx="986977" cy="986977"/>
          </a:xfrm>
        </p:grpSpPr>
        <p:sp>
          <p:nvSpPr>
            <p:cNvPr id="39" name="Oval 38">
              <a:extLst>
                <a:ext uri="{FF2B5EF4-FFF2-40B4-BE49-F238E27FC236}">
                  <a16:creationId xmlns:a16="http://schemas.microsoft.com/office/drawing/2014/main" id="{5A9644D1-D623-491C-9E6C-0DC1FE0499EE}"/>
                </a:ext>
              </a:extLst>
            </p:cNvPr>
            <p:cNvSpPr/>
            <p:nvPr/>
          </p:nvSpPr>
          <p:spPr>
            <a:xfrm>
              <a:off x="145636" y="2337366"/>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קשת מלאה 15">
              <a:extLst>
                <a:ext uri="{FF2B5EF4-FFF2-40B4-BE49-F238E27FC236}">
                  <a16:creationId xmlns:a16="http://schemas.microsoft.com/office/drawing/2014/main" id="{69B1E7CF-6650-4E12-8A1E-EB46A7EBB9A9}"/>
                </a:ext>
              </a:extLst>
            </p:cNvPr>
            <p:cNvSpPr/>
            <p:nvPr/>
          </p:nvSpPr>
          <p:spPr>
            <a:xfrm rot="2819799">
              <a:off x="109348" y="230107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043CA7B0-4EC4-4C3D-B7B0-5FFE82EF7866}"/>
                </a:ext>
              </a:extLst>
            </p:cNvPr>
            <p:cNvSpPr/>
            <p:nvPr/>
          </p:nvSpPr>
          <p:spPr>
            <a:xfrm>
              <a:off x="205672" y="2397402"/>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42" name="Group 41">
            <a:extLst>
              <a:ext uri="{FF2B5EF4-FFF2-40B4-BE49-F238E27FC236}">
                <a16:creationId xmlns:a16="http://schemas.microsoft.com/office/drawing/2014/main" id="{0E52D117-75D0-4161-9C55-70C69ED10731}"/>
              </a:ext>
            </a:extLst>
          </p:cNvPr>
          <p:cNvGrpSpPr/>
          <p:nvPr/>
        </p:nvGrpSpPr>
        <p:grpSpPr>
          <a:xfrm>
            <a:off x="327706" y="2211710"/>
            <a:ext cx="640614" cy="655090"/>
            <a:chOff x="109348" y="3370793"/>
            <a:chExt cx="986977" cy="986977"/>
          </a:xfrm>
        </p:grpSpPr>
        <p:sp>
          <p:nvSpPr>
            <p:cNvPr id="43" name="Oval 42">
              <a:extLst>
                <a:ext uri="{FF2B5EF4-FFF2-40B4-BE49-F238E27FC236}">
                  <a16:creationId xmlns:a16="http://schemas.microsoft.com/office/drawing/2014/main" id="{B7628599-E72E-46E4-9F5C-7235713FCC3C}"/>
                </a:ext>
              </a:extLst>
            </p:cNvPr>
            <p:cNvSpPr/>
            <p:nvPr/>
          </p:nvSpPr>
          <p:spPr>
            <a:xfrm>
              <a:off x="145636" y="3407081"/>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קשת מלאה 15">
              <a:extLst>
                <a:ext uri="{FF2B5EF4-FFF2-40B4-BE49-F238E27FC236}">
                  <a16:creationId xmlns:a16="http://schemas.microsoft.com/office/drawing/2014/main" id="{D95DAC11-DC4F-4FAB-887F-124C1C827D8B}"/>
                </a:ext>
              </a:extLst>
            </p:cNvPr>
            <p:cNvSpPr/>
            <p:nvPr/>
          </p:nvSpPr>
          <p:spPr>
            <a:xfrm rot="4409434">
              <a:off x="109348" y="337079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C20646C0-8255-4762-8A4B-ACDD18DDF32F}"/>
                </a:ext>
              </a:extLst>
            </p:cNvPr>
            <p:cNvSpPr/>
            <p:nvPr/>
          </p:nvSpPr>
          <p:spPr>
            <a:xfrm>
              <a:off x="205672" y="3467117"/>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grpSp>
      <p:grpSp>
        <p:nvGrpSpPr>
          <p:cNvPr id="46" name="Group 45">
            <a:extLst>
              <a:ext uri="{FF2B5EF4-FFF2-40B4-BE49-F238E27FC236}">
                <a16:creationId xmlns:a16="http://schemas.microsoft.com/office/drawing/2014/main" id="{402C0391-1C0C-4D26-BC21-3E4FD73AED61}"/>
              </a:ext>
            </a:extLst>
          </p:cNvPr>
          <p:cNvGrpSpPr/>
          <p:nvPr/>
        </p:nvGrpSpPr>
        <p:grpSpPr>
          <a:xfrm>
            <a:off x="327706" y="2931790"/>
            <a:ext cx="640614" cy="655090"/>
            <a:chOff x="109348" y="4440508"/>
            <a:chExt cx="986977" cy="986977"/>
          </a:xfrm>
        </p:grpSpPr>
        <p:sp>
          <p:nvSpPr>
            <p:cNvPr id="47" name="Oval 46">
              <a:extLst>
                <a:ext uri="{FF2B5EF4-FFF2-40B4-BE49-F238E27FC236}">
                  <a16:creationId xmlns:a16="http://schemas.microsoft.com/office/drawing/2014/main" id="{6A3594EB-88D0-417B-A11C-2BF643FA91E1}"/>
                </a:ext>
              </a:extLst>
            </p:cNvPr>
            <p:cNvSpPr/>
            <p:nvPr/>
          </p:nvSpPr>
          <p:spPr>
            <a:xfrm>
              <a:off x="145636" y="4476796"/>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קשת מלאה 15">
              <a:extLst>
                <a:ext uri="{FF2B5EF4-FFF2-40B4-BE49-F238E27FC236}">
                  <a16:creationId xmlns:a16="http://schemas.microsoft.com/office/drawing/2014/main" id="{008ADA4E-8BCE-4F94-B5ED-F975BAC8417B}"/>
                </a:ext>
              </a:extLst>
            </p:cNvPr>
            <p:cNvSpPr/>
            <p:nvPr/>
          </p:nvSpPr>
          <p:spPr>
            <a:xfrm rot="5930780">
              <a:off x="109348" y="444050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C773B3CA-C182-4672-8DC8-86432F8D47BD}"/>
                </a:ext>
              </a:extLst>
            </p:cNvPr>
            <p:cNvSpPr/>
            <p:nvPr/>
          </p:nvSpPr>
          <p:spPr>
            <a:xfrm>
              <a:off x="205672" y="4536832"/>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grpSp>
      <p:sp>
        <p:nvSpPr>
          <p:cNvPr id="50" name="Text Placeholder 14">
            <a:extLst>
              <a:ext uri="{FF2B5EF4-FFF2-40B4-BE49-F238E27FC236}">
                <a16:creationId xmlns:a16="http://schemas.microsoft.com/office/drawing/2014/main" id="{F7764FC0-0D1D-43F5-9A36-E687B3F9A268}"/>
              </a:ext>
            </a:extLst>
          </p:cNvPr>
          <p:cNvSpPr txBox="1">
            <a:spLocks/>
          </p:cNvSpPr>
          <p:nvPr/>
        </p:nvSpPr>
        <p:spPr>
          <a:xfrm>
            <a:off x="1187624" y="1591508"/>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prstClr val="black"/>
                </a:solidFill>
                <a:latin typeface="Calibri" panose="020F0502020204030204"/>
              </a:rPr>
              <a:t>Library Staff and Reading Lists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 Placeholder 14">
            <a:extLst>
              <a:ext uri="{FF2B5EF4-FFF2-40B4-BE49-F238E27FC236}">
                <a16:creationId xmlns:a16="http://schemas.microsoft.com/office/drawing/2014/main" id="{52252BCB-C4F0-47E9-B9D0-B4365E0B1498}"/>
              </a:ext>
            </a:extLst>
          </p:cNvPr>
          <p:cNvSpPr txBox="1">
            <a:spLocks/>
          </p:cNvSpPr>
          <p:nvPr/>
        </p:nvSpPr>
        <p:spPr>
          <a:xfrm>
            <a:off x="1194792" y="2275643"/>
            <a:ext cx="5465440"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prstClr val="black"/>
                </a:solidFill>
                <a:latin typeface="Calibri" panose="020F0502020204030204"/>
              </a:rPr>
              <a:t>Reading Lists Task List / Reading List Statuses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 Placeholder 14">
            <a:extLst>
              <a:ext uri="{FF2B5EF4-FFF2-40B4-BE49-F238E27FC236}">
                <a16:creationId xmlns:a16="http://schemas.microsoft.com/office/drawing/2014/main" id="{11CA9658-958A-4D74-8145-1D1FBCFB241C}"/>
              </a:ext>
            </a:extLst>
          </p:cNvPr>
          <p:cNvSpPr txBox="1">
            <a:spLocks/>
          </p:cNvSpPr>
          <p:nvPr/>
        </p:nvSpPr>
        <p:spPr>
          <a:xfrm>
            <a:off x="1194793" y="303659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Alma Configurations</a:t>
            </a:r>
            <a:r>
              <a:rPr kumimoji="0" lang="en-US" sz="1800" b="1"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50C24E40-CC51-4305-954F-AD94D7A3634B}"/>
              </a:ext>
            </a:extLst>
          </p:cNvPr>
          <p:cNvGrpSpPr/>
          <p:nvPr/>
        </p:nvGrpSpPr>
        <p:grpSpPr>
          <a:xfrm>
            <a:off x="327706" y="3723878"/>
            <a:ext cx="640614" cy="655090"/>
            <a:chOff x="109348" y="5425019"/>
            <a:chExt cx="986977" cy="986977"/>
          </a:xfrm>
        </p:grpSpPr>
        <p:sp>
          <p:nvSpPr>
            <p:cNvPr id="54" name="Oval 53">
              <a:extLst>
                <a:ext uri="{FF2B5EF4-FFF2-40B4-BE49-F238E27FC236}">
                  <a16:creationId xmlns:a16="http://schemas.microsoft.com/office/drawing/2014/main" id="{EC13B53D-5932-48CA-B055-C2F2A848F916}"/>
                </a:ext>
              </a:extLst>
            </p:cNvPr>
            <p:cNvSpPr/>
            <p:nvPr/>
          </p:nvSpPr>
          <p:spPr>
            <a:xfrm>
              <a:off x="145636" y="5461307"/>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קשת מלאה 15">
              <a:extLst>
                <a:ext uri="{FF2B5EF4-FFF2-40B4-BE49-F238E27FC236}">
                  <a16:creationId xmlns:a16="http://schemas.microsoft.com/office/drawing/2014/main" id="{7C32731A-1CD3-472D-A3EF-19BAA2A19B6D}"/>
                </a:ext>
              </a:extLst>
            </p:cNvPr>
            <p:cNvSpPr/>
            <p:nvPr/>
          </p:nvSpPr>
          <p:spPr>
            <a:xfrm rot="7002521">
              <a:off x="109348" y="5425019"/>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8844E9A1-B9B4-47ED-85DE-42D4E1D70E08}"/>
                </a:ext>
              </a:extLst>
            </p:cNvPr>
            <p:cNvSpPr/>
            <p:nvPr/>
          </p:nvSpPr>
          <p:spPr>
            <a:xfrm>
              <a:off x="205672" y="5521343"/>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grpSp>
      <p:sp>
        <p:nvSpPr>
          <p:cNvPr id="57" name="Text Placeholder 14">
            <a:extLst>
              <a:ext uri="{FF2B5EF4-FFF2-40B4-BE49-F238E27FC236}">
                <a16:creationId xmlns:a16="http://schemas.microsoft.com/office/drawing/2014/main" id="{762FD286-4CD8-48E6-BD97-80513231E886}"/>
              </a:ext>
            </a:extLst>
          </p:cNvPr>
          <p:cNvSpPr txBox="1">
            <a:spLocks/>
          </p:cNvSpPr>
          <p:nvPr/>
        </p:nvSpPr>
        <p:spPr>
          <a:xfrm>
            <a:off x="1194792" y="3866289"/>
            <a:ext cx="4457327"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Steps, Support Resources and Feedback</a:t>
            </a:r>
          </a:p>
        </p:txBody>
      </p:sp>
    </p:spTree>
    <p:extLst>
      <p:ext uri="{BB962C8B-B14F-4D97-AF65-F5344CB8AC3E}">
        <p14:creationId xmlns:p14="http://schemas.microsoft.com/office/powerpoint/2010/main" val="361439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r>
              <a:rPr lang="en-US" dirty="0">
                <a:solidFill>
                  <a:prstClr val="black"/>
                </a:solidFill>
              </a:rPr>
              <a:t>Library staff and Courses</a:t>
            </a:r>
          </a:p>
          <a:p>
            <a:endParaRPr lang="en-US" dirty="0"/>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241798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Courses </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7</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lstStyle/>
          <a:p>
            <a:r>
              <a:rPr lang="en-US" dirty="0"/>
              <a:t>LTI- Learning Tools Integration </a:t>
            </a:r>
          </a:p>
          <a:p>
            <a:pPr marL="0" indent="0">
              <a:buNone/>
            </a:pPr>
            <a:r>
              <a:rPr lang="en-US" dirty="0"/>
              <a:t> </a:t>
            </a:r>
            <a:r>
              <a:rPr lang="en-US" dirty="0" smtClean="0"/>
              <a:t>    </a:t>
            </a:r>
            <a:r>
              <a:rPr lang="en-US" sz="1800" dirty="0" smtClean="0">
                <a:hlinkClick r:id="rId3"/>
              </a:rPr>
              <a:t>Alma Developer’s Network</a:t>
            </a:r>
            <a:endParaRPr lang="en-US" sz="1800" dirty="0" smtClean="0"/>
          </a:p>
          <a:p>
            <a:pPr marL="0" indent="0">
              <a:buNone/>
            </a:pPr>
            <a:endParaRPr lang="en-US" dirty="0"/>
          </a:p>
          <a:p>
            <a:r>
              <a:rPr lang="en-US" dirty="0" smtClean="0"/>
              <a:t>How Courses are added to Alma and Leganto</a:t>
            </a:r>
          </a:p>
          <a:p>
            <a:pPr lvl="1"/>
            <a:r>
              <a:rPr lang="en-US" dirty="0" smtClean="0"/>
              <a:t>Course Loader Integration profile</a:t>
            </a:r>
          </a:p>
          <a:p>
            <a:pPr lvl="1"/>
            <a:r>
              <a:rPr lang="en-US" dirty="0" smtClean="0"/>
              <a:t>Instructors add Courses</a:t>
            </a:r>
          </a:p>
          <a:p>
            <a:pPr lvl="1"/>
            <a:r>
              <a:rPr lang="en-US" dirty="0" smtClean="0"/>
              <a:t>Librarians add Courses</a:t>
            </a:r>
          </a:p>
          <a:p>
            <a:pPr marL="457200" lvl="1" indent="0">
              <a:buNone/>
            </a:pPr>
            <a:endParaRPr lang="en-US" dirty="0"/>
          </a:p>
        </p:txBody>
      </p:sp>
    </p:spTree>
    <p:extLst>
      <p:ext uri="{BB962C8B-B14F-4D97-AF65-F5344CB8AC3E}">
        <p14:creationId xmlns:p14="http://schemas.microsoft.com/office/powerpoint/2010/main" val="37122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Tools Integration (add Leganto Link to LMS)</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8</a:t>
            </a:fld>
            <a:endParaRPr lang="en-US" dirty="0"/>
          </a:p>
        </p:txBody>
      </p:sp>
      <p:sp>
        <p:nvSpPr>
          <p:cNvPr id="4" name="Content Placeholder 3"/>
          <p:cNvSpPr>
            <a:spLocks noGrp="1"/>
          </p:cNvSpPr>
          <p:nvPr>
            <p:ph idx="1"/>
          </p:nvPr>
        </p:nvSpPr>
        <p:spPr>
          <a:xfrm>
            <a:off x="35496" y="752605"/>
            <a:ext cx="8660633" cy="3979385"/>
          </a:xfrm>
        </p:spPr>
        <p:txBody>
          <a:bodyPr>
            <a:normAutofit/>
          </a:bodyPr>
          <a:lstStyle/>
          <a:p>
            <a:pPr marL="0" indent="0">
              <a:buNone/>
            </a:pPr>
            <a:r>
              <a:rPr lang="en-US" dirty="0" smtClean="0"/>
              <a:t>1. Create and LTI Integration Profile in Alma</a:t>
            </a:r>
          </a:p>
          <a:p>
            <a:pPr marL="0" indent="0">
              <a:buNone/>
            </a:pPr>
            <a:r>
              <a:rPr lang="en-US" sz="2000" dirty="0" smtClean="0">
                <a:solidFill>
                  <a:schemeClr val="accent1">
                    <a:lumMod val="60000"/>
                    <a:lumOff val="40000"/>
                  </a:schemeClr>
                </a:solidFill>
              </a:rPr>
              <a:t>Alma Configuration &gt; General &gt; External Systems &gt; Integration Profiles</a:t>
            </a:r>
            <a:endParaRPr lang="en-US" sz="2000" dirty="0">
              <a:solidFill>
                <a:schemeClr val="accent1">
                  <a:lumMod val="60000"/>
                  <a:lumOff val="40000"/>
                </a:schemeClr>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2. Configure your LMS</a:t>
            </a:r>
          </a:p>
          <a:p>
            <a:pPr marL="400050" lvl="1" indent="0">
              <a:buNone/>
            </a:pPr>
            <a:r>
              <a:rPr lang="en-US" dirty="0" smtClean="0"/>
              <a:t>--Moodle </a:t>
            </a:r>
          </a:p>
        </p:txBody>
      </p:sp>
      <p:pic>
        <p:nvPicPr>
          <p:cNvPr id="5" name="Picture 4"/>
          <p:cNvPicPr>
            <a:picLocks noChangeAspect="1"/>
          </p:cNvPicPr>
          <p:nvPr/>
        </p:nvPicPr>
        <p:blipFill>
          <a:blip r:embed="rId3"/>
          <a:stretch>
            <a:fillRect/>
          </a:stretch>
        </p:blipFill>
        <p:spPr>
          <a:xfrm>
            <a:off x="2987824" y="1491630"/>
            <a:ext cx="5962595" cy="2796176"/>
          </a:xfrm>
          <a:prstGeom prst="rect">
            <a:avLst/>
          </a:prstGeom>
          <a:ln>
            <a:solidFill>
              <a:schemeClr val="accent1">
                <a:lumMod val="60000"/>
                <a:lumOff val="40000"/>
              </a:schemeClr>
            </a:solidFill>
          </a:ln>
        </p:spPr>
      </p:pic>
      <p:sp>
        <p:nvSpPr>
          <p:cNvPr id="6" name="Rectangle 5"/>
          <p:cNvSpPr/>
          <p:nvPr/>
        </p:nvSpPr>
        <p:spPr>
          <a:xfrm>
            <a:off x="5998165" y="2745702"/>
            <a:ext cx="2697964" cy="3301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468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Loader Integration Profile</a:t>
            </a:r>
            <a:endParaRPr lang="en-US" dirty="0"/>
          </a:p>
        </p:txBody>
      </p:sp>
      <p:sp>
        <p:nvSpPr>
          <p:cNvPr id="3" name="Slide Number Placeholder 2"/>
          <p:cNvSpPr>
            <a:spLocks noGrp="1"/>
          </p:cNvSpPr>
          <p:nvPr>
            <p:ph type="sldNum" sz="quarter" idx="4"/>
          </p:nvPr>
        </p:nvSpPr>
        <p:spPr/>
        <p:txBody>
          <a:bodyPr/>
          <a:lstStyle/>
          <a:p>
            <a:fld id="{1C146586-7EC2-481D-848F-8CE41EB2DE6C}" type="slidenum">
              <a:rPr lang="en-US" smtClean="0"/>
              <a:pPr/>
              <a:t>9</a:t>
            </a:fld>
            <a:endParaRPr lang="en-US" dirty="0"/>
          </a:p>
        </p:txBody>
      </p:sp>
      <p:pic>
        <p:nvPicPr>
          <p:cNvPr id="5" name="Content Placeholder 4"/>
          <p:cNvPicPr>
            <a:picLocks noGrp="1" noChangeAspect="1"/>
          </p:cNvPicPr>
          <p:nvPr>
            <p:ph idx="1"/>
          </p:nvPr>
        </p:nvPicPr>
        <p:blipFill>
          <a:blip r:embed="rId3"/>
          <a:stretch>
            <a:fillRect/>
          </a:stretch>
        </p:blipFill>
        <p:spPr>
          <a:xfrm>
            <a:off x="152358" y="767787"/>
            <a:ext cx="6823059" cy="3936623"/>
          </a:xfrm>
          <a:prstGeom prst="rect">
            <a:avLst/>
          </a:prstGeom>
          <a:ln>
            <a:solidFill>
              <a:schemeClr val="accent1">
                <a:lumMod val="60000"/>
                <a:lumOff val="40000"/>
              </a:schemeClr>
            </a:solidFill>
          </a:ln>
        </p:spPr>
      </p:pic>
      <p:sp>
        <p:nvSpPr>
          <p:cNvPr id="6" name="Rectangle 5"/>
          <p:cNvSpPr/>
          <p:nvPr/>
        </p:nvSpPr>
        <p:spPr>
          <a:xfrm>
            <a:off x="323528" y="2461373"/>
            <a:ext cx="2376264" cy="2880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38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Ex Libris Blu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024C1C7B-3BE5-4A08-BB1A-752A0D9DA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IGeLU_2016_16X9 (1)</Template>
  <TotalTime>3688</TotalTime>
  <Words>4342</Words>
  <Application>Microsoft Office PowerPoint</Application>
  <PresentationFormat>On-screen Show (16:9)</PresentationFormat>
  <Paragraphs>451</Paragraphs>
  <Slides>42</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Roboto</vt:lpstr>
      <vt:lpstr>Times New Roman</vt:lpstr>
      <vt:lpstr>3_Ex Libris Blue</vt:lpstr>
      <vt:lpstr>Creating Courses and Reading Lists in Leganto and Alma</vt:lpstr>
      <vt:lpstr>Welcome and Introductions</vt:lpstr>
      <vt:lpstr>Session Objectives</vt:lpstr>
      <vt:lpstr>Target Audience</vt:lpstr>
      <vt:lpstr>Agenda</vt:lpstr>
      <vt:lpstr>PowerPoint Presentation</vt:lpstr>
      <vt:lpstr>Courses </vt:lpstr>
      <vt:lpstr>Learning Tools Integration (add Leganto Link to LMS)</vt:lpstr>
      <vt:lpstr>Course Loader Integration Profile</vt:lpstr>
      <vt:lpstr>Course Loader Integration Profile (continued) </vt:lpstr>
      <vt:lpstr>Instructors can create a Course in Leganto</vt:lpstr>
      <vt:lpstr>Instructors can upload a Reading list file. </vt:lpstr>
      <vt:lpstr>Instructors can add Courses and upload Reading Lists</vt:lpstr>
      <vt:lpstr>Configuring File Upload Size for Leganto</vt:lpstr>
      <vt:lpstr>Demo: Add a Course to Leganto</vt:lpstr>
      <vt:lpstr>Add a Course in Alma</vt:lpstr>
      <vt:lpstr>Courses:  Actions</vt:lpstr>
      <vt:lpstr>Courses: Metadata In Alma</vt:lpstr>
      <vt:lpstr>Courses: Instructors</vt:lpstr>
      <vt:lpstr>Courses: Exlibris_Default_Course</vt:lpstr>
      <vt:lpstr>How deleted reading lists are handled </vt:lpstr>
      <vt:lpstr>Demo: Courses in Alma</vt:lpstr>
      <vt:lpstr>PowerPoint Presentation</vt:lpstr>
      <vt:lpstr>Reading Lists</vt:lpstr>
      <vt:lpstr>Library Staff Can add a Reading List</vt:lpstr>
      <vt:lpstr>Reading List: Metadata</vt:lpstr>
      <vt:lpstr>Reading List: Actions</vt:lpstr>
      <vt:lpstr>Create a Reading List Template</vt:lpstr>
      <vt:lpstr>Use a Reading List Template</vt:lpstr>
      <vt:lpstr>PowerPoint Presentation</vt:lpstr>
      <vt:lpstr>Task List: Reading List Status – Task List</vt:lpstr>
      <vt:lpstr>Reading List – Assigned to Me</vt:lpstr>
      <vt:lpstr>Reading List: Reassign</vt:lpstr>
      <vt:lpstr>Demo Reading Lists</vt:lpstr>
      <vt:lpstr>Reading Lists Statuses / Publishing Statuses</vt:lpstr>
      <vt:lpstr>PowerPoint Presentation</vt:lpstr>
      <vt:lpstr>Alma Configurations </vt:lpstr>
      <vt:lpstr>PowerPoint Presentation</vt:lpstr>
      <vt:lpstr>Next Steps and Resources </vt:lpstr>
      <vt:lpstr>Questions?</vt:lpstr>
      <vt:lpstr>Session Feedback</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Carolyn Sprague</cp:lastModifiedBy>
  <cp:revision>305</cp:revision>
  <dcterms:created xsi:type="dcterms:W3CDTF">2017-01-02T15:10:30Z</dcterms:created>
  <dcterms:modified xsi:type="dcterms:W3CDTF">2018-04-20T14:48:44Z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