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59" r:id="rId2"/>
    <p:sldId id="461" r:id="rId3"/>
    <p:sldId id="462" r:id="rId4"/>
    <p:sldId id="463" r:id="rId5"/>
    <p:sldId id="468" r:id="rId6"/>
    <p:sldId id="379" r:id="rId7"/>
    <p:sldId id="385" r:id="rId8"/>
    <p:sldId id="390" r:id="rId9"/>
    <p:sldId id="391" r:id="rId10"/>
    <p:sldId id="412" r:id="rId11"/>
    <p:sldId id="413" r:id="rId12"/>
    <p:sldId id="392" r:id="rId13"/>
    <p:sldId id="387" r:id="rId14"/>
    <p:sldId id="380" r:id="rId15"/>
    <p:sldId id="384" r:id="rId16"/>
    <p:sldId id="414" r:id="rId17"/>
    <p:sldId id="415" r:id="rId18"/>
    <p:sldId id="419" r:id="rId19"/>
    <p:sldId id="416" r:id="rId20"/>
    <p:sldId id="417" r:id="rId21"/>
    <p:sldId id="420" r:id="rId22"/>
    <p:sldId id="418" r:id="rId23"/>
    <p:sldId id="422" r:id="rId24"/>
    <p:sldId id="425" r:id="rId25"/>
    <p:sldId id="424" r:id="rId26"/>
    <p:sldId id="423" r:id="rId27"/>
    <p:sldId id="374" r:id="rId28"/>
    <p:sldId id="381" r:id="rId29"/>
    <p:sldId id="437" r:id="rId30"/>
    <p:sldId id="457" r:id="rId31"/>
    <p:sldId id="458" r:id="rId32"/>
    <p:sldId id="375" r:id="rId33"/>
    <p:sldId id="382" r:id="rId34"/>
    <p:sldId id="373" r:id="rId35"/>
    <p:sldId id="449" r:id="rId36"/>
    <p:sldId id="438" r:id="rId37"/>
    <p:sldId id="450" r:id="rId38"/>
    <p:sldId id="451" r:id="rId39"/>
    <p:sldId id="452" r:id="rId40"/>
    <p:sldId id="453" r:id="rId41"/>
    <p:sldId id="388" r:id="rId42"/>
    <p:sldId id="367" r:id="rId43"/>
    <p:sldId id="467" r:id="rId44"/>
    <p:sldId id="368" r:id="rId45"/>
    <p:sldId id="366" r:id="rId46"/>
    <p:sldId id="460"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A4326"/>
    <a:srgbClr val="595959"/>
    <a:srgbClr val="F79646"/>
    <a:srgbClr val="525254"/>
    <a:srgbClr val="313133"/>
    <a:srgbClr val="EE3A43"/>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4" autoAdjust="0"/>
    <p:restoredTop sz="75656" autoAdjust="0"/>
  </p:normalViewPr>
  <p:slideViewPr>
    <p:cSldViewPr>
      <p:cViewPr varScale="1">
        <p:scale>
          <a:sx n="104" d="100"/>
          <a:sy n="104" d="100"/>
        </p:scale>
        <p:origin x="1080" y="72"/>
      </p:cViewPr>
      <p:guideLst>
        <p:guide orient="horz" pos="1620"/>
        <p:guide pos="2880"/>
      </p:guideLst>
    </p:cSldViewPr>
  </p:slideViewPr>
  <p:notesTextViewPr>
    <p:cViewPr>
      <p:scale>
        <a:sx n="1" d="1"/>
        <a:sy n="1" d="1"/>
      </p:scale>
      <p:origin x="0" y="0"/>
    </p:cViewPr>
  </p:notesTextViewPr>
  <p:sorterViewPr>
    <p:cViewPr>
      <p:scale>
        <a:sx n="100" d="100"/>
        <a:sy n="100" d="100"/>
      </p:scale>
      <p:origin x="0" y="32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4/24/2018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Introduce</a:t>
            </a:r>
            <a:r>
              <a:rPr lang="en-US" sz="1200" kern="1200" baseline="0" dirty="0" smtClean="0">
                <a:solidFill>
                  <a:schemeClr val="tx1"/>
                </a:solidFill>
                <a:effectLst/>
                <a:latin typeface="+mn-lt"/>
                <a:ea typeface="+mn-ea"/>
                <a:cs typeface="+mn-cs"/>
              </a:rPr>
              <a:t> myself</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Introduction, Agenda, Overview 5</a:t>
            </a:r>
          </a:p>
          <a:p>
            <a:r>
              <a:rPr lang="en-US" sz="1200" kern="1200" dirty="0" smtClean="0">
                <a:solidFill>
                  <a:schemeClr val="tx1"/>
                </a:solidFill>
                <a:effectLst/>
                <a:latin typeface="+mn-lt"/>
                <a:ea typeface="+mn-ea"/>
                <a:cs typeface="+mn-cs"/>
              </a:rPr>
              <a:t>Primo UX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Primo Back Office 15</a:t>
            </a:r>
          </a:p>
          <a:p>
            <a:r>
              <a:rPr lang="en-US" sz="1200" kern="1200" dirty="0" smtClean="0">
                <a:solidFill>
                  <a:schemeClr val="tx1"/>
                </a:solidFill>
                <a:effectLst/>
                <a:latin typeface="+mn-lt"/>
                <a:ea typeface="+mn-ea"/>
                <a:cs typeface="+mn-cs"/>
              </a:rPr>
              <a:t>Creating a View 15</a:t>
            </a:r>
          </a:p>
          <a:p>
            <a:r>
              <a:rPr lang="en-US" sz="1200" kern="1200" dirty="0" smtClean="0">
                <a:solidFill>
                  <a:schemeClr val="tx1"/>
                </a:solidFill>
                <a:effectLst/>
                <a:latin typeface="+mn-lt"/>
                <a:ea typeface="+mn-ea"/>
                <a:cs typeface="+mn-cs"/>
              </a:rPr>
              <a:t>Changing Labels 15</a:t>
            </a:r>
          </a:p>
          <a:p>
            <a:r>
              <a:rPr lang="en-US" sz="1200" kern="1200" dirty="0" smtClean="0">
                <a:solidFill>
                  <a:schemeClr val="tx1"/>
                </a:solidFill>
                <a:effectLst/>
                <a:latin typeface="+mn-lt"/>
                <a:ea typeface="+mn-ea"/>
                <a:cs typeface="+mn-cs"/>
              </a:rPr>
              <a:t>Customizing CSS and HTML 15</a:t>
            </a:r>
          </a:p>
          <a:p>
            <a:r>
              <a:rPr lang="en-US" sz="1200" kern="1200" dirty="0" smtClean="0">
                <a:solidFill>
                  <a:schemeClr val="tx1"/>
                </a:solidFill>
                <a:effectLst/>
                <a:latin typeface="+mn-lt"/>
                <a:ea typeface="+mn-ea"/>
                <a:cs typeface="+mn-cs"/>
              </a:rPr>
              <a:t>Questions 10</a:t>
            </a:r>
            <a:endParaRPr lang="en-US" dirty="0" smtClean="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181524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131957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2684697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166128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240386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17</a:t>
            </a:fld>
            <a:endParaRPr lang="en-US"/>
          </a:p>
        </p:txBody>
      </p:sp>
    </p:spTree>
    <p:extLst>
      <p:ext uri="{BB962C8B-B14F-4D97-AF65-F5344CB8AC3E}">
        <p14:creationId xmlns:p14="http://schemas.microsoft.com/office/powerpoint/2010/main" val="296428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3180486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232755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132495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1711642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409305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447479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1506685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355048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2249625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3548676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4189054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28</a:t>
            </a:fld>
            <a:endParaRPr lang="en-US"/>
          </a:p>
        </p:txBody>
      </p:sp>
    </p:spTree>
    <p:extLst>
      <p:ext uri="{BB962C8B-B14F-4D97-AF65-F5344CB8AC3E}">
        <p14:creationId xmlns:p14="http://schemas.microsoft.com/office/powerpoint/2010/main" val="3756807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690189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30</a:t>
            </a:fld>
            <a:endParaRPr lang="en-US"/>
          </a:p>
        </p:txBody>
      </p:sp>
    </p:spTree>
    <p:extLst>
      <p:ext uri="{BB962C8B-B14F-4D97-AF65-F5344CB8AC3E}">
        <p14:creationId xmlns:p14="http://schemas.microsoft.com/office/powerpoint/2010/main" val="1256073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31</a:t>
            </a:fld>
            <a:endParaRPr lang="en-US"/>
          </a:p>
        </p:txBody>
      </p:sp>
    </p:spTree>
    <p:extLst>
      <p:ext uri="{BB962C8B-B14F-4D97-AF65-F5344CB8AC3E}">
        <p14:creationId xmlns:p14="http://schemas.microsoft.com/office/powerpoint/2010/main" val="603921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32</a:t>
            </a:fld>
            <a:endParaRPr lang="en-US"/>
          </a:p>
        </p:txBody>
      </p:sp>
    </p:spTree>
    <p:extLst>
      <p:ext uri="{BB962C8B-B14F-4D97-AF65-F5344CB8AC3E}">
        <p14:creationId xmlns:p14="http://schemas.microsoft.com/office/powerpoint/2010/main" val="152470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2160499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33</a:t>
            </a:fld>
            <a:endParaRPr lang="en-US"/>
          </a:p>
        </p:txBody>
      </p:sp>
    </p:spTree>
    <p:extLst>
      <p:ext uri="{BB962C8B-B14F-4D97-AF65-F5344CB8AC3E}">
        <p14:creationId xmlns:p14="http://schemas.microsoft.com/office/powerpoint/2010/main" val="376465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34</a:t>
            </a:fld>
            <a:endParaRPr lang="en-US"/>
          </a:p>
        </p:txBody>
      </p:sp>
    </p:spTree>
    <p:extLst>
      <p:ext uri="{BB962C8B-B14F-4D97-AF65-F5344CB8AC3E}">
        <p14:creationId xmlns:p14="http://schemas.microsoft.com/office/powerpoint/2010/main" val="3803782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35</a:t>
            </a:fld>
            <a:endParaRPr lang="en-US"/>
          </a:p>
        </p:txBody>
      </p:sp>
    </p:spTree>
    <p:extLst>
      <p:ext uri="{BB962C8B-B14F-4D97-AF65-F5344CB8AC3E}">
        <p14:creationId xmlns:p14="http://schemas.microsoft.com/office/powerpoint/2010/main" val="2905628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36</a:t>
            </a:fld>
            <a:endParaRPr lang="en-US"/>
          </a:p>
        </p:txBody>
      </p:sp>
    </p:spTree>
    <p:extLst>
      <p:ext uri="{BB962C8B-B14F-4D97-AF65-F5344CB8AC3E}">
        <p14:creationId xmlns:p14="http://schemas.microsoft.com/office/powerpoint/2010/main" val="71211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37</a:t>
            </a:fld>
            <a:endParaRPr lang="en-US"/>
          </a:p>
        </p:txBody>
      </p:sp>
    </p:spTree>
    <p:extLst>
      <p:ext uri="{BB962C8B-B14F-4D97-AF65-F5344CB8AC3E}">
        <p14:creationId xmlns:p14="http://schemas.microsoft.com/office/powerpoint/2010/main" val="2598621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38</a:t>
            </a:fld>
            <a:endParaRPr lang="en-US"/>
          </a:p>
        </p:txBody>
      </p:sp>
    </p:spTree>
    <p:extLst>
      <p:ext uri="{BB962C8B-B14F-4D97-AF65-F5344CB8AC3E}">
        <p14:creationId xmlns:p14="http://schemas.microsoft.com/office/powerpoint/2010/main" val="31517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39</a:t>
            </a:fld>
            <a:endParaRPr lang="en-US"/>
          </a:p>
        </p:txBody>
      </p:sp>
    </p:spTree>
    <p:extLst>
      <p:ext uri="{BB962C8B-B14F-4D97-AF65-F5344CB8AC3E}">
        <p14:creationId xmlns:p14="http://schemas.microsoft.com/office/powerpoint/2010/main" val="1087441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40</a:t>
            </a:fld>
            <a:endParaRPr lang="en-US"/>
          </a:p>
        </p:txBody>
      </p:sp>
    </p:spTree>
    <p:extLst>
      <p:ext uri="{BB962C8B-B14F-4D97-AF65-F5344CB8AC3E}">
        <p14:creationId xmlns:p14="http://schemas.microsoft.com/office/powerpoint/2010/main" val="210459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41</a:t>
            </a:fld>
            <a:endParaRPr lang="en-US"/>
          </a:p>
        </p:txBody>
      </p:sp>
    </p:spTree>
    <p:extLst>
      <p:ext uri="{BB962C8B-B14F-4D97-AF65-F5344CB8AC3E}">
        <p14:creationId xmlns:p14="http://schemas.microsoft.com/office/powerpoint/2010/main" val="1509967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43</a:t>
            </a:fld>
            <a:endParaRPr lang="en-US"/>
          </a:p>
        </p:txBody>
      </p:sp>
    </p:spTree>
    <p:extLst>
      <p:ext uri="{BB962C8B-B14F-4D97-AF65-F5344CB8AC3E}">
        <p14:creationId xmlns:p14="http://schemas.microsoft.com/office/powerpoint/2010/main" val="363405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233244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94030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73155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140553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204735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2540234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457200" y="51470"/>
            <a:ext cx="8229600" cy="576064"/>
          </a:xfrm>
        </p:spPr>
        <p:txBody>
          <a:bodyPr>
            <a:normAutofit/>
          </a:bodyPr>
          <a:lstStyle>
            <a:lvl1pPr>
              <a:defRPr sz="2400"/>
            </a:lvl1pPr>
          </a:lstStyle>
          <a:p>
            <a:r>
              <a:rPr lang="en-US" dirty="0"/>
              <a:t>Click to edit Master title style</a:t>
            </a:r>
          </a:p>
        </p:txBody>
      </p:sp>
      <p:sp>
        <p:nvSpPr>
          <p:cNvPr id="9" name="Content Placeholder 2"/>
          <p:cNvSpPr>
            <a:spLocks noGrp="1"/>
          </p:cNvSpPr>
          <p:nvPr>
            <p:ph idx="1" hasCustomPrompt="1"/>
          </p:nvPr>
        </p:nvSpPr>
        <p:spPr>
          <a:xfrm>
            <a:off x="467544" y="752605"/>
            <a:ext cx="8228585" cy="3979385"/>
          </a:xfrm>
        </p:spPr>
        <p:txBody>
          <a:bodyPr/>
          <a:lstStyle>
            <a:lvl1pPr>
              <a:lnSpc>
                <a:spcPct val="110000"/>
              </a:lnSpc>
              <a:spcBef>
                <a:spcPts val="0"/>
              </a:spcBef>
              <a:spcAft>
                <a:spcPts val="0"/>
              </a:spcAft>
              <a:defRPr sz="2400">
                <a:latin typeface="+mn-lt"/>
              </a:defRPr>
            </a:lvl1pPr>
            <a:lvl2pPr>
              <a:lnSpc>
                <a:spcPct val="11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Tree>
    <p:extLst>
      <p:ext uri="{BB962C8B-B14F-4D97-AF65-F5344CB8AC3E}">
        <p14:creationId xmlns:p14="http://schemas.microsoft.com/office/powerpoint/2010/main" val="241954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normAutofit/>
          </a:bodyPr>
          <a:lstStyle>
            <a:lvl1pPr>
              <a:defRPr sz="2400"/>
            </a:lvl1pPr>
          </a:lstStyle>
          <a:p>
            <a:r>
              <a:rPr lang="en-US" dirty="0"/>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lvl1pPr>
              <a:lnSpc>
                <a:spcPct val="110000"/>
              </a:lnSpc>
              <a:defRPr/>
            </a:lvl1pPr>
          </a:lstStyle>
          <a:p>
            <a:r>
              <a:rPr lang="en-US" dirty="0"/>
              <a:t>Click icon to add table</a:t>
            </a:r>
          </a:p>
        </p:txBody>
      </p:sp>
      <p:sp>
        <p:nvSpPr>
          <p:cNvPr id="1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4683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26" name="Picture 2">
            <a:extLst>
              <a:ext uri="{FF2B5EF4-FFF2-40B4-BE49-F238E27FC236}">
                <a16:creationId xmlns:a16="http://schemas.microsoft.com/office/drawing/2014/main" id="{33FE2B24-60B5-4A47-9138-F9BA8DD5A87C}"/>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1044624" y="237068"/>
            <a:ext cx="3982701" cy="377484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53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68387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738" y="1026647"/>
            <a:ext cx="2568096" cy="2569464"/>
          </a:xfrm>
          <a:prstGeom prst="flowChartConnector">
            <a:avLst/>
          </a:prstGeom>
        </p:spPr>
      </p:pic>
    </p:spTree>
    <p:extLst>
      <p:ext uri="{BB962C8B-B14F-4D97-AF65-F5344CB8AC3E}">
        <p14:creationId xmlns:p14="http://schemas.microsoft.com/office/powerpoint/2010/main" val="258061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48362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69275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17446" y="2585453"/>
            <a:ext cx="9161446" cy="1541620"/>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88770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0" cstate="email">
            <a:extLst>
              <a:ext uri="{28A0092B-C50C-407E-A947-70E740481C1C}">
                <a14:useLocalDpi xmlns:a14="http://schemas.microsoft.com/office/drawing/2010/main"/>
              </a:ext>
            </a:extLst>
          </a:blip>
          <a:srcRect r="229" b="174"/>
          <a:stretch/>
        </p:blipFill>
        <p:spPr>
          <a:xfrm>
            <a:off x="7816835" y="4841840"/>
            <a:ext cx="798239" cy="273165"/>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771" r:id="rId4"/>
    <p:sldLayoutId id="2147483770" r:id="rId5"/>
    <p:sldLayoutId id="2147483664" r:id="rId6"/>
    <p:sldLayoutId id="2147483768" r:id="rId7"/>
    <p:sldLayoutId id="2147483769" r:id="rId8"/>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knowledge.exlibrisgroup.com/Primo/Product_Documentation" TargetMode="External"/><Relationship Id="rId2" Type="http://schemas.openxmlformats.org/officeDocument/2006/relationships/hyperlink" Target="https://knowledge.exlibrisgroup.com/Primo/Training" TargetMode="External"/><Relationship Id="rId1" Type="http://schemas.openxmlformats.org/officeDocument/2006/relationships/slideLayout" Target="../slideLayouts/slideLayout1.xml"/><Relationship Id="rId6" Type="http://schemas.openxmlformats.org/officeDocument/2006/relationships/hyperlink" Target="https://knowledge.exlibrisgroup.com/Cross_Product/Conferences_and_Seminars/Technical_Seminar/2018_Technical_Seminar" TargetMode="External"/><Relationship Id="rId5" Type="http://schemas.openxmlformats.org/officeDocument/2006/relationships/hyperlink" Target="https://developers.exlibrisgroup.com/" TargetMode="External"/><Relationship Id="rId4" Type="http://schemas.openxmlformats.org/officeDocument/2006/relationships/hyperlink" Target="http://ideas.exlibrisgroup.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DD90C3-A2DD-4846-9E63-D3B4B60364F7}"/>
              </a:ext>
            </a:extLst>
          </p:cNvPr>
          <p:cNvSpPr>
            <a:spLocks noGrp="1"/>
          </p:cNvSpPr>
          <p:nvPr>
            <p:ph type="body" sz="quarter" idx="10"/>
          </p:nvPr>
        </p:nvSpPr>
        <p:spPr/>
        <p:txBody>
          <a:bodyPr>
            <a:normAutofit/>
          </a:bodyPr>
          <a:lstStyle/>
          <a:p>
            <a:r>
              <a:rPr lang="en-US" sz="1600" dirty="0" smtClean="0"/>
              <a:t>Jean Cabaup, Training Consultant</a:t>
            </a:r>
            <a:endParaRPr lang="en-US" sz="1600" dirty="0"/>
          </a:p>
        </p:txBody>
      </p:sp>
      <p:sp>
        <p:nvSpPr>
          <p:cNvPr id="3" name="Title 2">
            <a:extLst>
              <a:ext uri="{FF2B5EF4-FFF2-40B4-BE49-F238E27FC236}">
                <a16:creationId xmlns:a16="http://schemas.microsoft.com/office/drawing/2014/main" id="{FD8B9E81-8464-4DE8-898F-65C862340F8F}"/>
              </a:ext>
            </a:extLst>
          </p:cNvPr>
          <p:cNvSpPr>
            <a:spLocks noGrp="1"/>
          </p:cNvSpPr>
          <p:nvPr>
            <p:ph type="ctrTitle"/>
          </p:nvPr>
        </p:nvSpPr>
        <p:spPr>
          <a:xfrm>
            <a:off x="535708" y="2859782"/>
            <a:ext cx="6326909" cy="956828"/>
          </a:xfrm>
        </p:spPr>
        <p:txBody>
          <a:bodyPr/>
          <a:lstStyle/>
          <a:p>
            <a:r>
              <a:rPr lang="en-US" sz="2800" dirty="0" smtClean="0"/>
              <a:t>Essential Configurations in the Primo Front End</a:t>
            </a:r>
            <a:endParaRPr lang="en-US" sz="2800" dirty="0"/>
          </a:p>
        </p:txBody>
      </p:sp>
    </p:spTree>
    <p:extLst>
      <p:ext uri="{BB962C8B-B14F-4D97-AF65-F5344CB8AC3E}">
        <p14:creationId xmlns:p14="http://schemas.microsoft.com/office/powerpoint/2010/main" val="284170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Primo Back Office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10</a:t>
            </a:fld>
            <a:endParaRPr lang="en-US" dirty="0"/>
          </a:p>
        </p:txBody>
      </p:sp>
      <p:sp>
        <p:nvSpPr>
          <p:cNvPr id="5" name="Content Placeholder 3"/>
          <p:cNvSpPr txBox="1">
            <a:spLocks/>
          </p:cNvSpPr>
          <p:nvPr/>
        </p:nvSpPr>
        <p:spPr>
          <a:xfrm>
            <a:off x="467544" y="752605"/>
            <a:ext cx="822858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Navigation Area</a:t>
            </a:r>
          </a:p>
          <a:p>
            <a:r>
              <a:rPr lang="en-US" sz="2000" dirty="0" smtClean="0"/>
              <a:t>Monitoring and Maintenance</a:t>
            </a:r>
          </a:p>
          <a:p>
            <a:r>
              <a:rPr lang="en-US" sz="2000" dirty="0" smtClean="0"/>
              <a:t>Configuration and Management Wizards</a:t>
            </a:r>
          </a:p>
          <a:p>
            <a:r>
              <a:rPr lang="en-US" sz="2000" dirty="0" smtClean="0"/>
              <a:t>Dashboard and Deploy All</a:t>
            </a:r>
          </a:p>
          <a:p>
            <a:pPr marL="0" indent="0">
              <a:buNone/>
            </a:pPr>
            <a:endParaRPr lang="en-US" b="1" dirty="0" smtClean="0"/>
          </a:p>
          <a:p>
            <a:endParaRPr lang="en-US" dirty="0"/>
          </a:p>
        </p:txBody>
      </p:sp>
      <p:sp>
        <p:nvSpPr>
          <p:cNvPr id="6" name="TextBox 5"/>
          <p:cNvSpPr txBox="1"/>
          <p:nvPr/>
        </p:nvSpPr>
        <p:spPr>
          <a:xfrm>
            <a:off x="0" y="4362658"/>
            <a:ext cx="9144000" cy="369332"/>
          </a:xfrm>
          <a:prstGeom prst="rect">
            <a:avLst/>
          </a:prstGeom>
          <a:noFill/>
        </p:spPr>
        <p:txBody>
          <a:bodyPr wrap="square" rtlCol="0">
            <a:spAutoFit/>
          </a:bodyPr>
          <a:lstStyle/>
          <a:p>
            <a:pPr algn="ctr"/>
            <a:r>
              <a:rPr lang="en-US" i="1" dirty="0" smtClean="0">
                <a:solidFill>
                  <a:srgbClr val="0070C0"/>
                </a:solidFill>
              </a:rPr>
              <a:t>Primo Back Office</a:t>
            </a:r>
            <a:endParaRPr lang="en-US" i="1" dirty="0">
              <a:solidFill>
                <a:srgbClr val="0070C0"/>
              </a:solidFill>
            </a:endParaRPr>
          </a:p>
        </p:txBody>
      </p:sp>
    </p:spTree>
    <p:extLst>
      <p:ext uri="{BB962C8B-B14F-4D97-AF65-F5344CB8AC3E}">
        <p14:creationId xmlns:p14="http://schemas.microsoft.com/office/powerpoint/2010/main" val="108775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Levels and Institutions List</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11</a:t>
            </a:fld>
            <a:endParaRPr lang="en-US" dirty="0"/>
          </a:p>
        </p:txBody>
      </p:sp>
      <p:sp>
        <p:nvSpPr>
          <p:cNvPr id="5" name="Content Placeholder 3"/>
          <p:cNvSpPr txBox="1">
            <a:spLocks/>
          </p:cNvSpPr>
          <p:nvPr/>
        </p:nvSpPr>
        <p:spPr>
          <a:xfrm>
            <a:off x="467544" y="752605"/>
            <a:ext cx="822858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Super Admin Level</a:t>
            </a:r>
            <a:endParaRPr lang="en-US" b="1" dirty="0" smtClean="0"/>
          </a:p>
          <a:p>
            <a:pPr lvl="1"/>
            <a:r>
              <a:rPr lang="en-US" dirty="0"/>
              <a:t>See and edit all institutions</a:t>
            </a:r>
          </a:p>
          <a:p>
            <a:pPr lvl="1"/>
            <a:r>
              <a:rPr lang="en-US" dirty="0"/>
              <a:t>Create new institutions</a:t>
            </a:r>
          </a:p>
          <a:p>
            <a:pPr lvl="1"/>
            <a:r>
              <a:rPr lang="en-US" dirty="0"/>
              <a:t>Dedicated environments (consortia</a:t>
            </a:r>
            <a:r>
              <a:rPr lang="en-US" dirty="0" smtClean="0"/>
              <a:t>)</a:t>
            </a:r>
          </a:p>
          <a:p>
            <a:pPr lvl="1"/>
            <a:endParaRPr lang="en-US" b="1" dirty="0" smtClean="0"/>
          </a:p>
          <a:p>
            <a:pPr marL="0" indent="0">
              <a:buNone/>
            </a:pPr>
            <a:r>
              <a:rPr lang="en-US" b="1" dirty="0"/>
              <a:t>Admin Level</a:t>
            </a:r>
            <a:endParaRPr lang="en-US" b="1" dirty="0" smtClean="0"/>
          </a:p>
          <a:p>
            <a:pPr lvl="1"/>
            <a:r>
              <a:rPr lang="en-US" dirty="0"/>
              <a:t>See and edit only institutions available to </a:t>
            </a:r>
          </a:p>
          <a:p>
            <a:pPr lvl="1"/>
            <a:r>
              <a:rPr lang="en-US" dirty="0"/>
              <a:t>View default institution</a:t>
            </a:r>
          </a:p>
          <a:p>
            <a:pPr lvl="1"/>
            <a:r>
              <a:rPr lang="en-US" dirty="0"/>
              <a:t>Multi-tenant environments</a:t>
            </a:r>
          </a:p>
        </p:txBody>
      </p:sp>
      <p:sp>
        <p:nvSpPr>
          <p:cNvPr id="3" name="TextBox 2"/>
          <p:cNvSpPr txBox="1"/>
          <p:nvPr/>
        </p:nvSpPr>
        <p:spPr>
          <a:xfrm>
            <a:off x="0" y="4362658"/>
            <a:ext cx="9144000" cy="369332"/>
          </a:xfrm>
          <a:prstGeom prst="rect">
            <a:avLst/>
          </a:prstGeom>
          <a:noFill/>
        </p:spPr>
        <p:txBody>
          <a:bodyPr wrap="square" rtlCol="0">
            <a:spAutoFit/>
          </a:bodyPr>
          <a:lstStyle/>
          <a:p>
            <a:pPr algn="ctr"/>
            <a:r>
              <a:rPr lang="en-US" i="1" dirty="0">
                <a:solidFill>
                  <a:srgbClr val="0070C0"/>
                </a:solidFill>
              </a:rPr>
              <a:t>Primo Back Office &gt; Ongoing Configuration &gt; Institution Wizard</a:t>
            </a:r>
          </a:p>
        </p:txBody>
      </p:sp>
    </p:spTree>
    <p:extLst>
      <p:ext uri="{BB962C8B-B14F-4D97-AF65-F5344CB8AC3E}">
        <p14:creationId xmlns:p14="http://schemas.microsoft.com/office/powerpoint/2010/main" val="43569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already in place</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12</a:t>
            </a:fld>
            <a:endParaRPr lang="en-US" dirty="0"/>
          </a:p>
        </p:txBody>
      </p:sp>
      <p:sp>
        <p:nvSpPr>
          <p:cNvPr id="5" name="Content Placeholder 3"/>
          <p:cNvSpPr txBox="1">
            <a:spLocks/>
          </p:cNvSpPr>
          <p:nvPr/>
        </p:nvSpPr>
        <p:spPr>
          <a:xfrm>
            <a:off x="467544" y="752605"/>
            <a:ext cx="822858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t>Administrative Structure</a:t>
            </a:r>
          </a:p>
          <a:p>
            <a:pPr lvl="1"/>
            <a:r>
              <a:rPr lang="en-US" dirty="0" smtClean="0"/>
              <a:t>Institution created and configured</a:t>
            </a:r>
          </a:p>
          <a:p>
            <a:pPr marL="0" indent="0">
              <a:buNone/>
            </a:pPr>
            <a:endParaRPr lang="en-US" b="1" dirty="0" smtClean="0"/>
          </a:p>
          <a:p>
            <a:pPr marL="0" indent="0">
              <a:buNone/>
            </a:pPr>
            <a:r>
              <a:rPr lang="en-US" b="1" dirty="0" smtClean="0"/>
              <a:t>Data</a:t>
            </a:r>
          </a:p>
          <a:p>
            <a:pPr lvl="1"/>
            <a:r>
              <a:rPr lang="en-US" dirty="0" smtClean="0"/>
              <a:t>Library catalog data loaded</a:t>
            </a:r>
          </a:p>
          <a:p>
            <a:pPr lvl="1"/>
            <a:r>
              <a:rPr lang="en-US" dirty="0" smtClean="0"/>
              <a:t>Primo Central interoperability configured</a:t>
            </a:r>
          </a:p>
          <a:p>
            <a:endParaRPr lang="en-US" dirty="0" smtClean="0"/>
          </a:p>
          <a:p>
            <a:pPr marL="0" indent="0">
              <a:buNone/>
            </a:pPr>
            <a:r>
              <a:rPr lang="en-US" b="1" dirty="0" smtClean="0"/>
              <a:t>User Interface (UX/FE)</a:t>
            </a:r>
            <a:endParaRPr lang="en-US" b="1" dirty="0"/>
          </a:p>
          <a:p>
            <a:pPr lvl="1"/>
            <a:r>
              <a:rPr lang="en-US" dirty="0" smtClean="0"/>
              <a:t>One view created</a:t>
            </a:r>
            <a:endParaRPr lang="en-US" dirty="0"/>
          </a:p>
          <a:p>
            <a:endParaRPr lang="en-US" dirty="0"/>
          </a:p>
        </p:txBody>
      </p:sp>
    </p:spTree>
    <p:extLst>
      <p:ext uri="{BB962C8B-B14F-4D97-AF65-F5344CB8AC3E}">
        <p14:creationId xmlns:p14="http://schemas.microsoft.com/office/powerpoint/2010/main" val="104934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EAF379-3B53-4760-970C-E07E441D22AD}"/>
              </a:ext>
            </a:extLst>
          </p:cNvPr>
          <p:cNvSpPr>
            <a:spLocks noGrp="1"/>
          </p:cNvSpPr>
          <p:nvPr>
            <p:ph type="body" sz="quarter" idx="13"/>
          </p:nvPr>
        </p:nvSpPr>
        <p:spPr/>
        <p:txBody>
          <a:bodyPr/>
          <a:lstStyle/>
          <a:p>
            <a:r>
              <a:rPr lang="en-US" dirty="0" smtClean="0"/>
              <a:t>Exercise #2</a:t>
            </a:r>
          </a:p>
          <a:p>
            <a:endParaRPr lang="en-US" dirty="0"/>
          </a:p>
          <a:p>
            <a:pPr marL="342900" indent="-342900">
              <a:buFont typeface="Arial" panose="020B0604020202020204" pitchFamily="34" charset="0"/>
              <a:buChar char="•"/>
            </a:pPr>
            <a:r>
              <a:rPr lang="en-US" sz="2000" b="0" dirty="0" smtClean="0"/>
              <a:t>Log into Primo Back Office</a:t>
            </a:r>
          </a:p>
          <a:p>
            <a:pPr marL="342900" indent="-342900">
              <a:buFont typeface="Arial" panose="020B0604020202020204" pitchFamily="34" charset="0"/>
              <a:buChar char="•"/>
            </a:pPr>
            <a:r>
              <a:rPr lang="en-US" sz="2000" b="0" dirty="0" smtClean="0"/>
              <a:t>Access the Primo Back Office</a:t>
            </a:r>
          </a:p>
        </p:txBody>
      </p:sp>
      <p:sp>
        <p:nvSpPr>
          <p:cNvPr id="2" name="Slide Number Placeholder 1">
            <a:extLst>
              <a:ext uri="{FF2B5EF4-FFF2-40B4-BE49-F238E27FC236}">
                <a16:creationId xmlns:a16="http://schemas.microsoft.com/office/drawing/2014/main" id="{31049229-08C4-4A99-957F-6F0A17F9F39D}"/>
              </a:ext>
            </a:extLst>
          </p:cNvPr>
          <p:cNvSpPr>
            <a:spLocks noGrp="1"/>
          </p:cNvSpPr>
          <p:nvPr>
            <p:ph type="sldNum" sz="quarter" idx="4294967295"/>
          </p:nvPr>
        </p:nvSpPr>
        <p:spPr>
          <a:xfrm>
            <a:off x="0" y="4840288"/>
            <a:ext cx="539750" cy="365125"/>
          </a:xfrm>
        </p:spPr>
        <p:txBody>
          <a:bodyPr/>
          <a:lstStyle/>
          <a:p>
            <a:fld id="{1C146586-7EC2-481D-848F-8CE41EB2DE6C}" type="slidenum">
              <a:rPr lang="en-US" smtClean="0"/>
              <a:pPr/>
              <a:t>13</a:t>
            </a:fld>
            <a:endParaRPr lang="en-US" dirty="0"/>
          </a:p>
        </p:txBody>
      </p:sp>
    </p:spTree>
    <p:extLst>
      <p:ext uri="{BB962C8B-B14F-4D97-AF65-F5344CB8AC3E}">
        <p14:creationId xmlns:p14="http://schemas.microsoft.com/office/powerpoint/2010/main" val="13720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Agenda</a:t>
            </a:r>
            <a:endParaRPr lang="en-US" dirty="0"/>
          </a:p>
        </p:txBody>
      </p:sp>
      <p:sp>
        <p:nvSpPr>
          <p:cNvPr id="4" name="Text Placeholder 3"/>
          <p:cNvSpPr>
            <a:spLocks noGrp="1"/>
          </p:cNvSpPr>
          <p:nvPr>
            <p:ph type="body" sz="quarter" idx="25"/>
          </p:nvPr>
        </p:nvSpPr>
        <p:spPr/>
        <p:txBody>
          <a:bodyPr/>
          <a:lstStyle/>
          <a:p>
            <a:r>
              <a:rPr lang="en-US" b="0" dirty="0"/>
              <a:t>Primo UX (Front End)</a:t>
            </a:r>
          </a:p>
          <a:p>
            <a:r>
              <a:rPr lang="en-US" b="0" dirty="0"/>
              <a:t>Primo Back Office</a:t>
            </a:r>
          </a:p>
          <a:p>
            <a:r>
              <a:rPr lang="en-US" dirty="0"/>
              <a:t>Views</a:t>
            </a:r>
          </a:p>
          <a:p>
            <a:r>
              <a:rPr lang="en-US" b="0" dirty="0"/>
              <a:t>Labels (Code Tables)</a:t>
            </a:r>
          </a:p>
          <a:p>
            <a:r>
              <a:rPr lang="en-US" b="0" dirty="0"/>
              <a:t>CSS and HTML</a:t>
            </a:r>
          </a:p>
          <a:p>
            <a:r>
              <a:rPr lang="en-US" b="0" dirty="0"/>
              <a:t>Next Steps, Support Resources and </a:t>
            </a:r>
            <a:r>
              <a:rPr lang="en-US" b="0" dirty="0" smtClean="0"/>
              <a:t>Feedback</a:t>
            </a:r>
            <a:endParaRPr lang="en-US" b="0" dirty="0"/>
          </a:p>
        </p:txBody>
      </p:sp>
      <p:sp>
        <p:nvSpPr>
          <p:cNvPr id="2" name="Slide Number Placeholder 1"/>
          <p:cNvSpPr>
            <a:spLocks noGrp="1"/>
          </p:cNvSpPr>
          <p:nvPr>
            <p:ph type="sldNum" sz="quarter" idx="4294967295"/>
          </p:nvPr>
        </p:nvSpPr>
        <p:spPr>
          <a:xfrm>
            <a:off x="0" y="4840288"/>
            <a:ext cx="539750" cy="365125"/>
          </a:xfrm>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286864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Views Wizard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15</a:t>
            </a:fld>
            <a:endParaRPr lang="en-US" dirty="0"/>
          </a:p>
        </p:txBody>
      </p:sp>
      <p:sp>
        <p:nvSpPr>
          <p:cNvPr id="5" name="Content Placeholder 3"/>
          <p:cNvSpPr txBox="1">
            <a:spLocks/>
          </p:cNvSpPr>
          <p:nvPr/>
        </p:nvSpPr>
        <p:spPr>
          <a:xfrm>
            <a:off x="323528" y="752605"/>
            <a:ext cx="8372601"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Owner – Institution</a:t>
            </a:r>
          </a:p>
          <a:p>
            <a:r>
              <a:rPr lang="en-US" sz="1800" dirty="0" smtClean="0"/>
              <a:t>List of views</a:t>
            </a:r>
          </a:p>
          <a:p>
            <a:r>
              <a:rPr lang="en-US" sz="1800" dirty="0" smtClean="0"/>
              <a:t>Creating/copying a view</a:t>
            </a:r>
          </a:p>
          <a:p>
            <a:r>
              <a:rPr lang="en-US" sz="1800" dirty="0" smtClean="0"/>
              <a:t>Editing a view</a:t>
            </a:r>
          </a:p>
        </p:txBody>
      </p:sp>
      <p:sp>
        <p:nvSpPr>
          <p:cNvPr id="3" name="TextBox 2"/>
          <p:cNvSpPr txBox="1"/>
          <p:nvPr/>
        </p:nvSpPr>
        <p:spPr>
          <a:xfrm>
            <a:off x="0" y="4362658"/>
            <a:ext cx="9144000" cy="369332"/>
          </a:xfrm>
          <a:prstGeom prst="rect">
            <a:avLst/>
          </a:prstGeom>
          <a:noFill/>
        </p:spPr>
        <p:txBody>
          <a:bodyPr wrap="square" rtlCol="0">
            <a:spAutoFit/>
          </a:bodyPr>
          <a:lstStyle/>
          <a:p>
            <a:pPr algn="ctr"/>
            <a:r>
              <a:rPr lang="en-US" i="1" dirty="0" smtClean="0">
                <a:solidFill>
                  <a:srgbClr val="0070C0"/>
                </a:solidFill>
              </a:rPr>
              <a:t>Primo &gt; Ongoing Configuration Wizards &gt; Views Wizard</a:t>
            </a:r>
            <a:endParaRPr lang="en-US" i="1" dirty="0">
              <a:solidFill>
                <a:srgbClr val="0070C0"/>
              </a:solidFill>
            </a:endParaRPr>
          </a:p>
        </p:txBody>
      </p:sp>
      <p:pic>
        <p:nvPicPr>
          <p:cNvPr id="6" name="Picture 5"/>
          <p:cNvPicPr>
            <a:picLocks noChangeAspect="1"/>
          </p:cNvPicPr>
          <p:nvPr/>
        </p:nvPicPr>
        <p:blipFill>
          <a:blip r:embed="rId3"/>
          <a:stretch>
            <a:fillRect/>
          </a:stretch>
        </p:blipFill>
        <p:spPr>
          <a:xfrm>
            <a:off x="3563888" y="735209"/>
            <a:ext cx="5506801" cy="2887646"/>
          </a:xfrm>
          <a:prstGeom prst="rect">
            <a:avLst/>
          </a:prstGeom>
          <a:ln>
            <a:solidFill>
              <a:schemeClr val="bg1">
                <a:lumMod val="50000"/>
              </a:schemeClr>
            </a:solidFill>
          </a:ln>
        </p:spPr>
      </p:pic>
    </p:spTree>
    <p:extLst>
      <p:ext uri="{BB962C8B-B14F-4D97-AF65-F5344CB8AC3E}">
        <p14:creationId xmlns:p14="http://schemas.microsoft.com/office/powerpoint/2010/main" val="242341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Attributes – DEMO</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16</a:t>
            </a:fld>
            <a:endParaRPr lang="en-US" dirty="0"/>
          </a:p>
        </p:txBody>
      </p:sp>
      <p:sp>
        <p:nvSpPr>
          <p:cNvPr id="5" name="Content Placeholder 3"/>
          <p:cNvSpPr txBox="1">
            <a:spLocks/>
          </p:cNvSpPr>
          <p:nvPr/>
        </p:nvSpPr>
        <p:spPr>
          <a:xfrm>
            <a:off x="323529" y="752605"/>
            <a:ext cx="3888431"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View Name (can be changed)</a:t>
            </a:r>
          </a:p>
          <a:p>
            <a:r>
              <a:rPr lang="en-US" sz="1600" dirty="0"/>
              <a:t>View Code (not editable)</a:t>
            </a:r>
          </a:p>
          <a:p>
            <a:r>
              <a:rPr lang="en-US" sz="1600" dirty="0"/>
              <a:t>Default user institution</a:t>
            </a:r>
          </a:p>
          <a:p>
            <a:r>
              <a:rPr lang="en-US" sz="1600" dirty="0">
                <a:solidFill>
                  <a:schemeClr val="bg1">
                    <a:lumMod val="50000"/>
                  </a:schemeClr>
                </a:solidFill>
              </a:rPr>
              <a:t>Is Template/Copied From/Inherits </a:t>
            </a:r>
            <a:endParaRPr lang="en-US" sz="1600" dirty="0" smtClean="0">
              <a:solidFill>
                <a:schemeClr val="bg1">
                  <a:lumMod val="50000"/>
                </a:schemeClr>
              </a:solidFill>
            </a:endParaRPr>
          </a:p>
          <a:p>
            <a:r>
              <a:rPr lang="en-US" sz="1600" dirty="0" smtClean="0"/>
              <a:t>Description </a:t>
            </a:r>
            <a:r>
              <a:rPr lang="en-US" sz="1600" dirty="0"/>
              <a:t>(seen in Views List)</a:t>
            </a:r>
          </a:p>
          <a:p>
            <a:r>
              <a:rPr lang="en-US" sz="1600" dirty="0">
                <a:solidFill>
                  <a:schemeClr val="bg1">
                    <a:lumMod val="50000"/>
                  </a:schemeClr>
                </a:solidFill>
              </a:rPr>
              <a:t>Enable My Library Card (in the </a:t>
            </a:r>
            <a:r>
              <a:rPr lang="en-US" sz="1600" dirty="0" err="1">
                <a:solidFill>
                  <a:schemeClr val="bg1">
                    <a:lumMod val="50000"/>
                  </a:schemeClr>
                </a:solidFill>
              </a:rPr>
              <a:t>eShelf</a:t>
            </a:r>
            <a:r>
              <a:rPr lang="en-US" sz="1600" dirty="0">
                <a:solidFill>
                  <a:schemeClr val="bg1">
                    <a:lumMod val="50000"/>
                  </a:schemeClr>
                </a:solidFill>
              </a:rPr>
              <a:t>)</a:t>
            </a:r>
          </a:p>
          <a:p>
            <a:r>
              <a:rPr lang="en-US" sz="1600" dirty="0"/>
              <a:t>Invoke automatic search </a:t>
            </a:r>
            <a:r>
              <a:rPr lang="en-US" sz="1600" dirty="0" smtClean="0"/>
              <a:t>…</a:t>
            </a:r>
            <a:endParaRPr lang="en-US" sz="1600" dirty="0"/>
          </a:p>
          <a:p>
            <a:r>
              <a:rPr lang="en-US" sz="1600" dirty="0"/>
              <a:t>Enable the Personalize Your </a:t>
            </a:r>
            <a:r>
              <a:rPr lang="en-US" sz="1600" dirty="0" smtClean="0"/>
              <a:t>Results</a:t>
            </a:r>
            <a:endParaRPr lang="en-US" sz="1600" dirty="0"/>
          </a:p>
          <a:p>
            <a:r>
              <a:rPr lang="en-US" sz="1600" dirty="0">
                <a:solidFill>
                  <a:schemeClr val="bg1">
                    <a:lumMod val="50000"/>
                  </a:schemeClr>
                </a:solidFill>
              </a:rPr>
              <a:t>Default Institution</a:t>
            </a:r>
          </a:p>
          <a:p>
            <a:r>
              <a:rPr lang="en-US" sz="1600" dirty="0"/>
              <a:t>Session timeout URL</a:t>
            </a:r>
          </a:p>
          <a:p>
            <a:r>
              <a:rPr lang="en-US" sz="1600" dirty="0"/>
              <a:t>Layout set</a:t>
            </a:r>
          </a:p>
          <a:p>
            <a:r>
              <a:rPr lang="en-US" sz="1600" dirty="0"/>
              <a:t>CSS</a:t>
            </a:r>
          </a:p>
          <a:p>
            <a:r>
              <a:rPr lang="en-US" sz="1600" dirty="0"/>
              <a:t>Mobile CSS</a:t>
            </a:r>
          </a:p>
          <a:p>
            <a:r>
              <a:rPr lang="en-US" sz="1600" dirty="0"/>
              <a:t>Default interface language</a:t>
            </a:r>
            <a:endParaRPr lang="en-US" sz="1600" dirty="0" smtClean="0"/>
          </a:p>
        </p:txBody>
      </p:sp>
      <p:pic>
        <p:nvPicPr>
          <p:cNvPr id="6" name="Picture 5"/>
          <p:cNvPicPr>
            <a:picLocks noChangeAspect="1"/>
          </p:cNvPicPr>
          <p:nvPr/>
        </p:nvPicPr>
        <p:blipFill>
          <a:blip r:embed="rId3"/>
          <a:stretch>
            <a:fillRect/>
          </a:stretch>
        </p:blipFill>
        <p:spPr>
          <a:xfrm>
            <a:off x="4302217" y="749096"/>
            <a:ext cx="4805363" cy="3876675"/>
          </a:xfrm>
          <a:prstGeom prst="rect">
            <a:avLst/>
          </a:prstGeom>
          <a:ln>
            <a:solidFill>
              <a:schemeClr val="bg1">
                <a:lumMod val="50000"/>
              </a:schemeClr>
            </a:solidFill>
          </a:ln>
        </p:spPr>
      </p:pic>
    </p:spTree>
    <p:extLst>
      <p:ext uri="{BB962C8B-B14F-4D97-AF65-F5344CB8AC3E}">
        <p14:creationId xmlns:p14="http://schemas.microsoft.com/office/powerpoint/2010/main" val="344837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Scopes</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17</a:t>
            </a:fld>
            <a:endParaRPr lang="en-US" dirty="0"/>
          </a:p>
        </p:txBody>
      </p:sp>
      <p:sp>
        <p:nvSpPr>
          <p:cNvPr id="5" name="Content Placeholder 3"/>
          <p:cNvSpPr txBox="1">
            <a:spLocks/>
          </p:cNvSpPr>
          <p:nvPr/>
        </p:nvSpPr>
        <p:spPr>
          <a:xfrm>
            <a:off x="323529" y="752605"/>
            <a:ext cx="410445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What are scopes?</a:t>
            </a:r>
          </a:p>
          <a:p>
            <a:r>
              <a:rPr lang="en-US" sz="1600" dirty="0"/>
              <a:t>Group resources together for </a:t>
            </a:r>
            <a:r>
              <a:rPr lang="en-US" sz="1600" dirty="0" smtClean="0"/>
              <a:t>searching</a:t>
            </a:r>
          </a:p>
          <a:p>
            <a:r>
              <a:rPr lang="en-US" sz="1600" dirty="0" smtClean="0"/>
              <a:t>When data is loaded, identify records to include in a scope</a:t>
            </a:r>
          </a:p>
          <a:p>
            <a:r>
              <a:rPr lang="en-US" sz="1600" dirty="0" smtClean="0"/>
              <a:t>Can be used to group records by data source, library, collections, etc.</a:t>
            </a:r>
            <a:endParaRPr lang="en-US" sz="1600" dirty="0"/>
          </a:p>
          <a:p>
            <a:pPr marL="0" indent="0">
              <a:buNone/>
            </a:pPr>
            <a:endParaRPr lang="en-US" sz="1800" b="1" dirty="0"/>
          </a:p>
          <a:p>
            <a:pPr marL="0" indent="0">
              <a:buNone/>
            </a:pPr>
            <a:r>
              <a:rPr lang="en-US" sz="1800" b="1" dirty="0" smtClean="0"/>
              <a:t>Scopes in the FE</a:t>
            </a:r>
          </a:p>
          <a:p>
            <a:r>
              <a:rPr lang="en-US" sz="1600" dirty="0" smtClean="0"/>
              <a:t>Appear as a dropdown to an initial search if there’s only one tab</a:t>
            </a:r>
          </a:p>
          <a:p>
            <a:r>
              <a:rPr lang="en-US" sz="1600" dirty="0" smtClean="0"/>
              <a:t>Appear as the second dropdown after tab has been selected and search results are on the screen</a:t>
            </a:r>
          </a:p>
          <a:p>
            <a:pPr marL="0" indent="0">
              <a:buNone/>
            </a:pPr>
            <a:endParaRPr lang="en-US" sz="1600" dirty="0"/>
          </a:p>
        </p:txBody>
      </p:sp>
      <p:pic>
        <p:nvPicPr>
          <p:cNvPr id="7" name="Picture 6"/>
          <p:cNvPicPr>
            <a:picLocks noChangeAspect="1"/>
          </p:cNvPicPr>
          <p:nvPr/>
        </p:nvPicPr>
        <p:blipFill>
          <a:blip r:embed="rId3"/>
          <a:stretch>
            <a:fillRect/>
          </a:stretch>
        </p:blipFill>
        <p:spPr>
          <a:xfrm>
            <a:off x="4656192" y="818577"/>
            <a:ext cx="4320540" cy="1394460"/>
          </a:xfrm>
          <a:prstGeom prst="rect">
            <a:avLst/>
          </a:prstGeom>
          <a:ln>
            <a:solidFill>
              <a:schemeClr val="bg1">
                <a:lumMod val="50000"/>
              </a:schemeClr>
            </a:solidFill>
          </a:ln>
        </p:spPr>
      </p:pic>
      <p:pic>
        <p:nvPicPr>
          <p:cNvPr id="9" name="Picture 8"/>
          <p:cNvPicPr>
            <a:picLocks noChangeAspect="1"/>
          </p:cNvPicPr>
          <p:nvPr/>
        </p:nvPicPr>
        <p:blipFill>
          <a:blip r:embed="rId4"/>
          <a:stretch>
            <a:fillRect/>
          </a:stretch>
        </p:blipFill>
        <p:spPr>
          <a:xfrm>
            <a:off x="4641131" y="2404080"/>
            <a:ext cx="4350662" cy="1319798"/>
          </a:xfrm>
          <a:prstGeom prst="rect">
            <a:avLst/>
          </a:prstGeom>
          <a:ln>
            <a:solidFill>
              <a:schemeClr val="bg1">
                <a:lumMod val="50000"/>
              </a:schemeClr>
            </a:solidFill>
          </a:ln>
        </p:spPr>
      </p:pic>
    </p:spTree>
    <p:extLst>
      <p:ext uri="{BB962C8B-B14F-4D97-AF65-F5344CB8AC3E}">
        <p14:creationId xmlns:p14="http://schemas.microsoft.com/office/powerpoint/2010/main" val="57545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Scopes – DEMO</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18</a:t>
            </a:fld>
            <a:endParaRPr lang="en-US" dirty="0"/>
          </a:p>
        </p:txBody>
      </p:sp>
      <p:sp>
        <p:nvSpPr>
          <p:cNvPr id="5" name="Content Placeholder 3"/>
          <p:cNvSpPr txBox="1">
            <a:spLocks/>
          </p:cNvSpPr>
          <p:nvPr/>
        </p:nvSpPr>
        <p:spPr>
          <a:xfrm>
            <a:off x="323529" y="752605"/>
            <a:ext cx="3672407"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Scopes in the Views Wizard</a:t>
            </a:r>
          </a:p>
          <a:p>
            <a:r>
              <a:rPr lang="en-US" sz="1600" dirty="0" smtClean="0"/>
              <a:t>Scopes list</a:t>
            </a:r>
          </a:p>
          <a:p>
            <a:r>
              <a:rPr lang="en-US" sz="1600" dirty="0" smtClean="0"/>
              <a:t>No spaces in name of scopes</a:t>
            </a:r>
          </a:p>
          <a:p>
            <a:r>
              <a:rPr lang="en-US" sz="1600" dirty="0" smtClean="0"/>
              <a:t>Description should be helpful in identifying scope (i.e. match it with the Display Name in the next step)</a:t>
            </a:r>
          </a:p>
          <a:p>
            <a:r>
              <a:rPr lang="en-US" sz="1600" dirty="0" smtClean="0"/>
              <a:t>Adding a Search Scope</a:t>
            </a:r>
          </a:p>
          <a:p>
            <a:endParaRPr lang="en-US" sz="1600" dirty="0"/>
          </a:p>
        </p:txBody>
      </p:sp>
      <p:pic>
        <p:nvPicPr>
          <p:cNvPr id="8" name="Picture 7"/>
          <p:cNvPicPr>
            <a:picLocks noChangeAspect="1"/>
          </p:cNvPicPr>
          <p:nvPr/>
        </p:nvPicPr>
        <p:blipFill>
          <a:blip r:embed="rId3"/>
          <a:stretch>
            <a:fillRect/>
          </a:stretch>
        </p:blipFill>
        <p:spPr>
          <a:xfrm>
            <a:off x="4139952" y="843558"/>
            <a:ext cx="4843463" cy="3233738"/>
          </a:xfrm>
          <a:prstGeom prst="rect">
            <a:avLst/>
          </a:prstGeom>
          <a:ln>
            <a:solidFill>
              <a:schemeClr val="bg1">
                <a:lumMod val="50000"/>
              </a:schemeClr>
            </a:solidFill>
          </a:ln>
        </p:spPr>
      </p:pic>
    </p:spTree>
    <p:extLst>
      <p:ext uri="{BB962C8B-B14F-4D97-AF65-F5344CB8AC3E}">
        <p14:creationId xmlns:p14="http://schemas.microsoft.com/office/powerpoint/2010/main" val="36024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Scopes – DEMO</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19</a:t>
            </a:fld>
            <a:endParaRPr lang="en-US" dirty="0"/>
          </a:p>
        </p:txBody>
      </p:sp>
      <p:sp>
        <p:nvSpPr>
          <p:cNvPr id="5" name="Content Placeholder 3"/>
          <p:cNvSpPr txBox="1">
            <a:spLocks/>
          </p:cNvSpPr>
          <p:nvPr/>
        </p:nvSpPr>
        <p:spPr>
          <a:xfrm>
            <a:off x="323529" y="752605"/>
            <a:ext cx="3816423"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Existing scope (default)</a:t>
            </a:r>
          </a:p>
          <a:p>
            <a:r>
              <a:rPr lang="en-US" sz="1600" dirty="0" smtClean="0"/>
              <a:t>Name/description/display text</a:t>
            </a:r>
          </a:p>
          <a:p>
            <a:r>
              <a:rPr lang="en-US" sz="1600" dirty="0" smtClean="0"/>
              <a:t>Scopes from scope values list</a:t>
            </a:r>
          </a:p>
          <a:p>
            <a:r>
              <a:rPr lang="en-US" sz="1600" dirty="0" smtClean="0"/>
              <a:t>Remote Quick Sets (</a:t>
            </a:r>
            <a:r>
              <a:rPr lang="en-US" sz="1600" dirty="0" err="1" smtClean="0"/>
              <a:t>MetaLib</a:t>
            </a:r>
            <a:r>
              <a:rPr lang="en-US" sz="1600" dirty="0" smtClean="0"/>
              <a:t>)</a:t>
            </a:r>
          </a:p>
          <a:p>
            <a:r>
              <a:rPr lang="en-US" sz="1600" dirty="0" smtClean="0"/>
              <a:t>Deep Search Plugins (Primo Central)</a:t>
            </a:r>
          </a:p>
          <a:p>
            <a:endParaRPr lang="en-US" sz="1600" dirty="0" smtClean="0"/>
          </a:p>
          <a:p>
            <a:endParaRPr lang="en-US" sz="1600" dirty="0"/>
          </a:p>
        </p:txBody>
      </p:sp>
      <p:pic>
        <p:nvPicPr>
          <p:cNvPr id="7" name="Picture 6"/>
          <p:cNvPicPr>
            <a:picLocks noChangeAspect="1"/>
          </p:cNvPicPr>
          <p:nvPr/>
        </p:nvPicPr>
        <p:blipFill>
          <a:blip r:embed="rId3"/>
          <a:stretch>
            <a:fillRect/>
          </a:stretch>
        </p:blipFill>
        <p:spPr>
          <a:xfrm>
            <a:off x="4302217" y="786546"/>
            <a:ext cx="4762500" cy="3328988"/>
          </a:xfrm>
          <a:prstGeom prst="rect">
            <a:avLst/>
          </a:prstGeom>
          <a:ln>
            <a:solidFill>
              <a:schemeClr val="bg1">
                <a:lumMod val="50000"/>
              </a:schemeClr>
            </a:solidFill>
          </a:ln>
        </p:spPr>
      </p:pic>
    </p:spTree>
    <p:extLst>
      <p:ext uri="{BB962C8B-B14F-4D97-AF65-F5344CB8AC3E}">
        <p14:creationId xmlns:p14="http://schemas.microsoft.com/office/powerpoint/2010/main" val="312219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Welcome and Introductions</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294967295"/>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4" y="896621"/>
            <a:ext cx="8228585" cy="3979385"/>
          </a:xfrm>
        </p:spPr>
        <p:txBody>
          <a:bodyPr/>
          <a:lstStyle/>
          <a:p>
            <a:r>
              <a:rPr lang="en-US" dirty="0" smtClean="0"/>
              <a:t>Jean Cabaup</a:t>
            </a:r>
            <a:endParaRPr lang="en-US" dirty="0"/>
          </a:p>
          <a:p>
            <a:pPr lvl="1"/>
            <a:r>
              <a:rPr lang="en-US" dirty="0" smtClean="0"/>
              <a:t>Training Consultant, Global Education Team</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05290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Tabs</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20</a:t>
            </a:fld>
            <a:endParaRPr lang="en-US" dirty="0"/>
          </a:p>
        </p:txBody>
      </p:sp>
      <p:sp>
        <p:nvSpPr>
          <p:cNvPr id="5"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What are scopes?</a:t>
            </a:r>
          </a:p>
          <a:p>
            <a:r>
              <a:rPr lang="en-US" sz="1600" dirty="0" smtClean="0"/>
              <a:t>Used to group scopes for display</a:t>
            </a:r>
            <a:endParaRPr lang="en-US" sz="1600" dirty="0"/>
          </a:p>
          <a:p>
            <a:pPr marL="0" indent="0">
              <a:buNone/>
            </a:pPr>
            <a:endParaRPr lang="en-US" sz="1800" b="1" dirty="0"/>
          </a:p>
          <a:p>
            <a:pPr marL="0" indent="0">
              <a:buNone/>
            </a:pPr>
            <a:r>
              <a:rPr lang="en-US" sz="1800" b="1" dirty="0" smtClean="0"/>
              <a:t>Tabs in the FE</a:t>
            </a:r>
          </a:p>
          <a:p>
            <a:r>
              <a:rPr lang="en-US" sz="1600" dirty="0" smtClean="0"/>
              <a:t>First appear when typing a search into the search box</a:t>
            </a:r>
          </a:p>
          <a:p>
            <a:r>
              <a:rPr lang="en-US" sz="1600" dirty="0" smtClean="0"/>
              <a:t>After search results are on the screen, they are available in the first dropdown</a:t>
            </a:r>
          </a:p>
          <a:p>
            <a:endParaRPr lang="en-US" sz="1600" dirty="0"/>
          </a:p>
        </p:txBody>
      </p:sp>
      <p:pic>
        <p:nvPicPr>
          <p:cNvPr id="9" name="Picture 8"/>
          <p:cNvPicPr>
            <a:picLocks noChangeAspect="1"/>
          </p:cNvPicPr>
          <p:nvPr/>
        </p:nvPicPr>
        <p:blipFill>
          <a:blip r:embed="rId3"/>
          <a:stretch>
            <a:fillRect/>
          </a:stretch>
        </p:blipFill>
        <p:spPr>
          <a:xfrm>
            <a:off x="4687794" y="716961"/>
            <a:ext cx="4321471" cy="1224034"/>
          </a:xfrm>
          <a:prstGeom prst="rect">
            <a:avLst/>
          </a:prstGeom>
          <a:ln>
            <a:solidFill>
              <a:schemeClr val="bg1">
                <a:lumMod val="50000"/>
              </a:schemeClr>
            </a:solidFill>
          </a:ln>
        </p:spPr>
      </p:pic>
      <p:pic>
        <p:nvPicPr>
          <p:cNvPr id="10" name="Picture 9"/>
          <p:cNvPicPr>
            <a:picLocks noChangeAspect="1"/>
          </p:cNvPicPr>
          <p:nvPr/>
        </p:nvPicPr>
        <p:blipFill>
          <a:blip r:embed="rId4"/>
          <a:stretch>
            <a:fillRect/>
          </a:stretch>
        </p:blipFill>
        <p:spPr>
          <a:xfrm>
            <a:off x="4687794" y="2130586"/>
            <a:ext cx="4297680" cy="1143000"/>
          </a:xfrm>
          <a:prstGeom prst="rect">
            <a:avLst/>
          </a:prstGeom>
          <a:ln>
            <a:solidFill>
              <a:schemeClr val="bg1">
                <a:lumMod val="50000"/>
              </a:schemeClr>
            </a:solidFill>
          </a:ln>
        </p:spPr>
      </p:pic>
    </p:spTree>
    <p:extLst>
      <p:ext uri="{BB962C8B-B14F-4D97-AF65-F5344CB8AC3E}">
        <p14:creationId xmlns:p14="http://schemas.microsoft.com/office/powerpoint/2010/main" val="160547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Tabs – DEMO</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21</a:t>
            </a:fld>
            <a:endParaRPr lang="en-US" dirty="0"/>
          </a:p>
        </p:txBody>
      </p:sp>
      <p:sp>
        <p:nvSpPr>
          <p:cNvPr id="5"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Tabs in the Views Wizard</a:t>
            </a:r>
          </a:p>
          <a:p>
            <a:r>
              <a:rPr lang="en-US" sz="1600" dirty="0" smtClean="0"/>
              <a:t>Tabs list</a:t>
            </a:r>
          </a:p>
          <a:p>
            <a:r>
              <a:rPr lang="en-US" sz="1600" dirty="0" smtClean="0"/>
              <a:t>No spaces in name of tab</a:t>
            </a:r>
          </a:p>
          <a:p>
            <a:r>
              <a:rPr lang="en-US" sz="1600" dirty="0" smtClean="0"/>
              <a:t>Again ensure Description is helpful (i.e. matches Display Name in next step)</a:t>
            </a:r>
          </a:p>
          <a:p>
            <a:r>
              <a:rPr lang="en-US" sz="1600" dirty="0" smtClean="0"/>
              <a:t>Creating additional tabs – has implications later in the Wizard (Basic Search, Advanced Search, Facets)</a:t>
            </a:r>
          </a:p>
          <a:p>
            <a:endParaRPr lang="en-US" sz="1600" dirty="0" smtClean="0"/>
          </a:p>
          <a:p>
            <a:endParaRPr lang="en-US" sz="1600" dirty="0"/>
          </a:p>
        </p:txBody>
      </p:sp>
      <p:pic>
        <p:nvPicPr>
          <p:cNvPr id="6" name="Picture 5"/>
          <p:cNvPicPr>
            <a:picLocks noChangeAspect="1"/>
          </p:cNvPicPr>
          <p:nvPr/>
        </p:nvPicPr>
        <p:blipFill>
          <a:blip r:embed="rId3"/>
          <a:stretch>
            <a:fillRect/>
          </a:stretch>
        </p:blipFill>
        <p:spPr>
          <a:xfrm>
            <a:off x="4211960" y="752605"/>
            <a:ext cx="4800600" cy="2728913"/>
          </a:xfrm>
          <a:prstGeom prst="rect">
            <a:avLst/>
          </a:prstGeom>
          <a:ln>
            <a:solidFill>
              <a:schemeClr val="bg1">
                <a:lumMod val="50000"/>
              </a:schemeClr>
            </a:solidFill>
          </a:ln>
        </p:spPr>
      </p:pic>
    </p:spTree>
    <p:extLst>
      <p:ext uri="{BB962C8B-B14F-4D97-AF65-F5344CB8AC3E}">
        <p14:creationId xmlns:p14="http://schemas.microsoft.com/office/powerpoint/2010/main" val="412771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Creating/Editing Tabs – DEMO</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22</a:t>
            </a:fld>
            <a:endParaRPr lang="en-US" dirty="0"/>
          </a:p>
        </p:txBody>
      </p:sp>
      <p:sp>
        <p:nvSpPr>
          <p:cNvPr id="5" name="Content Placeholder 3"/>
          <p:cNvSpPr txBox="1">
            <a:spLocks/>
          </p:cNvSpPr>
          <p:nvPr/>
        </p:nvSpPr>
        <p:spPr>
          <a:xfrm>
            <a:off x="323529" y="752605"/>
            <a:ext cx="374441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Edit default tab</a:t>
            </a:r>
          </a:p>
          <a:p>
            <a:r>
              <a:rPr lang="en-US" sz="1600" dirty="0" smtClean="0"/>
              <a:t>Tab name, description, tooltip</a:t>
            </a:r>
          </a:p>
          <a:p>
            <a:r>
              <a:rPr lang="en-US" sz="1600" dirty="0" smtClean="0"/>
              <a:t>Display Find in Database (</a:t>
            </a:r>
            <a:r>
              <a:rPr lang="en-US" sz="1600" dirty="0" err="1" smtClean="0"/>
              <a:t>MetaLib</a:t>
            </a:r>
            <a:r>
              <a:rPr lang="en-US" sz="1600" dirty="0" smtClean="0"/>
              <a:t>)</a:t>
            </a:r>
          </a:p>
          <a:p>
            <a:r>
              <a:rPr lang="en-US" sz="1600" dirty="0" smtClean="0"/>
              <a:t>Scopes aren’t visible unless they’re on a tab</a:t>
            </a:r>
          </a:p>
          <a:p>
            <a:r>
              <a:rPr lang="en-US" sz="1600" dirty="0" smtClean="0"/>
              <a:t>Adding scopes to a tab</a:t>
            </a:r>
          </a:p>
          <a:p>
            <a:endParaRPr lang="en-US" sz="1800" dirty="0" smtClean="0"/>
          </a:p>
          <a:p>
            <a:endParaRPr lang="en-US" sz="1600" dirty="0" smtClean="0"/>
          </a:p>
          <a:p>
            <a:endParaRPr lang="en-US" sz="1600" dirty="0"/>
          </a:p>
        </p:txBody>
      </p:sp>
      <p:pic>
        <p:nvPicPr>
          <p:cNvPr id="8" name="Picture 7"/>
          <p:cNvPicPr>
            <a:picLocks noChangeAspect="1"/>
          </p:cNvPicPr>
          <p:nvPr/>
        </p:nvPicPr>
        <p:blipFill>
          <a:blip r:embed="rId3"/>
          <a:stretch>
            <a:fillRect/>
          </a:stretch>
        </p:blipFill>
        <p:spPr>
          <a:xfrm>
            <a:off x="4211960" y="768725"/>
            <a:ext cx="4819650" cy="3724275"/>
          </a:xfrm>
          <a:prstGeom prst="rect">
            <a:avLst/>
          </a:prstGeom>
          <a:ln>
            <a:solidFill>
              <a:schemeClr val="bg1">
                <a:lumMod val="50000"/>
              </a:schemeClr>
            </a:solidFill>
          </a:ln>
        </p:spPr>
      </p:pic>
    </p:spTree>
    <p:extLst>
      <p:ext uri="{BB962C8B-B14F-4D97-AF65-F5344CB8AC3E}">
        <p14:creationId xmlns:p14="http://schemas.microsoft.com/office/powerpoint/2010/main" val="151726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Tiles Configuration – Home Page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23</a:t>
            </a:fld>
            <a:endParaRPr lang="en-US" dirty="0"/>
          </a:p>
        </p:txBody>
      </p:sp>
      <p:sp>
        <p:nvSpPr>
          <p:cNvPr id="5"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Basic Search (Classic UI)</a:t>
            </a:r>
          </a:p>
          <a:p>
            <a:pPr lvl="1"/>
            <a:r>
              <a:rPr lang="en-US" sz="1400" dirty="0" smtClean="0"/>
              <a:t>If you have more than one tab, will want to configure</a:t>
            </a:r>
            <a:endParaRPr lang="en-US" sz="1800" dirty="0" smtClean="0"/>
          </a:p>
          <a:p>
            <a:pPr marL="0" indent="0">
              <a:buNone/>
            </a:pPr>
            <a:r>
              <a:rPr lang="en-US" sz="1800" b="1" dirty="0" smtClean="0"/>
              <a:t>Advanced Search</a:t>
            </a:r>
          </a:p>
          <a:p>
            <a:pPr lvl="1"/>
            <a:r>
              <a:rPr lang="en-US" sz="1400" dirty="0" smtClean="0"/>
              <a:t>Define </a:t>
            </a:r>
            <a:r>
              <a:rPr lang="en-US" sz="1400" dirty="0"/>
              <a:t>Search Pre-filters </a:t>
            </a:r>
            <a:endParaRPr lang="en-US" sz="1400" dirty="0" smtClean="0"/>
          </a:p>
          <a:p>
            <a:pPr lvl="1"/>
            <a:r>
              <a:rPr lang="en-US" sz="1400" dirty="0" smtClean="0"/>
              <a:t>Find </a:t>
            </a:r>
            <a:r>
              <a:rPr lang="en-US" sz="1400" dirty="0"/>
              <a:t>Database link (</a:t>
            </a:r>
            <a:r>
              <a:rPr lang="en-US" sz="1400" dirty="0" err="1"/>
              <a:t>MetaLib</a:t>
            </a:r>
            <a:r>
              <a:rPr lang="en-US" sz="1400" dirty="0"/>
              <a:t>)</a:t>
            </a:r>
            <a:endParaRPr lang="en-US" sz="1400" dirty="0" smtClean="0"/>
          </a:p>
          <a:p>
            <a:pPr marL="0" indent="0">
              <a:buNone/>
            </a:pPr>
            <a:r>
              <a:rPr lang="en-US" sz="1800" b="1" dirty="0" smtClean="0"/>
              <a:t>Main Menu</a:t>
            </a:r>
          </a:p>
          <a:p>
            <a:pPr lvl="1"/>
            <a:r>
              <a:rPr lang="en-US" sz="1400" dirty="0"/>
              <a:t>Links </a:t>
            </a:r>
            <a:endParaRPr lang="en-US" sz="1400" dirty="0" smtClean="0"/>
          </a:p>
          <a:p>
            <a:pPr lvl="1"/>
            <a:r>
              <a:rPr lang="en-US" sz="1400" dirty="0" smtClean="0"/>
              <a:t>Adding/Removing </a:t>
            </a:r>
            <a:r>
              <a:rPr lang="en-US" sz="1400" dirty="0"/>
              <a:t>links</a:t>
            </a:r>
          </a:p>
          <a:p>
            <a:pPr lvl="1"/>
            <a:r>
              <a:rPr lang="en-US" sz="1400" dirty="0"/>
              <a:t>Current window/new tab option</a:t>
            </a:r>
            <a:endParaRPr lang="en-US" sz="1400" dirty="0" smtClean="0"/>
          </a:p>
          <a:p>
            <a:pPr marL="0" indent="0">
              <a:buNone/>
            </a:pPr>
            <a:r>
              <a:rPr lang="en-US" sz="1800" b="1" dirty="0" smtClean="0"/>
              <a:t>Static HTML (Classic UI)</a:t>
            </a:r>
            <a:endParaRPr lang="en-US" sz="1800" b="1" dirty="0"/>
          </a:p>
          <a:p>
            <a:endParaRPr lang="en-US" sz="1600" dirty="0" smtClean="0"/>
          </a:p>
          <a:p>
            <a:endParaRPr lang="en-US" sz="1600" dirty="0"/>
          </a:p>
        </p:txBody>
      </p:sp>
      <p:pic>
        <p:nvPicPr>
          <p:cNvPr id="3" name="Picture 2"/>
          <p:cNvPicPr>
            <a:picLocks noChangeAspect="1"/>
          </p:cNvPicPr>
          <p:nvPr/>
        </p:nvPicPr>
        <p:blipFill>
          <a:blip r:embed="rId3"/>
          <a:stretch>
            <a:fillRect/>
          </a:stretch>
        </p:blipFill>
        <p:spPr>
          <a:xfrm>
            <a:off x="4211960" y="752605"/>
            <a:ext cx="4833938" cy="2686050"/>
          </a:xfrm>
          <a:prstGeom prst="rect">
            <a:avLst/>
          </a:prstGeom>
          <a:ln>
            <a:solidFill>
              <a:schemeClr val="bg1">
                <a:lumMod val="50000"/>
              </a:schemeClr>
            </a:solidFill>
          </a:ln>
        </p:spPr>
      </p:pic>
    </p:spTree>
    <p:extLst>
      <p:ext uri="{BB962C8B-B14F-4D97-AF65-F5344CB8AC3E}">
        <p14:creationId xmlns:p14="http://schemas.microsoft.com/office/powerpoint/2010/main" val="542875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Tiles Configuration – Full Display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24</a:t>
            </a:fld>
            <a:endParaRPr lang="en-US" dirty="0"/>
          </a:p>
        </p:txBody>
      </p:sp>
      <p:sp>
        <p:nvSpPr>
          <p:cNvPr id="5"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Full Results (Full Record)</a:t>
            </a:r>
          </a:p>
          <a:p>
            <a:r>
              <a:rPr lang="en-US" sz="1600" dirty="0" smtClean="0"/>
              <a:t>Fields to display</a:t>
            </a:r>
          </a:p>
          <a:p>
            <a:r>
              <a:rPr lang="en-US" sz="1600" dirty="0" smtClean="0"/>
              <a:t>Local fields and normalization rules</a:t>
            </a:r>
          </a:p>
          <a:p>
            <a:r>
              <a:rPr lang="en-US" sz="1600" dirty="0" smtClean="0"/>
              <a:t>Links to display in Full Results</a:t>
            </a:r>
          </a:p>
          <a:p>
            <a:pPr marL="0" indent="0">
              <a:buNone/>
            </a:pPr>
            <a:endParaRPr lang="en-US" sz="1800" b="1" dirty="0" smtClean="0"/>
          </a:p>
          <a:p>
            <a:pPr marL="0" indent="0">
              <a:buNone/>
            </a:pPr>
            <a:r>
              <a:rPr lang="en-US" sz="1800" b="1" dirty="0" smtClean="0"/>
              <a:t>Send To (SMS configuration)</a:t>
            </a:r>
            <a:endParaRPr lang="en-US" sz="1800" b="1" dirty="0"/>
          </a:p>
          <a:p>
            <a:pPr marL="0" indent="0">
              <a:buNone/>
            </a:pPr>
            <a:endParaRPr lang="en-US" sz="1600" dirty="0"/>
          </a:p>
          <a:p>
            <a:endParaRPr lang="en-US" sz="1600" dirty="0" smtClean="0"/>
          </a:p>
          <a:p>
            <a:endParaRPr lang="en-US" sz="1600" dirty="0"/>
          </a:p>
        </p:txBody>
      </p:sp>
      <p:pic>
        <p:nvPicPr>
          <p:cNvPr id="3" name="Picture 2"/>
          <p:cNvPicPr>
            <a:picLocks noChangeAspect="1"/>
          </p:cNvPicPr>
          <p:nvPr/>
        </p:nvPicPr>
        <p:blipFill>
          <a:blip r:embed="rId3"/>
          <a:stretch>
            <a:fillRect/>
          </a:stretch>
        </p:blipFill>
        <p:spPr>
          <a:xfrm>
            <a:off x="4211960" y="752605"/>
            <a:ext cx="4819650" cy="2686050"/>
          </a:xfrm>
          <a:prstGeom prst="rect">
            <a:avLst/>
          </a:prstGeom>
          <a:ln>
            <a:solidFill>
              <a:schemeClr val="bg1">
                <a:lumMod val="50000"/>
              </a:schemeClr>
            </a:solidFill>
          </a:ln>
        </p:spPr>
      </p:pic>
    </p:spTree>
    <p:extLst>
      <p:ext uri="{BB962C8B-B14F-4D97-AF65-F5344CB8AC3E}">
        <p14:creationId xmlns:p14="http://schemas.microsoft.com/office/powerpoint/2010/main" val="314376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Tiles Configuration – Brief Display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25</a:t>
            </a:fld>
            <a:endParaRPr lang="en-US" dirty="0"/>
          </a:p>
        </p:txBody>
      </p:sp>
      <p:sp>
        <p:nvSpPr>
          <p:cNvPr id="5"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dirty="0" smtClean="0"/>
              <a:t>Brief Results</a:t>
            </a:r>
            <a:endParaRPr lang="en-US" sz="1400" b="1" dirty="0"/>
          </a:p>
          <a:p>
            <a:r>
              <a:rPr lang="en-US" sz="1200" dirty="0"/>
              <a:t>Include e-shelf option</a:t>
            </a:r>
          </a:p>
          <a:p>
            <a:r>
              <a:rPr lang="en-US" sz="1200" dirty="0"/>
              <a:t>Texts of Brief Results Title</a:t>
            </a:r>
          </a:p>
          <a:p>
            <a:r>
              <a:rPr lang="en-US" sz="1200" dirty="0"/>
              <a:t>Define link from title</a:t>
            </a:r>
          </a:p>
          <a:p>
            <a:r>
              <a:rPr lang="en-US" sz="1200" dirty="0"/>
              <a:t>Define FRBR</a:t>
            </a:r>
          </a:p>
          <a:p>
            <a:r>
              <a:rPr lang="en-US" sz="1200" dirty="0"/>
              <a:t>Order of Tabs</a:t>
            </a:r>
          </a:p>
          <a:p>
            <a:r>
              <a:rPr lang="en-US" sz="1200" dirty="0"/>
              <a:t>Field to display in X line of brief results</a:t>
            </a:r>
          </a:p>
          <a:p>
            <a:r>
              <a:rPr lang="en-US" sz="1200" dirty="0"/>
              <a:t>Sort Fields (FRBR default)</a:t>
            </a:r>
          </a:p>
          <a:p>
            <a:r>
              <a:rPr lang="en-US" sz="1200" dirty="0"/>
              <a:t>Snippet Display Options</a:t>
            </a:r>
          </a:p>
          <a:p>
            <a:r>
              <a:rPr lang="en-US" sz="1200" dirty="0"/>
              <a:t>Institution Boost</a:t>
            </a:r>
            <a:endParaRPr lang="en-US" sz="1200" dirty="0" smtClean="0"/>
          </a:p>
          <a:p>
            <a:pPr marL="0" indent="0">
              <a:buNone/>
            </a:pPr>
            <a:r>
              <a:rPr lang="en-US" sz="1400" b="1" dirty="0" smtClean="0"/>
              <a:t>Refine my Results (Facets)</a:t>
            </a:r>
            <a:endParaRPr lang="en-US" sz="1400" b="1" dirty="0"/>
          </a:p>
          <a:p>
            <a:r>
              <a:rPr lang="en-US" sz="1200" dirty="0"/>
              <a:t>Opening and ending text for facet labels</a:t>
            </a:r>
          </a:p>
          <a:p>
            <a:r>
              <a:rPr lang="en-US" sz="1200" dirty="0"/>
              <a:t>Additional functionalities</a:t>
            </a:r>
          </a:p>
          <a:p>
            <a:r>
              <a:rPr lang="en-US" sz="1200" dirty="0"/>
              <a:t>Facets to display (nodes, sorting, tabs</a:t>
            </a:r>
            <a:r>
              <a:rPr lang="en-US" sz="1200" dirty="0" smtClean="0"/>
              <a:t>)</a:t>
            </a:r>
          </a:p>
          <a:p>
            <a:pPr marL="0" indent="0">
              <a:buNone/>
            </a:pPr>
            <a:r>
              <a:rPr lang="en-US" sz="1400" b="1" dirty="0" smtClean="0"/>
              <a:t>Locations</a:t>
            </a:r>
            <a:endParaRPr lang="en-US" sz="1400" b="1" dirty="0"/>
          </a:p>
          <a:p>
            <a:r>
              <a:rPr lang="en-US" sz="1200" dirty="0"/>
              <a:t>Real Time Availability</a:t>
            </a:r>
          </a:p>
          <a:p>
            <a:r>
              <a:rPr lang="en-US" sz="1200" dirty="0"/>
              <a:t>Sorting and including locations (non-Alma)</a:t>
            </a:r>
          </a:p>
          <a:p>
            <a:r>
              <a:rPr lang="en-US" sz="1200" dirty="0"/>
              <a:t>Display item list filters (non-Alma)</a:t>
            </a:r>
            <a:endParaRPr lang="en-US" sz="1400" dirty="0"/>
          </a:p>
        </p:txBody>
      </p:sp>
      <p:pic>
        <p:nvPicPr>
          <p:cNvPr id="3" name="Picture 2"/>
          <p:cNvPicPr>
            <a:picLocks noChangeAspect="1"/>
          </p:cNvPicPr>
          <p:nvPr/>
        </p:nvPicPr>
        <p:blipFill>
          <a:blip r:embed="rId3"/>
          <a:stretch>
            <a:fillRect/>
          </a:stretch>
        </p:blipFill>
        <p:spPr>
          <a:xfrm>
            <a:off x="4211960" y="784167"/>
            <a:ext cx="4819650" cy="2724150"/>
          </a:xfrm>
          <a:prstGeom prst="rect">
            <a:avLst/>
          </a:prstGeom>
          <a:ln>
            <a:solidFill>
              <a:schemeClr val="bg1">
                <a:lumMod val="50000"/>
              </a:schemeClr>
            </a:solidFill>
          </a:ln>
        </p:spPr>
      </p:pic>
    </p:spTree>
    <p:extLst>
      <p:ext uri="{BB962C8B-B14F-4D97-AF65-F5344CB8AC3E}">
        <p14:creationId xmlns:p14="http://schemas.microsoft.com/office/powerpoint/2010/main" val="151121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Deploying in Primo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26</a:t>
            </a:fld>
            <a:endParaRPr lang="en-US" dirty="0"/>
          </a:p>
        </p:txBody>
      </p:sp>
      <p:sp>
        <p:nvSpPr>
          <p:cNvPr id="5"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Deploy </a:t>
            </a:r>
            <a:r>
              <a:rPr lang="en-US" sz="1800" dirty="0"/>
              <a:t>from Views Wizard</a:t>
            </a:r>
          </a:p>
          <a:p>
            <a:r>
              <a:rPr lang="en-US" sz="1800" dirty="0"/>
              <a:t>Monitoring Deploy Process</a:t>
            </a:r>
          </a:p>
          <a:p>
            <a:r>
              <a:rPr lang="en-US" sz="1800" dirty="0"/>
              <a:t>Deploy All</a:t>
            </a:r>
          </a:p>
          <a:p>
            <a:pPr marL="0" indent="0">
              <a:buNone/>
            </a:pPr>
            <a:endParaRPr lang="en-US" sz="1800" b="1" dirty="0" smtClean="0"/>
          </a:p>
          <a:p>
            <a:pPr marL="0" indent="0">
              <a:buNone/>
            </a:pPr>
            <a:endParaRPr lang="en-US" sz="1600" dirty="0"/>
          </a:p>
          <a:p>
            <a:endParaRPr lang="en-US" sz="1600" dirty="0" smtClean="0"/>
          </a:p>
          <a:p>
            <a:endParaRPr lang="en-US" sz="1600" dirty="0"/>
          </a:p>
        </p:txBody>
      </p:sp>
      <p:pic>
        <p:nvPicPr>
          <p:cNvPr id="8" name="Picture 7"/>
          <p:cNvPicPr>
            <a:picLocks noChangeAspect="1"/>
          </p:cNvPicPr>
          <p:nvPr/>
        </p:nvPicPr>
        <p:blipFill>
          <a:blip r:embed="rId3"/>
          <a:stretch>
            <a:fillRect/>
          </a:stretch>
        </p:blipFill>
        <p:spPr>
          <a:xfrm>
            <a:off x="4278521" y="770622"/>
            <a:ext cx="4762500" cy="1971675"/>
          </a:xfrm>
          <a:prstGeom prst="rect">
            <a:avLst/>
          </a:prstGeom>
          <a:ln>
            <a:solidFill>
              <a:schemeClr val="bg1">
                <a:lumMod val="50000"/>
              </a:schemeClr>
            </a:solidFill>
          </a:ln>
        </p:spPr>
      </p:pic>
    </p:spTree>
    <p:extLst>
      <p:ext uri="{BB962C8B-B14F-4D97-AF65-F5344CB8AC3E}">
        <p14:creationId xmlns:p14="http://schemas.microsoft.com/office/powerpoint/2010/main" val="272784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CEAF379-3B53-4760-970C-E07E441D22AD}"/>
              </a:ext>
            </a:extLst>
          </p:cNvPr>
          <p:cNvSpPr>
            <a:spLocks noGrp="1"/>
          </p:cNvSpPr>
          <p:nvPr>
            <p:ph type="body" sz="quarter" idx="13"/>
          </p:nvPr>
        </p:nvSpPr>
        <p:spPr/>
        <p:txBody>
          <a:bodyPr/>
          <a:lstStyle/>
          <a:p>
            <a:r>
              <a:rPr lang="en-US" dirty="0" smtClean="0"/>
              <a:t>Exercise #3</a:t>
            </a:r>
          </a:p>
          <a:p>
            <a:endParaRPr lang="en-US" dirty="0"/>
          </a:p>
          <a:p>
            <a:pPr marL="342900" indent="-342900">
              <a:buFont typeface="Arial" panose="020B0604020202020204" pitchFamily="34" charset="0"/>
              <a:buChar char="•"/>
            </a:pPr>
            <a:r>
              <a:rPr lang="en-US" sz="2000" b="0" dirty="0" smtClean="0"/>
              <a:t>Create a view</a:t>
            </a:r>
          </a:p>
          <a:p>
            <a:pPr marL="342900" indent="-342900">
              <a:buFont typeface="Arial" panose="020B0604020202020204" pitchFamily="34" charset="0"/>
              <a:buChar char="•"/>
            </a:pPr>
            <a:r>
              <a:rPr lang="en-US" sz="2000" b="0" dirty="0" smtClean="0"/>
              <a:t>Walk through the Views Wizard</a:t>
            </a:r>
          </a:p>
          <a:p>
            <a:pPr marL="342900" indent="-342900">
              <a:buFont typeface="Arial" panose="020B0604020202020204" pitchFamily="34" charset="0"/>
              <a:buChar char="•"/>
            </a:pPr>
            <a:r>
              <a:rPr lang="en-US" sz="2000" b="0" dirty="0" smtClean="0"/>
              <a:t>Deploy</a:t>
            </a:r>
            <a:endParaRPr lang="en-US" sz="2000" b="0" dirty="0"/>
          </a:p>
          <a:p>
            <a:pPr marL="342900" indent="-342900">
              <a:buFont typeface="Arial" panose="020B0604020202020204" pitchFamily="34" charset="0"/>
              <a:buChar char="•"/>
            </a:pPr>
            <a:endParaRPr lang="en-US" sz="2000" b="0" dirty="0"/>
          </a:p>
        </p:txBody>
      </p:sp>
      <p:sp>
        <p:nvSpPr>
          <p:cNvPr id="4" name="Slide Number Placeholder 3"/>
          <p:cNvSpPr>
            <a:spLocks noGrp="1"/>
          </p:cNvSpPr>
          <p:nvPr>
            <p:ph type="sldNum" sz="quarter" idx="4294967295"/>
          </p:nvPr>
        </p:nvSpPr>
        <p:spPr>
          <a:xfrm>
            <a:off x="0" y="4840288"/>
            <a:ext cx="539750" cy="365125"/>
          </a:xfrm>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1478158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Agenda</a:t>
            </a:r>
            <a:endParaRPr lang="en-US" dirty="0"/>
          </a:p>
        </p:txBody>
      </p:sp>
      <p:sp>
        <p:nvSpPr>
          <p:cNvPr id="4" name="Text Placeholder 3"/>
          <p:cNvSpPr>
            <a:spLocks noGrp="1"/>
          </p:cNvSpPr>
          <p:nvPr>
            <p:ph type="body" sz="quarter" idx="25"/>
          </p:nvPr>
        </p:nvSpPr>
        <p:spPr/>
        <p:txBody>
          <a:bodyPr/>
          <a:lstStyle/>
          <a:p>
            <a:r>
              <a:rPr lang="en-US" b="0" dirty="0"/>
              <a:t>Primo UX (Front End)</a:t>
            </a:r>
          </a:p>
          <a:p>
            <a:r>
              <a:rPr lang="en-US" b="0" dirty="0"/>
              <a:t>Primo Back Office</a:t>
            </a:r>
          </a:p>
          <a:p>
            <a:r>
              <a:rPr lang="en-US" b="0" dirty="0"/>
              <a:t>Views</a:t>
            </a:r>
          </a:p>
          <a:p>
            <a:r>
              <a:rPr lang="en-US" dirty="0"/>
              <a:t>Labels (Code Tables)</a:t>
            </a:r>
          </a:p>
          <a:p>
            <a:r>
              <a:rPr lang="en-US" b="0" dirty="0"/>
              <a:t>CSS and HTML</a:t>
            </a:r>
          </a:p>
          <a:p>
            <a:r>
              <a:rPr lang="en-US" b="0" dirty="0"/>
              <a:t>Next Steps, Support Resources and Feedback</a:t>
            </a:r>
          </a:p>
          <a:p>
            <a:endParaRPr lang="en-US" dirty="0"/>
          </a:p>
        </p:txBody>
      </p:sp>
      <p:sp>
        <p:nvSpPr>
          <p:cNvPr id="2" name="Slide Number Placeholder 1"/>
          <p:cNvSpPr>
            <a:spLocks noGrp="1"/>
          </p:cNvSpPr>
          <p:nvPr>
            <p:ph type="sldNum" sz="quarter" idx="4294967295"/>
          </p:nvPr>
        </p:nvSpPr>
        <p:spPr>
          <a:xfrm>
            <a:off x="0" y="4840288"/>
            <a:ext cx="539750" cy="365125"/>
          </a:xfrm>
        </p:spPr>
        <p:txBody>
          <a:bodyPr/>
          <a:lstStyle/>
          <a:p>
            <a:fld id="{1C146586-7EC2-481D-848F-8CE41EB2DE6C}" type="slidenum">
              <a:rPr lang="en-US" smtClean="0"/>
              <a:pPr/>
              <a:t>28</a:t>
            </a:fld>
            <a:endParaRPr lang="en-US" dirty="0"/>
          </a:p>
        </p:txBody>
      </p:sp>
    </p:spTree>
    <p:extLst>
      <p:ext uri="{BB962C8B-B14F-4D97-AF65-F5344CB8AC3E}">
        <p14:creationId xmlns:p14="http://schemas.microsoft.com/office/powerpoint/2010/main" val="67661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Tables</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29</a:t>
            </a:fld>
            <a:endParaRPr lang="en-US" dirty="0"/>
          </a:p>
        </p:txBody>
      </p:sp>
      <p:sp>
        <p:nvSpPr>
          <p:cNvPr id="6" name="Content Placeholder 3"/>
          <p:cNvSpPr txBox="1">
            <a:spLocks/>
          </p:cNvSpPr>
          <p:nvPr/>
        </p:nvSpPr>
        <p:spPr>
          <a:xfrm>
            <a:off x="323529" y="752605"/>
            <a:ext cx="4320479"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What are Front End Code Tables?</a:t>
            </a:r>
          </a:p>
          <a:p>
            <a:r>
              <a:rPr lang="en-US" sz="1600" dirty="0" smtClean="0"/>
              <a:t>Allow </a:t>
            </a:r>
            <a:r>
              <a:rPr lang="en-US" sz="1600" dirty="0"/>
              <a:t>translation of terms visible in Front End</a:t>
            </a:r>
          </a:p>
          <a:p>
            <a:r>
              <a:rPr lang="en-US" sz="1600" dirty="0"/>
              <a:t>Also allow customization of these terms</a:t>
            </a:r>
          </a:p>
          <a:p>
            <a:endParaRPr lang="en-US" sz="1600" dirty="0"/>
          </a:p>
          <a:p>
            <a:pPr marL="0" indent="0">
              <a:buNone/>
            </a:pPr>
            <a:r>
              <a:rPr lang="en-US" sz="1800" b="1" dirty="0"/>
              <a:t>Getting to </a:t>
            </a:r>
            <a:r>
              <a:rPr lang="en-US" sz="2000" b="1" dirty="0"/>
              <a:t>the</a:t>
            </a:r>
            <a:r>
              <a:rPr lang="en-US" sz="1800" b="1" dirty="0"/>
              <a:t> Code Tables</a:t>
            </a:r>
          </a:p>
          <a:p>
            <a:r>
              <a:rPr lang="en-US" sz="1600" dirty="0"/>
              <a:t>Primo Back Office &gt; Advanced Configuration &gt; All Code </a:t>
            </a:r>
            <a:r>
              <a:rPr lang="en-US" sz="1600" dirty="0" smtClean="0"/>
              <a:t>Tables</a:t>
            </a:r>
          </a:p>
          <a:p>
            <a:r>
              <a:rPr lang="en-US" sz="1600" dirty="0" smtClean="0"/>
              <a:t>In main navigation: FE &amp; Delivery</a:t>
            </a:r>
            <a:r>
              <a:rPr lang="en-US" sz="1600" dirty="0"/>
              <a:t> </a:t>
            </a:r>
            <a:r>
              <a:rPr lang="en-US" sz="1600" dirty="0" smtClean="0"/>
              <a:t>&gt; FE Code Tables</a:t>
            </a:r>
            <a:endParaRPr lang="en-US" sz="1600" dirty="0"/>
          </a:p>
          <a:p>
            <a:endParaRPr lang="en-US" sz="1600" dirty="0" smtClean="0"/>
          </a:p>
          <a:p>
            <a:endParaRPr lang="en-US" sz="1600" dirty="0"/>
          </a:p>
        </p:txBody>
      </p:sp>
      <p:pic>
        <p:nvPicPr>
          <p:cNvPr id="3" name="Picture 2"/>
          <p:cNvPicPr>
            <a:picLocks noChangeAspect="1"/>
          </p:cNvPicPr>
          <p:nvPr/>
        </p:nvPicPr>
        <p:blipFill>
          <a:blip r:embed="rId3"/>
          <a:stretch>
            <a:fillRect/>
          </a:stretch>
        </p:blipFill>
        <p:spPr>
          <a:xfrm>
            <a:off x="4770346" y="843558"/>
            <a:ext cx="4182772" cy="2448272"/>
          </a:xfrm>
          <a:prstGeom prst="rect">
            <a:avLst/>
          </a:prstGeom>
          <a:ln>
            <a:solidFill>
              <a:schemeClr val="accent1"/>
            </a:solidFill>
          </a:ln>
        </p:spPr>
      </p:pic>
    </p:spTree>
    <p:extLst>
      <p:ext uri="{BB962C8B-B14F-4D97-AF65-F5344CB8AC3E}">
        <p14:creationId xmlns:p14="http://schemas.microsoft.com/office/powerpoint/2010/main" val="2677737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2BEB-34D6-4D38-A51E-BB6B3973A71D}"/>
              </a:ext>
            </a:extLst>
          </p:cNvPr>
          <p:cNvSpPr>
            <a:spLocks noGrp="1"/>
          </p:cNvSpPr>
          <p:nvPr>
            <p:ph type="title"/>
          </p:nvPr>
        </p:nvSpPr>
        <p:spPr/>
        <p:txBody>
          <a:bodyPr/>
          <a:lstStyle/>
          <a:p>
            <a:r>
              <a:rPr lang="en-US" dirty="0"/>
              <a:t>Session Objectives</a:t>
            </a:r>
          </a:p>
        </p:txBody>
      </p:sp>
      <p:sp>
        <p:nvSpPr>
          <p:cNvPr id="3" name="Slide Number Placeholder 2">
            <a:extLst>
              <a:ext uri="{FF2B5EF4-FFF2-40B4-BE49-F238E27FC236}">
                <a16:creationId xmlns:a16="http://schemas.microsoft.com/office/drawing/2014/main" id="{548EE7BC-4F4A-4E84-B8C2-491463088F4D}"/>
              </a:ext>
            </a:extLst>
          </p:cNvPr>
          <p:cNvSpPr>
            <a:spLocks noGrp="1"/>
          </p:cNvSpPr>
          <p:nvPr>
            <p:ph type="sldNum" sz="quarter" idx="4294967295"/>
          </p:nvPr>
        </p:nvSpPr>
        <p:spPr/>
        <p:txBody>
          <a:bodyPr/>
          <a:lstStyle/>
          <a:p>
            <a:fld id="{1C146586-7EC2-481D-848F-8CE41EB2DE6C}" type="slidenum">
              <a:rPr lang="en-US" smtClean="0"/>
              <a:pPr/>
              <a:t>3</a:t>
            </a:fld>
            <a:endParaRPr lang="en-US" dirty="0"/>
          </a:p>
        </p:txBody>
      </p:sp>
      <p:sp>
        <p:nvSpPr>
          <p:cNvPr id="4" name="Content Placeholder 3">
            <a:extLst>
              <a:ext uri="{FF2B5EF4-FFF2-40B4-BE49-F238E27FC236}">
                <a16:creationId xmlns:a16="http://schemas.microsoft.com/office/drawing/2014/main" id="{EF8827D5-3841-44DC-8205-4FD1DB604414}"/>
              </a:ext>
            </a:extLst>
          </p:cNvPr>
          <p:cNvSpPr>
            <a:spLocks noGrp="1"/>
          </p:cNvSpPr>
          <p:nvPr>
            <p:ph idx="1"/>
          </p:nvPr>
        </p:nvSpPr>
        <p:spPr/>
        <p:txBody>
          <a:bodyPr>
            <a:normAutofit fontScale="92500" lnSpcReduction="10000"/>
          </a:bodyPr>
          <a:lstStyle/>
          <a:p>
            <a:r>
              <a:rPr lang="en-US" dirty="0"/>
              <a:t>Session Description:</a:t>
            </a:r>
            <a:br>
              <a:rPr lang="en-US" dirty="0"/>
            </a:br>
            <a:r>
              <a:rPr lang="en-US" sz="1800" i="1" dirty="0" smtClean="0"/>
              <a:t>In </a:t>
            </a:r>
            <a:r>
              <a:rPr lang="en-US" sz="1800" i="1" dirty="0"/>
              <a:t>this session, attendees will learn how to configure the Primo View in the Primo Back Office, how to change labels in the Front End, and how to brand and customize their CSS and HTML pages using the UI Customization Package Manager.</a:t>
            </a:r>
            <a:r>
              <a:rPr lang="en-US" sz="2000" dirty="0"/>
              <a:t/>
            </a:r>
            <a:br>
              <a:rPr lang="en-US" sz="2000" dirty="0"/>
            </a:br>
            <a:endParaRPr lang="en-US" sz="2000" dirty="0"/>
          </a:p>
          <a:p>
            <a:pPr>
              <a:spcBef>
                <a:spcPts val="600"/>
              </a:spcBef>
              <a:spcAft>
                <a:spcPts val="600"/>
              </a:spcAft>
            </a:pPr>
            <a:r>
              <a:rPr lang="en-US" dirty="0"/>
              <a:t>Session Objective(s)</a:t>
            </a:r>
          </a:p>
          <a:p>
            <a:pPr lvl="1">
              <a:spcBef>
                <a:spcPts val="600"/>
              </a:spcBef>
              <a:spcAft>
                <a:spcPts val="600"/>
              </a:spcAft>
            </a:pPr>
            <a:r>
              <a:rPr lang="en-US" sz="1800" dirty="0"/>
              <a:t>By the end of this sessions you will know, understand and/or be able to:</a:t>
            </a:r>
          </a:p>
          <a:p>
            <a:pPr lvl="2">
              <a:spcBef>
                <a:spcPts val="600"/>
              </a:spcBef>
              <a:spcAft>
                <a:spcPts val="600"/>
              </a:spcAft>
            </a:pPr>
            <a:r>
              <a:rPr lang="en-US" sz="1600" dirty="0"/>
              <a:t>Identify components/functions in a Primo View</a:t>
            </a:r>
          </a:p>
          <a:p>
            <a:pPr lvl="2">
              <a:spcBef>
                <a:spcPts val="600"/>
              </a:spcBef>
              <a:spcAft>
                <a:spcPts val="600"/>
              </a:spcAft>
            </a:pPr>
            <a:r>
              <a:rPr lang="en-US" sz="1600" dirty="0"/>
              <a:t>How views are configured</a:t>
            </a:r>
          </a:p>
          <a:p>
            <a:pPr lvl="2">
              <a:spcBef>
                <a:spcPts val="600"/>
              </a:spcBef>
              <a:spcAft>
                <a:spcPts val="600"/>
              </a:spcAft>
            </a:pPr>
            <a:r>
              <a:rPr lang="en-US" sz="1600" dirty="0"/>
              <a:t>How to change labels in the Front End</a:t>
            </a:r>
          </a:p>
          <a:p>
            <a:pPr lvl="2">
              <a:spcBef>
                <a:spcPts val="600"/>
              </a:spcBef>
              <a:spcAft>
                <a:spcPts val="600"/>
              </a:spcAft>
            </a:pPr>
            <a:r>
              <a:rPr lang="en-US" sz="1600" dirty="0"/>
              <a:t>How to brand and customize CSS and HTML pages</a:t>
            </a:r>
            <a:endParaRPr lang="en-US" sz="1600" dirty="0"/>
          </a:p>
        </p:txBody>
      </p:sp>
    </p:spTree>
    <p:extLst>
      <p:ext uri="{BB962C8B-B14F-4D97-AF65-F5344CB8AC3E}">
        <p14:creationId xmlns:p14="http://schemas.microsoft.com/office/powerpoint/2010/main" val="4080930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Code Tables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30</a:t>
            </a:fld>
            <a:endParaRPr lang="en-US" dirty="0"/>
          </a:p>
        </p:txBody>
      </p:sp>
      <p:pic>
        <p:nvPicPr>
          <p:cNvPr id="8" name="Picture 7"/>
          <p:cNvPicPr>
            <a:picLocks noChangeAspect="1"/>
          </p:cNvPicPr>
          <p:nvPr/>
        </p:nvPicPr>
        <p:blipFill>
          <a:blip r:embed="rId3"/>
          <a:stretch>
            <a:fillRect/>
          </a:stretch>
        </p:blipFill>
        <p:spPr>
          <a:xfrm>
            <a:off x="4278521" y="770622"/>
            <a:ext cx="4762500" cy="1971675"/>
          </a:xfrm>
          <a:prstGeom prst="rect">
            <a:avLst/>
          </a:prstGeom>
          <a:ln>
            <a:solidFill>
              <a:schemeClr val="bg1">
                <a:lumMod val="50000"/>
              </a:schemeClr>
            </a:solidFill>
          </a:ln>
        </p:spPr>
      </p:pic>
      <p:sp>
        <p:nvSpPr>
          <p:cNvPr id="6"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Filtering</a:t>
            </a:r>
          </a:p>
          <a:p>
            <a:r>
              <a:rPr lang="en-US" sz="1600" dirty="0"/>
              <a:t>Subsystem (Front End)</a:t>
            </a:r>
          </a:p>
          <a:p>
            <a:r>
              <a:rPr lang="en-US" sz="1600" dirty="0"/>
              <a:t>Language</a:t>
            </a:r>
          </a:p>
          <a:p>
            <a:pPr marL="0" indent="0">
              <a:buNone/>
            </a:pPr>
            <a:endParaRPr lang="en-US" sz="1800" b="1" dirty="0" smtClean="0"/>
          </a:p>
          <a:p>
            <a:pPr marL="0" indent="0">
              <a:buNone/>
            </a:pPr>
            <a:r>
              <a:rPr lang="en-US" sz="1800" b="1" dirty="0" smtClean="0"/>
              <a:t>Searching</a:t>
            </a:r>
            <a:endParaRPr lang="en-US" sz="1800" b="1" dirty="0"/>
          </a:p>
          <a:p>
            <a:r>
              <a:rPr lang="en-US" sz="1600" dirty="0" smtClean="0"/>
              <a:t>Search for a term (</a:t>
            </a:r>
            <a:r>
              <a:rPr lang="en-US" sz="1600" i="1" dirty="0" smtClean="0"/>
              <a:t>Tweak My Results</a:t>
            </a:r>
            <a:r>
              <a:rPr lang="en-US" sz="1600" dirty="0" smtClean="0"/>
              <a:t>)</a:t>
            </a:r>
            <a:endParaRPr lang="en-US" sz="1600" dirty="0"/>
          </a:p>
          <a:p>
            <a:r>
              <a:rPr lang="en-US" sz="1600" dirty="0"/>
              <a:t>May produce more than one </a:t>
            </a:r>
            <a:r>
              <a:rPr lang="en-US" sz="1600" dirty="0" smtClean="0"/>
              <a:t>table (</a:t>
            </a:r>
            <a:r>
              <a:rPr lang="en-US" sz="1600" i="1" dirty="0" smtClean="0"/>
              <a:t>Sign In</a:t>
            </a:r>
            <a:r>
              <a:rPr lang="en-US" sz="1600" dirty="0" smtClean="0"/>
              <a:t>)</a:t>
            </a:r>
            <a:endParaRPr lang="en-US" sz="1600" dirty="0"/>
          </a:p>
          <a:p>
            <a:r>
              <a:rPr lang="en-US" sz="1600" dirty="0"/>
              <a:t>In the Code Table</a:t>
            </a:r>
          </a:p>
          <a:p>
            <a:r>
              <a:rPr lang="en-US" sz="1600" dirty="0" smtClean="0"/>
              <a:t>Note once search term is entered, it excludes all other results; remove it to </a:t>
            </a:r>
            <a:r>
              <a:rPr lang="en-US" sz="1600" dirty="0"/>
              <a:t>see all entries in </a:t>
            </a:r>
            <a:r>
              <a:rPr lang="en-US" sz="1600" dirty="0" smtClean="0"/>
              <a:t>table again</a:t>
            </a:r>
          </a:p>
          <a:p>
            <a:r>
              <a:rPr lang="en-US" sz="1600" dirty="0" smtClean="0"/>
              <a:t>New UI codes </a:t>
            </a:r>
            <a:r>
              <a:rPr lang="en-US" sz="1600" dirty="0"/>
              <a:t>start with </a:t>
            </a:r>
            <a:r>
              <a:rPr lang="en-US" sz="1600" b="1" i="1" dirty="0" err="1"/>
              <a:t>default.nui</a:t>
            </a:r>
            <a:endParaRPr lang="en-US" sz="1600" b="1" i="1" dirty="0"/>
          </a:p>
          <a:p>
            <a:endParaRPr lang="en-US" sz="1600" dirty="0" smtClean="0"/>
          </a:p>
          <a:p>
            <a:endParaRPr lang="en-US" sz="1600" dirty="0"/>
          </a:p>
        </p:txBody>
      </p:sp>
    </p:spTree>
    <p:extLst>
      <p:ext uri="{BB962C8B-B14F-4D97-AF65-F5344CB8AC3E}">
        <p14:creationId xmlns:p14="http://schemas.microsoft.com/office/powerpoint/2010/main" val="4125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Code Tables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31</a:t>
            </a:fld>
            <a:endParaRPr lang="en-US" dirty="0"/>
          </a:p>
        </p:txBody>
      </p:sp>
      <p:pic>
        <p:nvPicPr>
          <p:cNvPr id="8" name="Picture 7"/>
          <p:cNvPicPr>
            <a:picLocks noChangeAspect="1"/>
          </p:cNvPicPr>
          <p:nvPr/>
        </p:nvPicPr>
        <p:blipFill>
          <a:blip r:embed="rId3"/>
          <a:stretch>
            <a:fillRect/>
          </a:stretch>
        </p:blipFill>
        <p:spPr>
          <a:xfrm>
            <a:off x="4278521" y="770622"/>
            <a:ext cx="4762500" cy="1971675"/>
          </a:xfrm>
          <a:prstGeom prst="rect">
            <a:avLst/>
          </a:prstGeom>
          <a:ln>
            <a:solidFill>
              <a:schemeClr val="bg1">
                <a:lumMod val="50000"/>
              </a:schemeClr>
            </a:solidFill>
          </a:ln>
        </p:spPr>
      </p:pic>
      <p:sp>
        <p:nvSpPr>
          <p:cNvPr id="6"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Editing the Code table</a:t>
            </a:r>
          </a:p>
          <a:p>
            <a:r>
              <a:rPr lang="en-US" sz="1600" dirty="0" smtClean="0"/>
              <a:t>Edit the table</a:t>
            </a:r>
            <a:endParaRPr lang="en-US" sz="1600" dirty="0"/>
          </a:p>
          <a:p>
            <a:r>
              <a:rPr lang="en-US" sz="1600" dirty="0" smtClean="0"/>
              <a:t>Customize the table if needed</a:t>
            </a:r>
            <a:endParaRPr lang="en-US" sz="1600" dirty="0"/>
          </a:p>
          <a:p>
            <a:r>
              <a:rPr lang="en-US" sz="1600" dirty="0" smtClean="0"/>
              <a:t>Edit </a:t>
            </a:r>
            <a:r>
              <a:rPr lang="en-US" sz="1600" dirty="0"/>
              <a:t>existing rows</a:t>
            </a:r>
          </a:p>
          <a:p>
            <a:r>
              <a:rPr lang="en-US" sz="1600" dirty="0" smtClean="0"/>
              <a:t>Deploy!</a:t>
            </a:r>
          </a:p>
          <a:p>
            <a:endParaRPr lang="en-US" sz="1600" dirty="0"/>
          </a:p>
          <a:p>
            <a:pPr marL="0" indent="0">
              <a:buNone/>
            </a:pPr>
            <a:r>
              <a:rPr lang="en-US" sz="1800" b="1" dirty="0" smtClean="0"/>
              <a:t>Default vs View-specific</a:t>
            </a:r>
            <a:endParaRPr lang="en-US" sz="1800" b="1" dirty="0"/>
          </a:p>
          <a:p>
            <a:r>
              <a:rPr lang="en-US" sz="1600" dirty="0" smtClean="0"/>
              <a:t>By default Code tables are edited at the institution level</a:t>
            </a:r>
          </a:p>
          <a:p>
            <a:r>
              <a:rPr lang="en-US" sz="1600" dirty="0" smtClean="0"/>
              <a:t>It is possible to customize a label for only a View by creating a new code line and changing ‘default‘ to the view code.  </a:t>
            </a:r>
            <a:endParaRPr lang="en-US" sz="1600" dirty="0"/>
          </a:p>
        </p:txBody>
      </p:sp>
      <p:sp>
        <p:nvSpPr>
          <p:cNvPr id="3" name="TextBox 2"/>
          <p:cNvSpPr txBox="1"/>
          <p:nvPr/>
        </p:nvSpPr>
        <p:spPr>
          <a:xfrm>
            <a:off x="4278521" y="2913818"/>
            <a:ext cx="4762887" cy="1477328"/>
          </a:xfrm>
          <a:prstGeom prst="rect">
            <a:avLst/>
          </a:prstGeom>
          <a:noFill/>
          <a:ln>
            <a:solidFill>
              <a:schemeClr val="accent1"/>
            </a:solidFill>
          </a:ln>
        </p:spPr>
        <p:txBody>
          <a:bodyPr wrap="square" rtlCol="0">
            <a:spAutoFit/>
          </a:bodyPr>
          <a:lstStyle/>
          <a:p>
            <a:r>
              <a:rPr lang="en-US" i="1" dirty="0" smtClean="0">
                <a:solidFill>
                  <a:srgbClr val="1F497D"/>
                </a:solidFill>
              </a:rPr>
              <a:t>Use </a:t>
            </a:r>
            <a:r>
              <a:rPr lang="en-US" b="1" i="1" dirty="0" err="1" smtClean="0">
                <a:solidFill>
                  <a:srgbClr val="1F497D"/>
                </a:solidFill>
              </a:rPr>
              <a:t>default.nui.facets.title</a:t>
            </a:r>
            <a:r>
              <a:rPr lang="en-US" b="1" i="1" dirty="0" smtClean="0">
                <a:solidFill>
                  <a:srgbClr val="1F497D"/>
                </a:solidFill>
              </a:rPr>
              <a:t> </a:t>
            </a:r>
            <a:r>
              <a:rPr lang="en-US" i="1" dirty="0" smtClean="0">
                <a:solidFill>
                  <a:srgbClr val="1F497D"/>
                </a:solidFill>
              </a:rPr>
              <a:t>to change label for all views belonging to the institution</a:t>
            </a:r>
          </a:p>
          <a:p>
            <a:endParaRPr lang="en-US" i="1" dirty="0">
              <a:solidFill>
                <a:srgbClr val="1F497D"/>
              </a:solidFill>
            </a:endParaRPr>
          </a:p>
          <a:p>
            <a:r>
              <a:rPr lang="en-US" i="1" dirty="0">
                <a:solidFill>
                  <a:srgbClr val="1F497D"/>
                </a:solidFill>
              </a:rPr>
              <a:t>Use </a:t>
            </a:r>
            <a:r>
              <a:rPr lang="en-US" b="1" i="1" dirty="0" err="1" smtClean="0">
                <a:solidFill>
                  <a:srgbClr val="1F497D"/>
                </a:solidFill>
              </a:rPr>
              <a:t>YOURVIEWCODE.nui.facets.title</a:t>
            </a:r>
            <a:r>
              <a:rPr lang="en-US" i="1" dirty="0" smtClean="0">
                <a:solidFill>
                  <a:srgbClr val="1F497D"/>
                </a:solidFill>
              </a:rPr>
              <a:t> </a:t>
            </a:r>
            <a:r>
              <a:rPr lang="en-US" i="1" dirty="0">
                <a:solidFill>
                  <a:srgbClr val="1F497D"/>
                </a:solidFill>
              </a:rPr>
              <a:t>to change label for </a:t>
            </a:r>
            <a:r>
              <a:rPr lang="en-US" i="1" dirty="0" smtClean="0">
                <a:solidFill>
                  <a:srgbClr val="1F497D"/>
                </a:solidFill>
              </a:rPr>
              <a:t>just your view</a:t>
            </a:r>
            <a:endParaRPr lang="en-US" i="1" dirty="0">
              <a:solidFill>
                <a:srgbClr val="1F497D"/>
              </a:solidFill>
            </a:endParaRPr>
          </a:p>
        </p:txBody>
      </p:sp>
    </p:spTree>
    <p:extLst>
      <p:ext uri="{BB962C8B-B14F-4D97-AF65-F5344CB8AC3E}">
        <p14:creationId xmlns:p14="http://schemas.microsoft.com/office/powerpoint/2010/main" val="22731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EAF379-3B53-4760-970C-E07E441D22AD}"/>
              </a:ext>
            </a:extLst>
          </p:cNvPr>
          <p:cNvSpPr>
            <a:spLocks noGrp="1"/>
          </p:cNvSpPr>
          <p:nvPr>
            <p:ph type="body" sz="quarter" idx="13"/>
          </p:nvPr>
        </p:nvSpPr>
        <p:spPr/>
        <p:txBody>
          <a:bodyPr/>
          <a:lstStyle/>
          <a:p>
            <a:r>
              <a:rPr lang="en-US" dirty="0" smtClean="0"/>
              <a:t>Exercise #4</a:t>
            </a:r>
          </a:p>
          <a:p>
            <a:endParaRPr lang="en-US" dirty="0"/>
          </a:p>
          <a:p>
            <a:pPr marL="342900" indent="-342900">
              <a:buFont typeface="Arial" panose="020B0604020202020204" pitchFamily="34" charset="0"/>
              <a:buChar char="•"/>
            </a:pPr>
            <a:r>
              <a:rPr lang="en-US" sz="2000" b="0" dirty="0" smtClean="0"/>
              <a:t>Test your View in the FE</a:t>
            </a:r>
          </a:p>
          <a:p>
            <a:pPr marL="342900" indent="-342900">
              <a:buFont typeface="Arial" panose="020B0604020202020204" pitchFamily="34" charset="0"/>
              <a:buChar char="•"/>
            </a:pPr>
            <a:r>
              <a:rPr lang="en-US" sz="2000" b="0" dirty="0" smtClean="0"/>
              <a:t>Choose a label to use for this exercise</a:t>
            </a:r>
          </a:p>
          <a:p>
            <a:pPr marL="342900" indent="-342900">
              <a:buFont typeface="Arial" panose="020B0604020202020204" pitchFamily="34" charset="0"/>
              <a:buChar char="•"/>
            </a:pPr>
            <a:r>
              <a:rPr lang="en-US" sz="2000" b="0" dirty="0" smtClean="0"/>
              <a:t>Access Front End code tables</a:t>
            </a:r>
          </a:p>
          <a:p>
            <a:pPr marL="342900" indent="-342900">
              <a:buFont typeface="Arial" panose="020B0604020202020204" pitchFamily="34" charset="0"/>
              <a:buChar char="•"/>
            </a:pPr>
            <a:r>
              <a:rPr lang="en-US" sz="2000" b="0" dirty="0" smtClean="0"/>
              <a:t>Search for a label in the code tables</a:t>
            </a:r>
            <a:endParaRPr lang="en-US" sz="2000" b="0" dirty="0"/>
          </a:p>
        </p:txBody>
      </p:sp>
      <p:sp>
        <p:nvSpPr>
          <p:cNvPr id="2" name="Slide Number Placeholder 1">
            <a:extLst>
              <a:ext uri="{FF2B5EF4-FFF2-40B4-BE49-F238E27FC236}">
                <a16:creationId xmlns:a16="http://schemas.microsoft.com/office/drawing/2014/main" id="{31049229-08C4-4A99-957F-6F0A17F9F39D}"/>
              </a:ext>
            </a:extLst>
          </p:cNvPr>
          <p:cNvSpPr>
            <a:spLocks noGrp="1"/>
          </p:cNvSpPr>
          <p:nvPr>
            <p:ph type="sldNum" sz="quarter" idx="4294967295"/>
          </p:nvPr>
        </p:nvSpPr>
        <p:spPr>
          <a:xfrm>
            <a:off x="0" y="4840288"/>
            <a:ext cx="539750" cy="365125"/>
          </a:xfrm>
        </p:spPr>
        <p:txBody>
          <a:bodyPr/>
          <a:lstStyle/>
          <a:p>
            <a:fld id="{1C146586-7EC2-481D-848F-8CE41EB2DE6C}" type="slidenum">
              <a:rPr lang="en-US" smtClean="0"/>
              <a:pPr/>
              <a:t>32</a:t>
            </a:fld>
            <a:endParaRPr lang="en-US" dirty="0"/>
          </a:p>
        </p:txBody>
      </p:sp>
    </p:spTree>
    <p:extLst>
      <p:ext uri="{BB962C8B-B14F-4D97-AF65-F5344CB8AC3E}">
        <p14:creationId xmlns:p14="http://schemas.microsoft.com/office/powerpoint/2010/main" val="344093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Agenda</a:t>
            </a:r>
            <a:endParaRPr lang="en-US" dirty="0"/>
          </a:p>
        </p:txBody>
      </p:sp>
      <p:sp>
        <p:nvSpPr>
          <p:cNvPr id="4" name="Text Placeholder 3"/>
          <p:cNvSpPr>
            <a:spLocks noGrp="1"/>
          </p:cNvSpPr>
          <p:nvPr>
            <p:ph type="body" sz="quarter" idx="25"/>
          </p:nvPr>
        </p:nvSpPr>
        <p:spPr/>
        <p:txBody>
          <a:bodyPr/>
          <a:lstStyle/>
          <a:p>
            <a:r>
              <a:rPr lang="en-US" b="0" dirty="0"/>
              <a:t>Primo UX (Front End)</a:t>
            </a:r>
          </a:p>
          <a:p>
            <a:r>
              <a:rPr lang="en-US" b="0" dirty="0"/>
              <a:t>Primo Back Office</a:t>
            </a:r>
          </a:p>
          <a:p>
            <a:r>
              <a:rPr lang="en-US" b="0" dirty="0"/>
              <a:t>Views</a:t>
            </a:r>
          </a:p>
          <a:p>
            <a:r>
              <a:rPr lang="en-US" b="0" dirty="0"/>
              <a:t>Labels (Code Tables)</a:t>
            </a:r>
          </a:p>
          <a:p>
            <a:r>
              <a:rPr lang="en-US" dirty="0"/>
              <a:t>CSS and HTML</a:t>
            </a:r>
          </a:p>
          <a:p>
            <a:r>
              <a:rPr lang="en-US" b="0" dirty="0"/>
              <a:t>Next Steps, Support Resources and Feedback</a:t>
            </a:r>
          </a:p>
          <a:p>
            <a:endParaRPr lang="en-US" dirty="0"/>
          </a:p>
        </p:txBody>
      </p:sp>
      <p:sp>
        <p:nvSpPr>
          <p:cNvPr id="2" name="Slide Number Placeholder 1"/>
          <p:cNvSpPr>
            <a:spLocks noGrp="1"/>
          </p:cNvSpPr>
          <p:nvPr>
            <p:ph type="sldNum" sz="quarter" idx="4294967295"/>
          </p:nvPr>
        </p:nvSpPr>
        <p:spPr>
          <a:xfrm>
            <a:off x="0" y="4840288"/>
            <a:ext cx="539750" cy="365125"/>
          </a:xfrm>
        </p:spPr>
        <p:txBody>
          <a:bodyPr/>
          <a:lstStyle/>
          <a:p>
            <a:fld id="{1C146586-7EC2-481D-848F-8CE41EB2DE6C}" type="slidenum">
              <a:rPr lang="en-US" smtClean="0"/>
              <a:pPr/>
              <a:t>33</a:t>
            </a:fld>
            <a:endParaRPr lang="en-US" dirty="0"/>
          </a:p>
        </p:txBody>
      </p:sp>
    </p:spTree>
    <p:extLst>
      <p:ext uri="{BB962C8B-B14F-4D97-AF65-F5344CB8AC3E}">
        <p14:creationId xmlns:p14="http://schemas.microsoft.com/office/powerpoint/2010/main" val="825917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(default)</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34</a:t>
            </a:fld>
            <a:endParaRPr lang="en-US" dirty="0"/>
          </a:p>
        </p:txBody>
      </p:sp>
      <p:pic>
        <p:nvPicPr>
          <p:cNvPr id="6" name="Picture 5"/>
          <p:cNvPicPr>
            <a:picLocks noChangeAspect="1"/>
          </p:cNvPicPr>
          <p:nvPr/>
        </p:nvPicPr>
        <p:blipFill>
          <a:blip r:embed="rId3"/>
          <a:stretch>
            <a:fillRect/>
          </a:stretch>
        </p:blipFill>
        <p:spPr>
          <a:xfrm>
            <a:off x="1292477" y="700944"/>
            <a:ext cx="6533676" cy="3989590"/>
          </a:xfrm>
          <a:prstGeom prst="rect">
            <a:avLst/>
          </a:prstGeom>
          <a:ln>
            <a:solidFill>
              <a:schemeClr val="bg1">
                <a:lumMod val="75000"/>
              </a:schemeClr>
            </a:solidFill>
          </a:ln>
        </p:spPr>
      </p:pic>
    </p:spTree>
    <p:extLst>
      <p:ext uri="{BB962C8B-B14F-4D97-AF65-F5344CB8AC3E}">
        <p14:creationId xmlns:p14="http://schemas.microsoft.com/office/powerpoint/2010/main" val="2833219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(mobile)</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35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148" y="533400"/>
            <a:ext cx="2445725" cy="4305729"/>
          </a:xfrm>
          <a:prstGeom prst="rect">
            <a:avLst/>
          </a:prstGeom>
        </p:spPr>
      </p:pic>
      <p:sp>
        <p:nvSpPr>
          <p:cNvPr id="7" name="Left-Right Arrow 6"/>
          <p:cNvSpPr/>
          <p:nvPr/>
        </p:nvSpPr>
        <p:spPr bwMode="auto">
          <a:xfrm>
            <a:off x="3437467" y="3970984"/>
            <a:ext cx="1918474" cy="230217"/>
          </a:xfrm>
          <a:prstGeom prst="leftRightArrow">
            <a:avLst/>
          </a:prstGeom>
          <a:solidFill>
            <a:srgbClr val="F47C30"/>
          </a:solidFill>
          <a:ln>
            <a:solidFill>
              <a:srgbClr val="F47C30"/>
            </a:solidFill>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355" tIns="45678" rIns="91355" bIns="45678" numCol="1" rtlCol="0" anchor="t" anchorCtr="0" compatLnSpc="1">
            <a:prstTxWarp prst="textNoShape">
              <a:avLst/>
            </a:prstTxWarp>
          </a:bodyPr>
          <a:lstStyle/>
          <a:p>
            <a:pPr defTabSz="913554">
              <a:spcBef>
                <a:spcPct val="0"/>
              </a:spcBef>
            </a:pPr>
            <a:endParaRPr lang="en-US" sz="1598" dirty="0">
              <a:solidFill>
                <a:schemeClr val="bg1"/>
              </a:solidFill>
              <a:latin typeface="Arial" pitchFamily="34" charset="0"/>
              <a:cs typeface="Arial" pitchFamily="34" charset="0"/>
            </a:endParaRPr>
          </a:p>
        </p:txBody>
      </p:sp>
      <p:sp>
        <p:nvSpPr>
          <p:cNvPr id="8" name="TextBox 7"/>
          <p:cNvSpPr txBox="1"/>
          <p:nvPr/>
        </p:nvSpPr>
        <p:spPr>
          <a:xfrm>
            <a:off x="3763607" y="3728019"/>
            <a:ext cx="1266193" cy="300082"/>
          </a:xfrm>
          <a:prstGeom prst="rect">
            <a:avLst/>
          </a:prstGeom>
          <a:noFill/>
        </p:spPr>
        <p:txBody>
          <a:bodyPr wrap="square" rtlCol="0">
            <a:spAutoFit/>
          </a:bodyPr>
          <a:lstStyle/>
          <a:p>
            <a:pPr algn="ctr"/>
            <a:r>
              <a:rPr lang="en-US" sz="1350" b="1" dirty="0"/>
              <a:t>500 pixels</a:t>
            </a:r>
          </a:p>
        </p:txBody>
      </p:sp>
      <p:pic>
        <p:nvPicPr>
          <p:cNvPr id="9" name="Picture 8"/>
          <p:cNvPicPr>
            <a:picLocks noChangeAspect="1"/>
          </p:cNvPicPr>
          <p:nvPr/>
        </p:nvPicPr>
        <p:blipFill>
          <a:blip r:embed="rId4"/>
          <a:stretch>
            <a:fillRect/>
          </a:stretch>
        </p:blipFill>
        <p:spPr>
          <a:xfrm>
            <a:off x="3437467" y="1166227"/>
            <a:ext cx="1944871" cy="2561792"/>
          </a:xfrm>
          <a:prstGeom prst="rect">
            <a:avLst/>
          </a:prstGeom>
          <a:noFill/>
          <a:ln>
            <a:solidFill>
              <a:schemeClr val="bg1">
                <a:lumMod val="75000"/>
              </a:schemeClr>
            </a:solidFill>
          </a:ln>
        </p:spPr>
      </p:pic>
    </p:spTree>
    <p:extLst>
      <p:ext uri="{BB962C8B-B14F-4D97-AF65-F5344CB8AC3E}">
        <p14:creationId xmlns:p14="http://schemas.microsoft.com/office/powerpoint/2010/main" val="419831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vs New UX customization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36</a:t>
            </a:fld>
            <a:endParaRPr lang="en-US" dirty="0"/>
          </a:p>
        </p:txBody>
      </p:sp>
      <p:sp>
        <p:nvSpPr>
          <p:cNvPr id="5"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Classic vs New UX customization</a:t>
            </a:r>
          </a:p>
          <a:p>
            <a:r>
              <a:rPr lang="en-US" sz="1600" dirty="0"/>
              <a:t>Classic still uses File Uploader to manage CSS, images &amp; HTML</a:t>
            </a:r>
          </a:p>
          <a:p>
            <a:r>
              <a:rPr lang="en-US" sz="1600" dirty="0"/>
              <a:t>New UX uses UI Customization Package Manager</a:t>
            </a:r>
          </a:p>
          <a:p>
            <a:endParaRPr lang="en-US" sz="1800" dirty="0"/>
          </a:p>
        </p:txBody>
      </p:sp>
      <p:pic>
        <p:nvPicPr>
          <p:cNvPr id="3" name="Picture 2"/>
          <p:cNvPicPr>
            <a:picLocks noChangeAspect="1"/>
          </p:cNvPicPr>
          <p:nvPr/>
        </p:nvPicPr>
        <p:blipFill>
          <a:blip r:embed="rId3"/>
          <a:stretch>
            <a:fillRect/>
          </a:stretch>
        </p:blipFill>
        <p:spPr>
          <a:xfrm>
            <a:off x="4355976" y="770425"/>
            <a:ext cx="4667250" cy="3193733"/>
          </a:xfrm>
          <a:prstGeom prst="rect">
            <a:avLst/>
          </a:prstGeom>
          <a:ln>
            <a:solidFill>
              <a:schemeClr val="bg1">
                <a:lumMod val="50000"/>
              </a:schemeClr>
            </a:solidFill>
          </a:ln>
        </p:spPr>
      </p:pic>
    </p:spTree>
    <p:extLst>
      <p:ext uri="{BB962C8B-B14F-4D97-AF65-F5344CB8AC3E}">
        <p14:creationId xmlns:p14="http://schemas.microsoft.com/office/powerpoint/2010/main" val="114856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Customization Manager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37</a:t>
            </a:fld>
            <a:endParaRPr lang="en-US" dirty="0"/>
          </a:p>
        </p:txBody>
      </p:sp>
      <p:sp>
        <p:nvSpPr>
          <p:cNvPr id="5" name="Content Placeholder 3"/>
          <p:cNvSpPr txBox="1">
            <a:spLocks/>
          </p:cNvSpPr>
          <p:nvPr/>
        </p:nvSpPr>
        <p:spPr>
          <a:xfrm>
            <a:off x="323529" y="752605"/>
            <a:ext cx="377666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Package Files</a:t>
            </a:r>
            <a:endParaRPr lang="en-US" sz="1800" b="1" dirty="0"/>
          </a:p>
          <a:p>
            <a:r>
              <a:rPr lang="en-US" sz="1600" dirty="0"/>
              <a:t>Go to Primo Back Office &gt; Deploy &amp; Utilities &gt; Customization Manager</a:t>
            </a:r>
          </a:p>
          <a:p>
            <a:r>
              <a:rPr lang="en-US" sz="1600" dirty="0"/>
              <a:t>Select Owner and View</a:t>
            </a:r>
          </a:p>
          <a:p>
            <a:r>
              <a:rPr lang="en-US" sz="1600" dirty="0"/>
              <a:t>Download Template Package</a:t>
            </a:r>
          </a:p>
          <a:p>
            <a:r>
              <a:rPr lang="en-US" sz="1600" dirty="0"/>
              <a:t>Unzip and rename using View code</a:t>
            </a:r>
          </a:p>
          <a:p>
            <a:r>
              <a:rPr lang="en-US" sz="1600" dirty="0"/>
              <a:t>Make adjustments to files</a:t>
            </a:r>
          </a:p>
          <a:p>
            <a:r>
              <a:rPr lang="en-US" sz="1600" dirty="0"/>
              <a:t>Zip and upload package</a:t>
            </a:r>
          </a:p>
          <a:p>
            <a:r>
              <a:rPr lang="en-US" sz="1600" dirty="0"/>
              <a:t>Deploy</a:t>
            </a:r>
          </a:p>
          <a:p>
            <a:pPr marL="0" indent="0">
              <a:buNone/>
            </a:pPr>
            <a:r>
              <a:rPr lang="en-US" sz="1800" b="1" dirty="0" smtClean="0"/>
              <a:t>Logo</a:t>
            </a:r>
            <a:endParaRPr lang="en-US" sz="1800" b="1" dirty="0"/>
          </a:p>
          <a:p>
            <a:r>
              <a:rPr lang="en-US" sz="1600" dirty="0" smtClean="0"/>
              <a:t>Upload logo</a:t>
            </a:r>
          </a:p>
          <a:p>
            <a:r>
              <a:rPr lang="en-US" sz="1600" dirty="0" smtClean="0"/>
              <a:t>Add URL if desired</a:t>
            </a:r>
            <a:endParaRPr lang="en-US" sz="1600" dirty="0"/>
          </a:p>
          <a:p>
            <a:r>
              <a:rPr lang="en-US" sz="1600" dirty="0" smtClean="0"/>
              <a:t>Deploy</a:t>
            </a:r>
          </a:p>
          <a:p>
            <a:r>
              <a:rPr lang="en-US" sz="1600" dirty="0" smtClean="0"/>
              <a:t>Save</a:t>
            </a:r>
            <a:endParaRPr lang="en-US" sz="1600" dirty="0"/>
          </a:p>
          <a:p>
            <a:endParaRPr lang="en-US" sz="1600" dirty="0" smtClean="0"/>
          </a:p>
          <a:p>
            <a:endParaRPr lang="en-US" sz="1600" dirty="0"/>
          </a:p>
        </p:txBody>
      </p:sp>
      <p:pic>
        <p:nvPicPr>
          <p:cNvPr id="6" name="Picture 5"/>
          <p:cNvPicPr>
            <a:picLocks noChangeAspect="1"/>
          </p:cNvPicPr>
          <p:nvPr/>
        </p:nvPicPr>
        <p:blipFill>
          <a:blip r:embed="rId3"/>
          <a:stretch>
            <a:fillRect/>
          </a:stretch>
        </p:blipFill>
        <p:spPr>
          <a:xfrm>
            <a:off x="4141136" y="752605"/>
            <a:ext cx="4900613" cy="3362325"/>
          </a:xfrm>
          <a:prstGeom prst="rect">
            <a:avLst/>
          </a:prstGeom>
          <a:ln>
            <a:solidFill>
              <a:schemeClr val="accent1"/>
            </a:solidFill>
          </a:ln>
        </p:spPr>
      </p:pic>
    </p:spTree>
    <p:extLst>
      <p:ext uri="{BB962C8B-B14F-4D97-AF65-F5344CB8AC3E}">
        <p14:creationId xmlns:p14="http://schemas.microsoft.com/office/powerpoint/2010/main" val="314052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38</a:t>
            </a:fld>
            <a:endParaRPr lang="en-US" dirty="0"/>
          </a:p>
        </p:txBody>
      </p:sp>
      <p:sp>
        <p:nvSpPr>
          <p:cNvPr id="5" name="Content Placeholder 3"/>
          <p:cNvSpPr txBox="1">
            <a:spLocks/>
          </p:cNvSpPr>
          <p:nvPr/>
        </p:nvSpPr>
        <p:spPr>
          <a:xfrm>
            <a:off x="467545" y="752605"/>
            <a:ext cx="4374240"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Things to remember about custom1.css</a:t>
            </a:r>
          </a:p>
          <a:p>
            <a:pPr lvl="1"/>
            <a:r>
              <a:rPr lang="en-US" sz="1600" dirty="0"/>
              <a:t>Keep this file name!</a:t>
            </a:r>
          </a:p>
          <a:p>
            <a:pPr lvl="1"/>
            <a:r>
              <a:rPr lang="en-US" sz="1600" dirty="0"/>
              <a:t>Used in conjunction with a default CSS</a:t>
            </a:r>
          </a:p>
          <a:p>
            <a:pPr lvl="1"/>
            <a:r>
              <a:rPr lang="en-US" sz="1600" dirty="0"/>
              <a:t>Overrides any other customized </a:t>
            </a:r>
            <a:r>
              <a:rPr lang="en-US" sz="1600" dirty="0" err="1"/>
              <a:t>css</a:t>
            </a:r>
            <a:r>
              <a:rPr lang="en-US" sz="1600" dirty="0"/>
              <a:t> files that may exist</a:t>
            </a:r>
          </a:p>
          <a:p>
            <a:pPr lvl="1"/>
            <a:r>
              <a:rPr lang="en-US" sz="1600" dirty="0"/>
              <a:t>Use Chrome </a:t>
            </a:r>
            <a:r>
              <a:rPr lang="en-US" sz="1600" dirty="0" err="1"/>
              <a:t>DevTools</a:t>
            </a:r>
            <a:r>
              <a:rPr lang="en-US" sz="1600" dirty="0"/>
              <a:t> or similar app to identify CSS</a:t>
            </a:r>
          </a:p>
          <a:p>
            <a:pPr lvl="1"/>
            <a:r>
              <a:rPr lang="en-US" sz="1600" dirty="0"/>
              <a:t>Advanced: it’s possible to use GULP to customize CSS</a:t>
            </a:r>
            <a:endParaRPr lang="en-US" sz="1600" b="1" dirty="0" smtClean="0"/>
          </a:p>
          <a:p>
            <a:pPr marL="0" indent="0">
              <a:buNone/>
            </a:pPr>
            <a:endParaRPr lang="en-US" sz="1800" b="1" dirty="0" smtClean="0"/>
          </a:p>
          <a:p>
            <a:pPr marL="0" indent="0">
              <a:buNone/>
            </a:pPr>
            <a:r>
              <a:rPr lang="en-US" sz="1800" b="1" dirty="0" smtClean="0"/>
              <a:t>Demonstrate</a:t>
            </a:r>
          </a:p>
          <a:p>
            <a:pPr lvl="1"/>
            <a:r>
              <a:rPr lang="en-US" sz="1600" dirty="0"/>
              <a:t>Use Chrome </a:t>
            </a:r>
            <a:r>
              <a:rPr lang="en-US" sz="1600" dirty="0" err="1"/>
              <a:t>DevTools</a:t>
            </a:r>
            <a:r>
              <a:rPr lang="en-US" sz="1600" dirty="0"/>
              <a:t> to pinpoint code</a:t>
            </a:r>
          </a:p>
          <a:p>
            <a:pPr lvl="1"/>
            <a:r>
              <a:rPr lang="en-US" sz="1600" dirty="0"/>
              <a:t>Add sample code below to custom1.css</a:t>
            </a:r>
          </a:p>
          <a:p>
            <a:pPr lvl="1"/>
            <a:r>
              <a:rPr lang="en-US" sz="1600" dirty="0"/>
              <a:t>Save file in </a:t>
            </a:r>
            <a:r>
              <a:rPr lang="en-US" sz="1600" dirty="0" err="1"/>
              <a:t>css</a:t>
            </a:r>
            <a:r>
              <a:rPr lang="en-US" sz="1600" dirty="0"/>
              <a:t> folder</a:t>
            </a:r>
          </a:p>
          <a:p>
            <a:endParaRPr lang="en-US" dirty="0"/>
          </a:p>
        </p:txBody>
      </p:sp>
      <p:sp>
        <p:nvSpPr>
          <p:cNvPr id="6" name="Content Placeholder 2"/>
          <p:cNvSpPr txBox="1">
            <a:spLocks/>
          </p:cNvSpPr>
          <p:nvPr/>
        </p:nvSpPr>
        <p:spPr>
          <a:xfrm>
            <a:off x="5076056" y="784339"/>
            <a:ext cx="3950195" cy="1957958"/>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b="1" dirty="0" smtClean="0">
                <a:solidFill>
                  <a:srgbClr val="1F497D"/>
                </a:solidFill>
              </a:rPr>
              <a:t>Sample code to change search bar:</a:t>
            </a:r>
          </a:p>
          <a:p>
            <a:pPr marL="285750" lvl="1" indent="0">
              <a:buFont typeface="Arial" panose="020B0604020202020204" pitchFamily="34" charset="0"/>
              <a:buNone/>
            </a:pPr>
            <a:r>
              <a:rPr lang="en-US" sz="1200" i="1" dirty="0" smtClean="0">
                <a:solidFill>
                  <a:srgbClr val="1F497D"/>
                </a:solidFill>
              </a:rPr>
              <a:t>.prm-primary-bg.prm-hue1, </a:t>
            </a:r>
          </a:p>
          <a:p>
            <a:pPr marL="285750" lvl="1" indent="0">
              <a:buFont typeface="Arial" panose="020B0604020202020204" pitchFamily="34" charset="0"/>
              <a:buNone/>
            </a:pPr>
            <a:r>
              <a:rPr lang="en-US" sz="1200" i="1" dirty="0" smtClean="0">
                <a:solidFill>
                  <a:srgbClr val="1F497D"/>
                </a:solidFill>
              </a:rPr>
              <a:t>prm-journals-search-bar.prm-hue1, </a:t>
            </a:r>
          </a:p>
          <a:p>
            <a:pPr marL="285750" lvl="1" indent="0">
              <a:buFont typeface="Arial" panose="020B0604020202020204" pitchFamily="34" charset="0"/>
              <a:buNone/>
            </a:pPr>
            <a:r>
              <a:rPr lang="en-US" sz="1200" i="1" dirty="0" smtClean="0">
                <a:solidFill>
                  <a:srgbClr val="1F497D"/>
                </a:solidFill>
              </a:rPr>
              <a:t>prm-search-bar.prm-hue1, </a:t>
            </a:r>
          </a:p>
          <a:p>
            <a:pPr marL="285750" lvl="1" indent="0">
              <a:buFont typeface="Arial" panose="020B0604020202020204" pitchFamily="34" charset="0"/>
              <a:buNone/>
            </a:pPr>
            <a:r>
              <a:rPr lang="en-US" sz="1200" i="1" dirty="0" smtClean="0">
                <a:solidFill>
                  <a:srgbClr val="1F497D"/>
                </a:solidFill>
              </a:rPr>
              <a:t>prm-spinner.prm-hue1.overlay-cover.light-on-dark:after, </a:t>
            </a:r>
          </a:p>
          <a:p>
            <a:pPr marL="285750" lvl="1" indent="0">
              <a:buFont typeface="Arial" panose="020B0604020202020204" pitchFamily="34" charset="0"/>
              <a:buNone/>
            </a:pPr>
            <a:r>
              <a:rPr lang="en-US" sz="1200" i="1" dirty="0" err="1" smtClean="0">
                <a:solidFill>
                  <a:srgbClr val="1F497D"/>
                </a:solidFill>
              </a:rPr>
              <a:t>prm-topbar</a:t>
            </a:r>
            <a:r>
              <a:rPr lang="en-US" sz="1200" i="1" dirty="0" smtClean="0">
                <a:solidFill>
                  <a:srgbClr val="1F497D"/>
                </a:solidFill>
              </a:rPr>
              <a:t> .top-</a:t>
            </a:r>
            <a:r>
              <a:rPr lang="en-US" sz="1200" i="1" dirty="0" err="1" smtClean="0">
                <a:solidFill>
                  <a:srgbClr val="1F497D"/>
                </a:solidFill>
              </a:rPr>
              <a:t>nav</a:t>
            </a:r>
            <a:r>
              <a:rPr lang="en-US" sz="1200" i="1" dirty="0" smtClean="0">
                <a:solidFill>
                  <a:srgbClr val="1F497D"/>
                </a:solidFill>
              </a:rPr>
              <a:t>-bar {background-color: green;}</a:t>
            </a:r>
          </a:p>
          <a:p>
            <a:pPr marL="285750" lvl="1" indent="0">
              <a:buFont typeface="Arial" panose="020B0604020202020204" pitchFamily="34" charset="0"/>
              <a:buNone/>
            </a:pPr>
            <a:r>
              <a:rPr lang="en-US" sz="1200" i="1" dirty="0" err="1" smtClean="0">
                <a:solidFill>
                  <a:srgbClr val="1F497D"/>
                </a:solidFill>
              </a:rPr>
              <a:t>prm</a:t>
            </a:r>
            <a:r>
              <a:rPr lang="en-US" sz="1200" i="1" dirty="0" smtClean="0">
                <a:solidFill>
                  <a:srgbClr val="1F497D"/>
                </a:solidFill>
              </a:rPr>
              <a:t>-search-bar {background-color: gray;}</a:t>
            </a:r>
          </a:p>
          <a:p>
            <a:pPr lvl="4"/>
            <a:endParaRPr lang="en-US" dirty="0"/>
          </a:p>
        </p:txBody>
      </p:sp>
    </p:spTree>
    <p:extLst>
      <p:ext uri="{BB962C8B-B14F-4D97-AF65-F5344CB8AC3E}">
        <p14:creationId xmlns:p14="http://schemas.microsoft.com/office/powerpoint/2010/main" val="355574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39</a:t>
            </a:fld>
            <a:endParaRPr lang="en-US" dirty="0"/>
          </a:p>
        </p:txBody>
      </p:sp>
      <p:sp>
        <p:nvSpPr>
          <p:cNvPr id="5" name="Content Placeholder 3"/>
          <p:cNvSpPr txBox="1">
            <a:spLocks/>
          </p:cNvSpPr>
          <p:nvPr/>
        </p:nvSpPr>
        <p:spPr>
          <a:xfrm>
            <a:off x="467545" y="752605"/>
            <a:ext cx="410445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Things to remember about images</a:t>
            </a:r>
          </a:p>
          <a:p>
            <a:pPr lvl="1"/>
            <a:r>
              <a:rPr lang="en-US" sz="1600" dirty="0"/>
              <a:t>Files must use existing filenames</a:t>
            </a:r>
          </a:p>
          <a:p>
            <a:pPr lvl="1"/>
            <a:r>
              <a:rPr lang="en-US" sz="1600" dirty="0"/>
              <a:t>library-logo.png</a:t>
            </a:r>
          </a:p>
          <a:p>
            <a:pPr lvl="1"/>
            <a:r>
              <a:rPr lang="en-US" sz="1600" dirty="0"/>
              <a:t>favicon.ico</a:t>
            </a:r>
          </a:p>
          <a:p>
            <a:pPr lvl="1"/>
            <a:r>
              <a:rPr lang="en-US" sz="1600" dirty="0"/>
              <a:t>icon_article.png; icon_book.png, </a:t>
            </a:r>
            <a:r>
              <a:rPr lang="en-US" sz="1600" dirty="0" err="1"/>
              <a:t>etc</a:t>
            </a:r>
            <a:endParaRPr lang="en-US" sz="1600" dirty="0"/>
          </a:p>
          <a:p>
            <a:pPr lvl="1"/>
            <a:r>
              <a:rPr lang="en-US" sz="1600" dirty="0"/>
              <a:t>Must be </a:t>
            </a:r>
            <a:r>
              <a:rPr lang="en-US" sz="1600" dirty="0" err="1"/>
              <a:t>png</a:t>
            </a:r>
            <a:r>
              <a:rPr lang="en-US" sz="1600" dirty="0"/>
              <a:t> format</a:t>
            </a:r>
          </a:p>
          <a:p>
            <a:pPr lvl="1"/>
            <a:r>
              <a:rPr lang="en-US" sz="1600" dirty="0"/>
              <a:t>Recommended sizes</a:t>
            </a:r>
          </a:p>
          <a:p>
            <a:pPr lvl="1"/>
            <a:r>
              <a:rPr lang="en-US" sz="1600" dirty="0"/>
              <a:t>Logo: 35x100 pixels</a:t>
            </a:r>
          </a:p>
          <a:p>
            <a:pPr lvl="1"/>
            <a:r>
              <a:rPr lang="en-US" sz="1600" dirty="0"/>
              <a:t>Favicon: 50x50 pixels</a:t>
            </a:r>
          </a:p>
          <a:p>
            <a:pPr lvl="1"/>
            <a:r>
              <a:rPr lang="en-US" sz="1600" dirty="0"/>
              <a:t>Resource type icons: 60x88 pixels</a:t>
            </a:r>
            <a:endParaRPr lang="en-US" sz="1800" b="1" dirty="0" smtClean="0"/>
          </a:p>
          <a:p>
            <a:pPr marL="0" indent="0">
              <a:buNone/>
            </a:pPr>
            <a:endParaRPr lang="en-US" dirty="0"/>
          </a:p>
        </p:txBody>
      </p:sp>
    </p:spTree>
    <p:extLst>
      <p:ext uri="{BB962C8B-B14F-4D97-AF65-F5344CB8AC3E}">
        <p14:creationId xmlns:p14="http://schemas.microsoft.com/office/powerpoint/2010/main" val="395346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2BEB-34D6-4D38-A51E-BB6B3973A71D}"/>
              </a:ext>
            </a:extLst>
          </p:cNvPr>
          <p:cNvSpPr>
            <a:spLocks noGrp="1"/>
          </p:cNvSpPr>
          <p:nvPr>
            <p:ph type="title"/>
          </p:nvPr>
        </p:nvSpPr>
        <p:spPr/>
        <p:txBody>
          <a:bodyPr/>
          <a:lstStyle/>
          <a:p>
            <a:r>
              <a:rPr lang="en-US" dirty="0"/>
              <a:t>Target Audience</a:t>
            </a:r>
          </a:p>
        </p:txBody>
      </p:sp>
      <p:sp>
        <p:nvSpPr>
          <p:cNvPr id="3" name="Slide Number Placeholder 2">
            <a:extLst>
              <a:ext uri="{FF2B5EF4-FFF2-40B4-BE49-F238E27FC236}">
                <a16:creationId xmlns:a16="http://schemas.microsoft.com/office/drawing/2014/main" id="{548EE7BC-4F4A-4E84-B8C2-491463088F4D}"/>
              </a:ext>
            </a:extLst>
          </p:cNvPr>
          <p:cNvSpPr>
            <a:spLocks noGrp="1"/>
          </p:cNvSpPr>
          <p:nvPr>
            <p:ph type="sldNum" sz="quarter" idx="4294967295"/>
          </p:nvPr>
        </p:nvSpPr>
        <p:spPr/>
        <p:txBody>
          <a:bodyPr/>
          <a:lstStyle/>
          <a:p>
            <a:fld id="{1C146586-7EC2-481D-848F-8CE41EB2DE6C}" type="slidenum">
              <a:rPr lang="en-US" smtClean="0"/>
              <a:pPr/>
              <a:t>4</a:t>
            </a:fld>
            <a:endParaRPr lang="en-US" dirty="0"/>
          </a:p>
        </p:txBody>
      </p:sp>
      <p:sp>
        <p:nvSpPr>
          <p:cNvPr id="4" name="Content Placeholder 3">
            <a:extLst>
              <a:ext uri="{FF2B5EF4-FFF2-40B4-BE49-F238E27FC236}">
                <a16:creationId xmlns:a16="http://schemas.microsoft.com/office/drawing/2014/main" id="{EF8827D5-3841-44DC-8205-4FD1DB604414}"/>
              </a:ext>
            </a:extLst>
          </p:cNvPr>
          <p:cNvSpPr>
            <a:spLocks noGrp="1"/>
          </p:cNvSpPr>
          <p:nvPr>
            <p:ph idx="1"/>
          </p:nvPr>
        </p:nvSpPr>
        <p:spPr>
          <a:xfrm>
            <a:off x="467544" y="896621"/>
            <a:ext cx="8228585" cy="3979385"/>
          </a:xfrm>
        </p:spPr>
        <p:txBody>
          <a:bodyPr>
            <a:normAutofit/>
          </a:bodyPr>
          <a:lstStyle/>
          <a:p>
            <a:r>
              <a:rPr lang="en-US" dirty="0"/>
              <a:t>Target Audience for the Session:</a:t>
            </a:r>
          </a:p>
          <a:p>
            <a:pPr lvl="1">
              <a:spcBef>
                <a:spcPts val="1200"/>
              </a:spcBef>
              <a:spcAft>
                <a:spcPts val="1200"/>
              </a:spcAft>
            </a:pPr>
            <a:r>
              <a:rPr lang="en-US" sz="1800" dirty="0" smtClean="0"/>
              <a:t>Staff responsible for configuring </a:t>
            </a:r>
            <a:r>
              <a:rPr lang="en-US" sz="1800" dirty="0" err="1" smtClean="0"/>
              <a:t>Primo’s</a:t>
            </a:r>
            <a:r>
              <a:rPr lang="en-US" sz="1800" dirty="0" smtClean="0"/>
              <a:t> user interface</a:t>
            </a:r>
            <a:endParaRPr lang="en-US" sz="1800" dirty="0"/>
          </a:p>
          <a:p>
            <a:pPr lvl="1">
              <a:spcBef>
                <a:spcPts val="1200"/>
              </a:spcBef>
              <a:spcAft>
                <a:spcPts val="1200"/>
              </a:spcAft>
            </a:pPr>
            <a:r>
              <a:rPr lang="en-US" sz="1800" dirty="0" smtClean="0"/>
              <a:t>Staff new to Primo</a:t>
            </a:r>
            <a:endParaRPr lang="en-US" sz="1800" dirty="0"/>
          </a:p>
          <a:p>
            <a:endParaRPr lang="en-US" dirty="0"/>
          </a:p>
        </p:txBody>
      </p:sp>
    </p:spTree>
    <p:extLst>
      <p:ext uri="{BB962C8B-B14F-4D97-AF65-F5344CB8AC3E}">
        <p14:creationId xmlns:p14="http://schemas.microsoft.com/office/powerpoint/2010/main" val="3026109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40</a:t>
            </a:fld>
            <a:endParaRPr lang="en-US" dirty="0"/>
          </a:p>
        </p:txBody>
      </p:sp>
      <p:sp>
        <p:nvSpPr>
          <p:cNvPr id="5" name="Content Placeholder 3"/>
          <p:cNvSpPr txBox="1">
            <a:spLocks/>
          </p:cNvSpPr>
          <p:nvPr/>
        </p:nvSpPr>
        <p:spPr>
          <a:xfrm>
            <a:off x="467545" y="752605"/>
            <a:ext cx="6408711"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Things to remember about HTML</a:t>
            </a:r>
          </a:p>
          <a:p>
            <a:pPr lvl="1"/>
            <a:r>
              <a:rPr lang="en-US" sz="1600" dirty="0"/>
              <a:t>Classic used ‘tiles’ and multiple HTML files for homepage</a:t>
            </a:r>
          </a:p>
          <a:p>
            <a:pPr lvl="1"/>
            <a:r>
              <a:rPr lang="en-US" sz="1600" dirty="0"/>
              <a:t>New UI uses only one for homepage</a:t>
            </a:r>
          </a:p>
          <a:p>
            <a:pPr lvl="1"/>
            <a:r>
              <a:rPr lang="en-US" sz="1600" dirty="0"/>
              <a:t>Keep this file name!</a:t>
            </a:r>
          </a:p>
          <a:p>
            <a:pPr lvl="1"/>
            <a:r>
              <a:rPr lang="en-US" sz="1600" dirty="0"/>
              <a:t>home_en_US.html is recognized as the English version</a:t>
            </a:r>
          </a:p>
          <a:p>
            <a:pPr lvl="1"/>
            <a:r>
              <a:rPr lang="en-US" sz="1600" dirty="0"/>
              <a:t>Used in conjunction with language functionality</a:t>
            </a:r>
          </a:p>
          <a:p>
            <a:pPr lvl="1"/>
            <a:r>
              <a:rPr lang="en-US" sz="1600" dirty="0"/>
              <a:t>Possible to implement multiple languages</a:t>
            </a:r>
            <a:endParaRPr lang="en-US" dirty="0"/>
          </a:p>
        </p:txBody>
      </p:sp>
    </p:spTree>
    <p:extLst>
      <p:ext uri="{BB962C8B-B14F-4D97-AF65-F5344CB8AC3E}">
        <p14:creationId xmlns:p14="http://schemas.microsoft.com/office/powerpoint/2010/main" val="915160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CEAF379-3B53-4760-970C-E07E441D22AD}"/>
              </a:ext>
            </a:extLst>
          </p:cNvPr>
          <p:cNvSpPr>
            <a:spLocks noGrp="1"/>
          </p:cNvSpPr>
          <p:nvPr>
            <p:ph type="body" sz="quarter" idx="13"/>
          </p:nvPr>
        </p:nvSpPr>
        <p:spPr/>
        <p:txBody>
          <a:bodyPr/>
          <a:lstStyle/>
          <a:p>
            <a:r>
              <a:rPr lang="en-US" dirty="0" smtClean="0"/>
              <a:t>Exercise #5</a:t>
            </a:r>
          </a:p>
          <a:p>
            <a:endParaRPr lang="en-US" dirty="0"/>
          </a:p>
          <a:p>
            <a:pPr marL="342900" indent="-342900">
              <a:buFont typeface="Arial" panose="020B0604020202020204" pitchFamily="34" charset="0"/>
              <a:buChar char="•"/>
            </a:pPr>
            <a:r>
              <a:rPr lang="en-US" sz="2000" b="0" dirty="0" smtClean="0"/>
              <a:t>Access the UI Customizations Manager</a:t>
            </a:r>
          </a:p>
          <a:p>
            <a:pPr marL="342900" indent="-342900">
              <a:buFont typeface="Arial" panose="020B0604020202020204" pitchFamily="34" charset="0"/>
              <a:buChar char="•"/>
            </a:pPr>
            <a:r>
              <a:rPr lang="en-US" sz="2000" b="0" dirty="0" smtClean="0"/>
              <a:t>Download the files for your View</a:t>
            </a:r>
          </a:p>
          <a:p>
            <a:pPr marL="342900" indent="-342900">
              <a:buFont typeface="Arial" panose="020B0604020202020204" pitchFamily="34" charset="0"/>
              <a:buChar char="•"/>
            </a:pPr>
            <a:r>
              <a:rPr lang="en-US" sz="2000" b="0" dirty="0" smtClean="0"/>
              <a:t>Unzip and examine the files</a:t>
            </a:r>
          </a:p>
        </p:txBody>
      </p:sp>
      <p:sp>
        <p:nvSpPr>
          <p:cNvPr id="4" name="Slide Number Placeholder 3"/>
          <p:cNvSpPr>
            <a:spLocks noGrp="1"/>
          </p:cNvSpPr>
          <p:nvPr>
            <p:ph type="sldNum" sz="quarter" idx="4294967295"/>
          </p:nvPr>
        </p:nvSpPr>
        <p:spPr>
          <a:xfrm>
            <a:off x="0" y="4840288"/>
            <a:ext cx="539750" cy="365125"/>
          </a:xfrm>
        </p:spPr>
        <p:txBody>
          <a:bodyPr/>
          <a:lstStyle/>
          <a:p>
            <a:fld id="{1C146586-7EC2-481D-848F-8CE41EB2DE6C}" type="slidenum">
              <a:rPr lang="en-US" smtClean="0"/>
              <a:pPr/>
              <a:t>41</a:t>
            </a:fld>
            <a:endParaRPr lang="en-US" dirty="0"/>
          </a:p>
        </p:txBody>
      </p:sp>
    </p:spTree>
    <p:extLst>
      <p:ext uri="{BB962C8B-B14F-4D97-AF65-F5344CB8AC3E}">
        <p14:creationId xmlns:p14="http://schemas.microsoft.com/office/powerpoint/2010/main" val="245465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42</a:t>
            </a:fld>
            <a:endParaRPr lang="en-US" dirty="0"/>
          </a:p>
        </p:txBody>
      </p:sp>
      <p:sp>
        <p:nvSpPr>
          <p:cNvPr id="9" name="Title 1">
            <a:extLst>
              <a:ext uri="{FF2B5EF4-FFF2-40B4-BE49-F238E27FC236}">
                <a16:creationId xmlns:a16="http://schemas.microsoft.com/office/drawing/2014/main" id="{F45B2F1E-EE0D-473E-B5EF-2F9B1A001A2A}"/>
              </a:ext>
            </a:extLst>
          </p:cNvPr>
          <p:cNvSpPr>
            <a:spLocks noGrp="1"/>
          </p:cNvSpPr>
          <p:nvPr>
            <p:ph type="title"/>
          </p:nvPr>
        </p:nvSpPr>
        <p:spPr>
          <a:xfrm>
            <a:off x="457200" y="51470"/>
            <a:ext cx="8229600" cy="576064"/>
          </a:xfrm>
        </p:spPr>
        <p:txBody>
          <a:bodyPr/>
          <a:lstStyle/>
          <a:p>
            <a:r>
              <a:rPr lang="en-US" dirty="0"/>
              <a:t>Questions?</a:t>
            </a:r>
          </a:p>
        </p:txBody>
      </p:sp>
      <p:grpSp>
        <p:nvGrpSpPr>
          <p:cNvPr id="10" name="Group 9">
            <a:extLst>
              <a:ext uri="{FF2B5EF4-FFF2-40B4-BE49-F238E27FC236}">
                <a16:creationId xmlns:a16="http://schemas.microsoft.com/office/drawing/2014/main" id="{FD94F7D7-A817-4F36-9B02-A26234B52192}"/>
              </a:ext>
            </a:extLst>
          </p:cNvPr>
          <p:cNvGrpSpPr/>
          <p:nvPr/>
        </p:nvGrpSpPr>
        <p:grpSpPr>
          <a:xfrm>
            <a:off x="95511" y="2522983"/>
            <a:ext cx="8952977" cy="2316682"/>
            <a:chOff x="106563" y="4226918"/>
            <a:chExt cx="8952977" cy="2316682"/>
          </a:xfrm>
        </p:grpSpPr>
        <p:pic>
          <p:nvPicPr>
            <p:cNvPr id="11" name="Picture 10">
              <a:extLst>
                <a:ext uri="{FF2B5EF4-FFF2-40B4-BE49-F238E27FC236}">
                  <a16:creationId xmlns:a16="http://schemas.microsoft.com/office/drawing/2014/main" id="{A463160A-9E5D-4E21-AD3F-307645A5697C}"/>
                </a:ext>
              </a:extLst>
            </p:cNvPr>
            <p:cNvPicPr>
              <a:picLocks noChangeAspect="1"/>
            </p:cNvPicPr>
            <p:nvPr/>
          </p:nvPicPr>
          <p:blipFill>
            <a:blip r:embed="rId2"/>
            <a:stretch>
              <a:fillRect/>
            </a:stretch>
          </p:blipFill>
          <p:spPr>
            <a:xfrm>
              <a:off x="4365213" y="4226918"/>
              <a:ext cx="4694327" cy="2316681"/>
            </a:xfrm>
            <a:prstGeom prst="rect">
              <a:avLst/>
            </a:prstGeom>
          </p:spPr>
        </p:pic>
        <p:pic>
          <p:nvPicPr>
            <p:cNvPr id="12" name="Picture 11">
              <a:extLst>
                <a:ext uri="{FF2B5EF4-FFF2-40B4-BE49-F238E27FC236}">
                  <a16:creationId xmlns:a16="http://schemas.microsoft.com/office/drawing/2014/main" id="{CD0AC520-DF8B-4EFF-892B-BD10F3F6D8C1}"/>
                </a:ext>
              </a:extLst>
            </p:cNvPr>
            <p:cNvPicPr>
              <a:picLocks noChangeAspect="1"/>
            </p:cNvPicPr>
            <p:nvPr/>
          </p:nvPicPr>
          <p:blipFill>
            <a:blip r:embed="rId2"/>
            <a:stretch>
              <a:fillRect/>
            </a:stretch>
          </p:blipFill>
          <p:spPr>
            <a:xfrm>
              <a:off x="106563" y="4226919"/>
              <a:ext cx="4694327" cy="2316681"/>
            </a:xfrm>
            <a:prstGeom prst="rect">
              <a:avLst/>
            </a:prstGeom>
          </p:spPr>
        </p:pic>
      </p:grpSp>
      <p:sp>
        <p:nvSpPr>
          <p:cNvPr id="13" name="Content Placeholder 4">
            <a:extLst>
              <a:ext uri="{FF2B5EF4-FFF2-40B4-BE49-F238E27FC236}">
                <a16:creationId xmlns:a16="http://schemas.microsoft.com/office/drawing/2014/main" id="{D642BB03-CEC4-4BFB-9808-6D8C9DDD31E3}"/>
              </a:ext>
            </a:extLst>
          </p:cNvPr>
          <p:cNvSpPr txBox="1">
            <a:spLocks/>
          </p:cNvSpPr>
          <p:nvPr/>
        </p:nvSpPr>
        <p:spPr>
          <a:xfrm>
            <a:off x="1115616" y="1067956"/>
            <a:ext cx="6236680" cy="1730000"/>
          </a:xfrm>
          <a:prstGeom prst="rect">
            <a:avLst/>
          </a:prstGeom>
        </p:spPr>
        <p:txBody>
          <a:bodyPr>
            <a:normAutofit/>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t>Any Final Questions? </a:t>
            </a:r>
          </a:p>
        </p:txBody>
      </p:sp>
    </p:spTree>
    <p:extLst>
      <p:ext uri="{BB962C8B-B14F-4D97-AF65-F5344CB8AC3E}">
        <p14:creationId xmlns:p14="http://schemas.microsoft.com/office/powerpoint/2010/main" val="1382325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Agenda</a:t>
            </a:r>
            <a:endParaRPr lang="en-US" dirty="0"/>
          </a:p>
        </p:txBody>
      </p:sp>
      <p:sp>
        <p:nvSpPr>
          <p:cNvPr id="4" name="Text Placeholder 3"/>
          <p:cNvSpPr>
            <a:spLocks noGrp="1"/>
          </p:cNvSpPr>
          <p:nvPr>
            <p:ph type="body" sz="quarter" idx="25"/>
          </p:nvPr>
        </p:nvSpPr>
        <p:spPr/>
        <p:txBody>
          <a:bodyPr/>
          <a:lstStyle/>
          <a:p>
            <a:r>
              <a:rPr lang="en-US" b="0" dirty="0"/>
              <a:t>Primo UX (Front End)</a:t>
            </a:r>
          </a:p>
          <a:p>
            <a:r>
              <a:rPr lang="en-US" b="0" dirty="0"/>
              <a:t>Primo Back Office</a:t>
            </a:r>
          </a:p>
          <a:p>
            <a:r>
              <a:rPr lang="en-US" b="0" dirty="0"/>
              <a:t>Views</a:t>
            </a:r>
          </a:p>
          <a:p>
            <a:r>
              <a:rPr lang="en-US" b="0" dirty="0"/>
              <a:t>Labels (Code Tables)</a:t>
            </a:r>
          </a:p>
          <a:p>
            <a:r>
              <a:rPr lang="en-US" b="0" dirty="0"/>
              <a:t>CSS and HTML</a:t>
            </a:r>
          </a:p>
          <a:p>
            <a:r>
              <a:rPr lang="en-US" dirty="0"/>
              <a:t>Next Steps, Support Resources and Feedback</a:t>
            </a:r>
          </a:p>
          <a:p>
            <a:endParaRPr lang="en-US" dirty="0"/>
          </a:p>
        </p:txBody>
      </p:sp>
      <p:sp>
        <p:nvSpPr>
          <p:cNvPr id="2" name="Slide Number Placeholder 1"/>
          <p:cNvSpPr>
            <a:spLocks noGrp="1"/>
          </p:cNvSpPr>
          <p:nvPr>
            <p:ph type="sldNum" sz="quarter" idx="4294967295"/>
          </p:nvPr>
        </p:nvSpPr>
        <p:spPr>
          <a:xfrm>
            <a:off x="0" y="4840288"/>
            <a:ext cx="539750" cy="365125"/>
          </a:xfrm>
        </p:spPr>
        <p:txBody>
          <a:bodyPr/>
          <a:lstStyle/>
          <a:p>
            <a:fld id="{1C146586-7EC2-481D-848F-8CE41EB2DE6C}" type="slidenum">
              <a:rPr lang="en-US" smtClean="0"/>
              <a:pPr/>
              <a:t>43</a:t>
            </a:fld>
            <a:endParaRPr lang="en-US" dirty="0"/>
          </a:p>
        </p:txBody>
      </p:sp>
    </p:spTree>
    <p:extLst>
      <p:ext uri="{BB962C8B-B14F-4D97-AF65-F5344CB8AC3E}">
        <p14:creationId xmlns:p14="http://schemas.microsoft.com/office/powerpoint/2010/main" val="1499923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44</a:t>
            </a:fld>
            <a:endParaRPr lang="en-US" dirty="0"/>
          </a:p>
        </p:txBody>
      </p:sp>
      <p:sp>
        <p:nvSpPr>
          <p:cNvPr id="9" name="Title 1">
            <a:extLst>
              <a:ext uri="{FF2B5EF4-FFF2-40B4-BE49-F238E27FC236}">
                <a16:creationId xmlns:a16="http://schemas.microsoft.com/office/drawing/2014/main" id="{7F71B820-6428-4828-9F68-43C7ACDDBE9F}"/>
              </a:ext>
            </a:extLst>
          </p:cNvPr>
          <p:cNvSpPr>
            <a:spLocks noGrp="1"/>
          </p:cNvSpPr>
          <p:nvPr>
            <p:ph type="title"/>
          </p:nvPr>
        </p:nvSpPr>
        <p:spPr>
          <a:xfrm>
            <a:off x="457200" y="51470"/>
            <a:ext cx="8291264" cy="576064"/>
          </a:xfrm>
        </p:spPr>
        <p:txBody>
          <a:bodyPr/>
          <a:lstStyle/>
          <a:p>
            <a:r>
              <a:rPr lang="en-US" dirty="0"/>
              <a:t>Next Steps and Resources </a:t>
            </a:r>
          </a:p>
        </p:txBody>
      </p:sp>
      <p:sp>
        <p:nvSpPr>
          <p:cNvPr id="10"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4" y="752605"/>
            <a:ext cx="8228585" cy="3979385"/>
          </a:xfrm>
        </p:spPr>
        <p:txBody>
          <a:bodyPr>
            <a:normAutofit lnSpcReduction="10000"/>
          </a:bodyPr>
          <a:lstStyle/>
          <a:p>
            <a:r>
              <a:rPr lang="en-US" sz="2000" b="1" dirty="0" smtClean="0"/>
              <a:t>Primo </a:t>
            </a:r>
            <a:r>
              <a:rPr lang="en-US" sz="2000" b="1" dirty="0"/>
              <a:t>Recorded Training: </a:t>
            </a:r>
            <a:r>
              <a:rPr lang="en-US" sz="2000" dirty="0">
                <a:hlinkClick r:id="rId2"/>
              </a:rPr>
              <a:t>https://</a:t>
            </a:r>
            <a:r>
              <a:rPr lang="en-US" sz="2000" dirty="0" smtClean="0">
                <a:hlinkClick r:id="rId2"/>
              </a:rPr>
              <a:t>knowledge.exlibrisgroup.com/Primo/Training</a:t>
            </a:r>
            <a:endParaRPr lang="en-US" dirty="0"/>
          </a:p>
          <a:p>
            <a:endParaRPr lang="en-US" sz="2000" b="1" dirty="0"/>
          </a:p>
          <a:p>
            <a:r>
              <a:rPr lang="en-US" sz="2000" b="1" dirty="0" smtClean="0"/>
              <a:t>Primo Documentation</a:t>
            </a:r>
            <a:r>
              <a:rPr lang="en-US" sz="2000" b="1" dirty="0"/>
              <a:t>: </a:t>
            </a:r>
            <a:r>
              <a:rPr lang="en-US" sz="2000" dirty="0">
                <a:hlinkClick r:id="rId3"/>
              </a:rPr>
              <a:t>https://</a:t>
            </a:r>
            <a:r>
              <a:rPr lang="en-US" sz="2000" dirty="0" smtClean="0">
                <a:hlinkClick r:id="rId3"/>
              </a:rPr>
              <a:t>knowledge.exlibrisgroup.com/Primo/Product_Documentation</a:t>
            </a:r>
            <a:endParaRPr lang="en-US" sz="2000" dirty="0" smtClean="0"/>
          </a:p>
          <a:p>
            <a:endParaRPr lang="en-US" dirty="0"/>
          </a:p>
          <a:p>
            <a:r>
              <a:rPr lang="en-US" sz="2000" dirty="0"/>
              <a:t>Additional support resources within the ExLibris Ecosystem:</a:t>
            </a:r>
          </a:p>
          <a:p>
            <a:pPr lvl="1">
              <a:spcBef>
                <a:spcPts val="600"/>
              </a:spcBef>
              <a:spcAft>
                <a:spcPts val="600"/>
              </a:spcAft>
            </a:pPr>
            <a:r>
              <a:rPr lang="en-US" dirty="0">
                <a:hlinkClick r:id="rId4"/>
              </a:rPr>
              <a:t>Idea Exchange</a:t>
            </a:r>
            <a:endParaRPr lang="en-US" dirty="0"/>
          </a:p>
          <a:p>
            <a:pPr lvl="1">
              <a:spcBef>
                <a:spcPts val="600"/>
              </a:spcBef>
              <a:spcAft>
                <a:spcPts val="600"/>
              </a:spcAft>
            </a:pPr>
            <a:r>
              <a:rPr lang="en-US" dirty="0">
                <a:hlinkClick r:id="rId5"/>
              </a:rPr>
              <a:t>Developer Network</a:t>
            </a:r>
            <a:r>
              <a:rPr lang="en-US" dirty="0"/>
              <a:t/>
            </a:r>
            <a:br>
              <a:rPr lang="en-US" dirty="0"/>
            </a:br>
            <a:endParaRPr lang="en-US" dirty="0"/>
          </a:p>
          <a:p>
            <a:r>
              <a:rPr lang="en-US" sz="2000" dirty="0">
                <a:hlinkClick r:id="rId6"/>
              </a:rPr>
              <a:t>2018 Technical Seminar Presentations </a:t>
            </a:r>
            <a:r>
              <a:rPr lang="en-US" sz="2000" dirty="0"/>
              <a:t>(Cross-Product section of CKC)</a:t>
            </a:r>
          </a:p>
          <a:p>
            <a:endParaRPr lang="en-US" dirty="0"/>
          </a:p>
        </p:txBody>
      </p:sp>
    </p:spTree>
    <p:extLst>
      <p:ext uri="{BB962C8B-B14F-4D97-AF65-F5344CB8AC3E}">
        <p14:creationId xmlns:p14="http://schemas.microsoft.com/office/powerpoint/2010/main" val="3315435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1">
            <a:extLst>
              <a:ext uri="{FF2B5EF4-FFF2-40B4-BE49-F238E27FC236}">
                <a16:creationId xmlns:a16="http://schemas.microsoft.com/office/drawing/2014/main" id="{7F71B820-6428-4828-9F68-43C7ACDDBE9F}"/>
              </a:ext>
            </a:extLst>
          </p:cNvPr>
          <p:cNvSpPr>
            <a:spLocks noGrp="1"/>
          </p:cNvSpPr>
          <p:nvPr>
            <p:ph type="title"/>
          </p:nvPr>
        </p:nvSpPr>
        <p:spPr>
          <a:xfrm>
            <a:off x="457200" y="51470"/>
            <a:ext cx="8291264" cy="576064"/>
          </a:xfrm>
        </p:spPr>
        <p:txBody>
          <a:bodyPr/>
          <a:lstStyle/>
          <a:p>
            <a:r>
              <a:rPr lang="en-US" dirty="0"/>
              <a:t>Session Feedback</a:t>
            </a:r>
          </a:p>
        </p:txBody>
      </p:sp>
      <p:sp>
        <p:nvSpPr>
          <p:cNvPr id="6"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4" y="752605"/>
            <a:ext cx="8228585" cy="1315089"/>
          </a:xfrm>
        </p:spPr>
        <p:txBody>
          <a:bodyPr>
            <a:normAutofit/>
          </a:bodyPr>
          <a:lstStyle/>
          <a:p>
            <a:pPr marL="0" indent="0">
              <a:buNone/>
            </a:pPr>
            <a:r>
              <a:rPr lang="en-US" dirty="0"/>
              <a:t>We Value Your Feedback!  </a:t>
            </a:r>
            <a:br>
              <a:rPr lang="en-US" dirty="0"/>
            </a:br>
            <a:r>
              <a:rPr lang="en-US" dirty="0"/>
              <a:t>Please complete the brief Session Comment Card:</a:t>
            </a:r>
            <a:br>
              <a:rPr lang="en-US" dirty="0"/>
            </a:br>
            <a:endParaRPr lang="en-US" dirty="0"/>
          </a:p>
          <a:p>
            <a:endParaRPr lang="en-US" dirty="0"/>
          </a:p>
        </p:txBody>
      </p:sp>
      <p:pic>
        <p:nvPicPr>
          <p:cNvPr id="7" name="Picture 6">
            <a:extLst>
              <a:ext uri="{FF2B5EF4-FFF2-40B4-BE49-F238E27FC236}">
                <a16:creationId xmlns:a16="http://schemas.microsoft.com/office/drawing/2014/main" id="{45F7C562-A068-424A-A62D-A030BA397AD0}"/>
              </a:ext>
            </a:extLst>
          </p:cNvPr>
          <p:cNvPicPr>
            <a:picLocks noChangeAspect="1"/>
          </p:cNvPicPr>
          <p:nvPr/>
        </p:nvPicPr>
        <p:blipFill>
          <a:blip r:embed="rId2"/>
          <a:stretch>
            <a:fillRect/>
          </a:stretch>
        </p:blipFill>
        <p:spPr>
          <a:xfrm>
            <a:off x="261672" y="1635646"/>
            <a:ext cx="4341160" cy="2578063"/>
          </a:xfrm>
          <a:prstGeom prst="rect">
            <a:avLst/>
          </a:prstGeom>
          <a:ln w="22225">
            <a:solidFill>
              <a:schemeClr val="tx1"/>
            </a:solidFill>
          </a:ln>
        </p:spPr>
      </p:pic>
      <p:pic>
        <p:nvPicPr>
          <p:cNvPr id="8" name="Picture 7">
            <a:extLst>
              <a:ext uri="{FF2B5EF4-FFF2-40B4-BE49-F238E27FC236}">
                <a16:creationId xmlns:a16="http://schemas.microsoft.com/office/drawing/2014/main" id="{913EB0F8-840B-4DBF-BAFE-282B3D4D25E3}"/>
              </a:ext>
            </a:extLst>
          </p:cNvPr>
          <p:cNvPicPr>
            <a:picLocks noChangeAspect="1"/>
          </p:cNvPicPr>
          <p:nvPr/>
        </p:nvPicPr>
        <p:blipFill>
          <a:blip r:embed="rId3"/>
          <a:stretch>
            <a:fillRect/>
          </a:stretch>
        </p:blipFill>
        <p:spPr>
          <a:xfrm>
            <a:off x="4302217" y="2052630"/>
            <a:ext cx="4491019" cy="2617908"/>
          </a:xfrm>
          <a:prstGeom prst="rect">
            <a:avLst/>
          </a:prstGeom>
          <a:ln w="22225">
            <a:solidFill>
              <a:schemeClr val="tx1"/>
            </a:solidFill>
          </a:ln>
        </p:spPr>
      </p:pic>
    </p:spTree>
    <p:extLst>
      <p:ext uri="{BB962C8B-B14F-4D97-AF65-F5344CB8AC3E}">
        <p14:creationId xmlns:p14="http://schemas.microsoft.com/office/powerpoint/2010/main" val="1497946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0FF6-1738-4EE0-9D88-6F2F59098FBF}"/>
              </a:ext>
            </a:extLst>
          </p:cNvPr>
          <p:cNvSpPr>
            <a:spLocks noGrp="1"/>
          </p:cNvSpPr>
          <p:nvPr>
            <p:ph type="ctrTitle"/>
          </p:nvPr>
        </p:nvSpPr>
        <p:spPr>
          <a:xfrm>
            <a:off x="685800" y="3003798"/>
            <a:ext cx="7772400" cy="877799"/>
          </a:xfrm>
        </p:spPr>
        <p:txBody>
          <a:bodyPr/>
          <a:lstStyle/>
          <a:p>
            <a:pPr algn="ctr"/>
            <a:r>
              <a:rPr lang="en-US" sz="4000" dirty="0"/>
              <a:t>Thank You!</a:t>
            </a:r>
          </a:p>
        </p:txBody>
      </p:sp>
    </p:spTree>
    <p:extLst>
      <p:ext uri="{BB962C8B-B14F-4D97-AF65-F5344CB8AC3E}">
        <p14:creationId xmlns:p14="http://schemas.microsoft.com/office/powerpoint/2010/main" val="322958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Agenda</a:t>
            </a:r>
            <a:endParaRPr lang="en-US" dirty="0"/>
          </a:p>
        </p:txBody>
      </p:sp>
      <p:sp>
        <p:nvSpPr>
          <p:cNvPr id="4" name="Text Placeholder 3"/>
          <p:cNvSpPr>
            <a:spLocks noGrp="1"/>
          </p:cNvSpPr>
          <p:nvPr>
            <p:ph type="body" sz="quarter" idx="25"/>
          </p:nvPr>
        </p:nvSpPr>
        <p:spPr/>
        <p:txBody>
          <a:bodyPr/>
          <a:lstStyle/>
          <a:p>
            <a:r>
              <a:rPr lang="en-US" dirty="0"/>
              <a:t>Primo UX (Front End)</a:t>
            </a:r>
          </a:p>
          <a:p>
            <a:r>
              <a:rPr lang="en-US" dirty="0"/>
              <a:t>Primo Back Office</a:t>
            </a:r>
          </a:p>
          <a:p>
            <a:r>
              <a:rPr lang="en-US" dirty="0"/>
              <a:t>Views</a:t>
            </a:r>
          </a:p>
          <a:p>
            <a:r>
              <a:rPr lang="en-US" dirty="0"/>
              <a:t>Labels (Code Tables)</a:t>
            </a:r>
          </a:p>
          <a:p>
            <a:r>
              <a:rPr lang="en-US" dirty="0"/>
              <a:t>CSS </a:t>
            </a:r>
            <a:r>
              <a:rPr lang="en-US" dirty="0"/>
              <a:t>and </a:t>
            </a:r>
            <a:r>
              <a:rPr lang="en-US" dirty="0" smtClean="0"/>
              <a:t>HTML</a:t>
            </a:r>
          </a:p>
          <a:p>
            <a:r>
              <a:rPr lang="en-US" dirty="0" smtClean="0"/>
              <a:t>Next </a:t>
            </a:r>
            <a:r>
              <a:rPr lang="en-US" dirty="0"/>
              <a:t>Steps, Support Resources and Feedback</a:t>
            </a:r>
          </a:p>
          <a:p>
            <a:endParaRPr lang="en-US" dirty="0"/>
          </a:p>
        </p:txBody>
      </p:sp>
      <p:sp>
        <p:nvSpPr>
          <p:cNvPr id="2" name="Slide Number Placeholder 1"/>
          <p:cNvSpPr>
            <a:spLocks noGrp="1"/>
          </p:cNvSpPr>
          <p:nvPr>
            <p:ph type="sldNum" sz="quarter" idx="4294967295"/>
          </p:nvPr>
        </p:nvSpPr>
        <p:spPr>
          <a:xfrm>
            <a:off x="0" y="4840288"/>
            <a:ext cx="539750" cy="365125"/>
          </a:xfrm>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225403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Agenda</a:t>
            </a:r>
            <a:endParaRPr lang="en-US" dirty="0"/>
          </a:p>
        </p:txBody>
      </p:sp>
      <p:sp>
        <p:nvSpPr>
          <p:cNvPr id="7" name="Text Placeholder 6"/>
          <p:cNvSpPr>
            <a:spLocks noGrp="1"/>
          </p:cNvSpPr>
          <p:nvPr>
            <p:ph type="body" sz="quarter" idx="25"/>
          </p:nvPr>
        </p:nvSpPr>
        <p:spPr/>
        <p:txBody>
          <a:bodyPr/>
          <a:lstStyle/>
          <a:p>
            <a:r>
              <a:rPr lang="en-US" dirty="0"/>
              <a:t>Primo UX (Front End)</a:t>
            </a:r>
          </a:p>
          <a:p>
            <a:r>
              <a:rPr lang="en-US" b="0" dirty="0"/>
              <a:t>Primo Back Office</a:t>
            </a:r>
          </a:p>
          <a:p>
            <a:r>
              <a:rPr lang="en-US" b="0" dirty="0"/>
              <a:t>Views</a:t>
            </a:r>
          </a:p>
          <a:p>
            <a:r>
              <a:rPr lang="en-US" b="0" dirty="0"/>
              <a:t>Labels (Code Tables)</a:t>
            </a:r>
          </a:p>
          <a:p>
            <a:r>
              <a:rPr lang="en-US" b="0" dirty="0"/>
              <a:t>CSS and HTML</a:t>
            </a:r>
          </a:p>
          <a:p>
            <a:r>
              <a:rPr lang="en-US" b="0" dirty="0"/>
              <a:t>Next Steps, Support Resources and Feedback</a:t>
            </a:r>
            <a:endParaRPr lang="en-US" b="0" dirty="0"/>
          </a:p>
        </p:txBody>
      </p:sp>
      <p:sp>
        <p:nvSpPr>
          <p:cNvPr id="2" name="Slide Number Placeholder 1"/>
          <p:cNvSpPr>
            <a:spLocks noGrp="1"/>
          </p:cNvSpPr>
          <p:nvPr>
            <p:ph type="sldNum" sz="quarter" idx="4294967295"/>
          </p:nvPr>
        </p:nvSpPr>
        <p:spPr>
          <a:xfrm>
            <a:off x="0" y="4840288"/>
            <a:ext cx="539750" cy="365125"/>
          </a:xfrm>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88146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Primo UX – DEMO </a:t>
            </a:r>
            <a:endParaRPr lang="en-US" dirty="0"/>
          </a:p>
        </p:txBody>
      </p:sp>
      <p:sp>
        <p:nvSpPr>
          <p:cNvPr id="4" name="Slide Number Placeholder 3"/>
          <p:cNvSpPr>
            <a:spLocks noGrp="1"/>
          </p:cNvSpPr>
          <p:nvPr>
            <p:ph type="sldNum" sz="quarter" idx="4"/>
          </p:nvPr>
        </p:nvSpPr>
        <p:spPr/>
        <p:txBody>
          <a:bodyPr/>
          <a:lstStyle/>
          <a:p>
            <a:fld id="{1C146586-7EC2-481D-848F-8CE41EB2DE6C}" type="slidenum">
              <a:rPr lang="en-US" smtClean="0"/>
              <a:pPr/>
              <a:t>7</a:t>
            </a:fld>
            <a:endParaRPr lang="en-US" dirty="0"/>
          </a:p>
        </p:txBody>
      </p:sp>
      <p:sp>
        <p:nvSpPr>
          <p:cNvPr id="5" name="Content Placeholder 3"/>
          <p:cNvSpPr txBox="1">
            <a:spLocks/>
          </p:cNvSpPr>
          <p:nvPr/>
        </p:nvSpPr>
        <p:spPr>
          <a:xfrm>
            <a:off x="467544" y="752605"/>
            <a:ext cx="8228585" cy="3979385"/>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Accessing the Primo Front End</a:t>
            </a:r>
          </a:p>
          <a:p>
            <a:r>
              <a:rPr lang="en-US" sz="2000" dirty="0"/>
              <a:t>Show URL with institution and view values</a:t>
            </a:r>
          </a:p>
          <a:p>
            <a:r>
              <a:rPr lang="en-US" sz="2000" dirty="0" smtClean="0"/>
              <a:t>Logo, header area</a:t>
            </a:r>
          </a:p>
          <a:p>
            <a:r>
              <a:rPr lang="en-US" sz="2000" dirty="0" smtClean="0"/>
              <a:t>Main Menu navigation</a:t>
            </a:r>
            <a:endParaRPr lang="en-US" sz="2000" b="1" dirty="0" smtClean="0"/>
          </a:p>
          <a:p>
            <a:r>
              <a:rPr lang="en-US" sz="2000" dirty="0" smtClean="0"/>
              <a:t>Basic search bar</a:t>
            </a:r>
          </a:p>
          <a:p>
            <a:r>
              <a:rPr lang="en-US" sz="2000" dirty="0" smtClean="0"/>
              <a:t>Tabs and scopes</a:t>
            </a:r>
          </a:p>
          <a:p>
            <a:r>
              <a:rPr lang="en-US" sz="2000" dirty="0" smtClean="0"/>
              <a:t>Advanced search options</a:t>
            </a:r>
          </a:p>
          <a:p>
            <a:r>
              <a:rPr lang="en-US" sz="2000" dirty="0" smtClean="0"/>
              <a:t>Browse search</a:t>
            </a:r>
          </a:p>
          <a:p>
            <a:r>
              <a:rPr lang="en-US" sz="2000" dirty="0" smtClean="0"/>
              <a:t>Search results – brief, full, facets</a:t>
            </a:r>
          </a:p>
          <a:p>
            <a:pPr lvl="1"/>
            <a:endParaRPr lang="en-US" dirty="0" smtClean="0"/>
          </a:p>
          <a:p>
            <a:endParaRPr lang="en-US" dirty="0"/>
          </a:p>
        </p:txBody>
      </p:sp>
    </p:spTree>
    <p:extLst>
      <p:ext uri="{BB962C8B-B14F-4D97-AF65-F5344CB8AC3E}">
        <p14:creationId xmlns:p14="http://schemas.microsoft.com/office/powerpoint/2010/main" val="77512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CEAF379-3B53-4760-970C-E07E441D22AD}"/>
              </a:ext>
            </a:extLst>
          </p:cNvPr>
          <p:cNvSpPr>
            <a:spLocks noGrp="1"/>
          </p:cNvSpPr>
          <p:nvPr>
            <p:ph type="body" sz="quarter" idx="13"/>
          </p:nvPr>
        </p:nvSpPr>
        <p:spPr/>
        <p:txBody>
          <a:bodyPr/>
          <a:lstStyle/>
          <a:p>
            <a:r>
              <a:rPr lang="en-US" dirty="0" smtClean="0"/>
              <a:t>Exercise #1</a:t>
            </a:r>
          </a:p>
          <a:p>
            <a:endParaRPr lang="en-US" dirty="0"/>
          </a:p>
          <a:p>
            <a:pPr marL="342900" indent="-342900">
              <a:buFont typeface="Arial" panose="020B0604020202020204" pitchFamily="34" charset="0"/>
              <a:buChar char="•"/>
            </a:pPr>
            <a:r>
              <a:rPr lang="en-US" sz="2000" b="0" dirty="0" smtClean="0"/>
              <a:t>Access the Primo UX (Front End)</a:t>
            </a:r>
          </a:p>
          <a:p>
            <a:pPr marL="342900" indent="-342900">
              <a:buFont typeface="Arial" panose="020B0604020202020204" pitchFamily="34" charset="0"/>
              <a:buChar char="•"/>
            </a:pPr>
            <a:r>
              <a:rPr lang="en-US" sz="2000" b="0" dirty="0" smtClean="0"/>
              <a:t>Conduct a few different searches</a:t>
            </a:r>
            <a:endParaRPr lang="en-US" sz="2000" b="0" dirty="0"/>
          </a:p>
          <a:p>
            <a:pPr marL="342900" indent="-342900">
              <a:buFont typeface="Arial" panose="020B0604020202020204" pitchFamily="34" charset="0"/>
              <a:buChar char="•"/>
            </a:pPr>
            <a:endParaRPr lang="en-US" sz="2000" b="0" dirty="0"/>
          </a:p>
          <a:p>
            <a:pPr marL="342900" indent="-342900">
              <a:buFont typeface="Arial" panose="020B0604020202020204" pitchFamily="34" charset="0"/>
              <a:buChar char="•"/>
            </a:pPr>
            <a:endParaRPr lang="en-US" sz="2000" b="0" dirty="0"/>
          </a:p>
        </p:txBody>
      </p:sp>
      <p:sp>
        <p:nvSpPr>
          <p:cNvPr id="4" name="Slide Number Placeholder 3"/>
          <p:cNvSpPr>
            <a:spLocks noGrp="1"/>
          </p:cNvSpPr>
          <p:nvPr>
            <p:ph type="sldNum" sz="quarter" idx="4294967295"/>
          </p:nvPr>
        </p:nvSpPr>
        <p:spPr>
          <a:xfrm>
            <a:off x="0" y="4840288"/>
            <a:ext cx="539750" cy="365125"/>
          </a:xfrm>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116076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Agenda</a:t>
            </a:r>
            <a:endParaRPr lang="en-US" dirty="0"/>
          </a:p>
        </p:txBody>
      </p:sp>
      <p:sp>
        <p:nvSpPr>
          <p:cNvPr id="4" name="Text Placeholder 3"/>
          <p:cNvSpPr>
            <a:spLocks noGrp="1"/>
          </p:cNvSpPr>
          <p:nvPr>
            <p:ph type="body" sz="quarter" idx="25"/>
          </p:nvPr>
        </p:nvSpPr>
        <p:spPr/>
        <p:txBody>
          <a:bodyPr/>
          <a:lstStyle/>
          <a:p>
            <a:r>
              <a:rPr lang="en-US" b="0" dirty="0"/>
              <a:t>Primo UX (Front End)</a:t>
            </a:r>
          </a:p>
          <a:p>
            <a:r>
              <a:rPr lang="en-US" dirty="0"/>
              <a:t>Primo Back Office</a:t>
            </a:r>
          </a:p>
          <a:p>
            <a:r>
              <a:rPr lang="en-US" b="0" dirty="0"/>
              <a:t>Views</a:t>
            </a:r>
          </a:p>
          <a:p>
            <a:r>
              <a:rPr lang="en-US" b="0" dirty="0"/>
              <a:t>Labels (Code Tables)</a:t>
            </a:r>
          </a:p>
          <a:p>
            <a:r>
              <a:rPr lang="en-US" b="0" dirty="0"/>
              <a:t>CSS and HTML</a:t>
            </a:r>
          </a:p>
          <a:p>
            <a:r>
              <a:rPr lang="en-US" b="0" dirty="0"/>
              <a:t>Next Steps, Support Resources and Feedback</a:t>
            </a:r>
            <a:endParaRPr lang="en-US" b="0" dirty="0"/>
          </a:p>
        </p:txBody>
      </p:sp>
      <p:sp>
        <p:nvSpPr>
          <p:cNvPr id="2" name="Slide Number Placeholder 1"/>
          <p:cNvSpPr>
            <a:spLocks noGrp="1"/>
          </p:cNvSpPr>
          <p:nvPr>
            <p:ph type="sldNum" sz="quarter" idx="4294967295"/>
          </p:nvPr>
        </p:nvSpPr>
        <p:spPr>
          <a:xfrm>
            <a:off x="0" y="4840288"/>
            <a:ext cx="539750" cy="365125"/>
          </a:xfrm>
        </p:spPr>
        <p:txBody>
          <a:bodyPr/>
          <a:lstStyle/>
          <a:p>
            <a:fld id="{1C146586-7EC2-481D-848F-8CE41EB2DE6C}" type="slidenum">
              <a:rPr lang="en-US" smtClean="0"/>
              <a:pPr/>
              <a:t>9</a:t>
            </a:fld>
            <a:endParaRPr lang="en-US" dirty="0"/>
          </a:p>
        </p:txBody>
      </p:sp>
    </p:spTree>
    <p:extLst>
      <p:ext uri="{BB962C8B-B14F-4D97-AF65-F5344CB8AC3E}">
        <p14:creationId xmlns:p14="http://schemas.microsoft.com/office/powerpoint/2010/main" val="3995952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IGeLU_2016_16X9 (1)</Template>
  <TotalTime>3588</TotalTime>
  <Words>1619</Words>
  <Application>Microsoft Office PowerPoint</Application>
  <PresentationFormat>On-screen Show (16:9)</PresentationFormat>
  <Paragraphs>430</Paragraphs>
  <Slides>46</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IGeLU_2016_16X9 (1)</vt:lpstr>
      <vt:lpstr>Essential Configurations in the Primo Front End</vt:lpstr>
      <vt:lpstr>Welcome and Introductions</vt:lpstr>
      <vt:lpstr>Session Objectives</vt:lpstr>
      <vt:lpstr>Target Audience</vt:lpstr>
      <vt:lpstr>Agenda</vt:lpstr>
      <vt:lpstr>Agenda</vt:lpstr>
      <vt:lpstr>Primo UX – DEMO </vt:lpstr>
      <vt:lpstr>PowerPoint Presentation</vt:lpstr>
      <vt:lpstr>Agenda</vt:lpstr>
      <vt:lpstr>Primo Back Office – DEMO </vt:lpstr>
      <vt:lpstr>Access Levels and Institutions List</vt:lpstr>
      <vt:lpstr>What’s already in place</vt:lpstr>
      <vt:lpstr>PowerPoint Presentation</vt:lpstr>
      <vt:lpstr>Agenda</vt:lpstr>
      <vt:lpstr>Accessing the Views Wizard – DEMO </vt:lpstr>
      <vt:lpstr>General Attributes – DEMO</vt:lpstr>
      <vt:lpstr>Scopes</vt:lpstr>
      <vt:lpstr>Scopes – DEMO</vt:lpstr>
      <vt:lpstr>Editing Scopes – DEMO</vt:lpstr>
      <vt:lpstr>Tabs</vt:lpstr>
      <vt:lpstr>Tabs – DEMO</vt:lpstr>
      <vt:lpstr>Creating/Editing Tabs – DEMO</vt:lpstr>
      <vt:lpstr>Tiles Configuration – Home Page – DEMO </vt:lpstr>
      <vt:lpstr>Tiles Configuration – Full Display – DEMO </vt:lpstr>
      <vt:lpstr>Tiles Configuration – Brief Display – DEMO </vt:lpstr>
      <vt:lpstr>Deploying in Primo – DEMO </vt:lpstr>
      <vt:lpstr>PowerPoint Presentation</vt:lpstr>
      <vt:lpstr>Agenda</vt:lpstr>
      <vt:lpstr>Code Tables</vt:lpstr>
      <vt:lpstr>Searching Code Tables – DEMO </vt:lpstr>
      <vt:lpstr>Editing Code Tables – DEMO </vt:lpstr>
      <vt:lpstr>PowerPoint Presentation</vt:lpstr>
      <vt:lpstr>Agenda</vt:lpstr>
      <vt:lpstr>Home Page (default)</vt:lpstr>
      <vt:lpstr>Home Page (mobile)</vt:lpstr>
      <vt:lpstr>Classic vs New UX customization </vt:lpstr>
      <vt:lpstr>UI Customization Manager </vt:lpstr>
      <vt:lpstr>CSS – DEMO </vt:lpstr>
      <vt:lpstr>Images – DEMO </vt:lpstr>
      <vt:lpstr>HTML – DEMO </vt:lpstr>
      <vt:lpstr>PowerPoint Presentation</vt:lpstr>
      <vt:lpstr>Questions?</vt:lpstr>
      <vt:lpstr>Agenda</vt:lpstr>
      <vt:lpstr>Next Steps and Resources </vt:lpstr>
      <vt:lpstr>Session Feedback</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Jean Cabaup</cp:lastModifiedBy>
  <cp:revision>267</cp:revision>
  <dcterms:created xsi:type="dcterms:W3CDTF">2017-01-02T15:10:30Z</dcterms:created>
  <dcterms:modified xsi:type="dcterms:W3CDTF">2018-04-24T18:24:50Z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5497338</vt:lpwstr>
  </property>
  <property fmtid="{D5CDD505-2E9C-101B-9397-08002B2CF9AE}" pid="3" name="NXPowerLiteSettings">
    <vt:lpwstr>F98007B004F000</vt:lpwstr>
  </property>
  <property fmtid="{D5CDD505-2E9C-101B-9397-08002B2CF9AE}" pid="4" name="NXPowerLiteVersion">
    <vt:lpwstr>D7.0.6</vt:lpwstr>
  </property>
</Properties>
</file>