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745" r:id="rId2"/>
  </p:sldMasterIdLst>
  <p:notesMasterIdLst>
    <p:notesMasterId r:id="rId45"/>
  </p:notesMasterIdLst>
  <p:handoutMasterIdLst>
    <p:handoutMasterId r:id="rId46"/>
  </p:handoutMasterIdLst>
  <p:sldIdLst>
    <p:sldId id="256" r:id="rId3"/>
    <p:sldId id="257" r:id="rId4"/>
    <p:sldId id="258" r:id="rId5"/>
    <p:sldId id="275" r:id="rId6"/>
    <p:sldId id="259" r:id="rId7"/>
    <p:sldId id="260" r:id="rId8"/>
    <p:sldId id="293" r:id="rId9"/>
    <p:sldId id="294" r:id="rId10"/>
    <p:sldId id="295" r:id="rId11"/>
    <p:sldId id="299" r:id="rId12"/>
    <p:sldId id="296" r:id="rId13"/>
    <p:sldId id="301" r:id="rId14"/>
    <p:sldId id="306" r:id="rId15"/>
    <p:sldId id="307" r:id="rId16"/>
    <p:sldId id="302" r:id="rId17"/>
    <p:sldId id="304" r:id="rId18"/>
    <p:sldId id="305" r:id="rId19"/>
    <p:sldId id="303" r:id="rId20"/>
    <p:sldId id="300" r:id="rId21"/>
    <p:sldId id="297" r:id="rId22"/>
    <p:sldId id="265" r:id="rId23"/>
    <p:sldId id="282" r:id="rId24"/>
    <p:sldId id="283" r:id="rId25"/>
    <p:sldId id="284" r:id="rId26"/>
    <p:sldId id="291" r:id="rId27"/>
    <p:sldId id="285" r:id="rId28"/>
    <p:sldId id="286" r:id="rId29"/>
    <p:sldId id="288" r:id="rId30"/>
    <p:sldId id="298" r:id="rId31"/>
    <p:sldId id="287" r:id="rId32"/>
    <p:sldId id="292" r:id="rId33"/>
    <p:sldId id="289" r:id="rId34"/>
    <p:sldId id="310" r:id="rId35"/>
    <p:sldId id="261" r:id="rId36"/>
    <p:sldId id="308" r:id="rId37"/>
    <p:sldId id="309" r:id="rId38"/>
    <p:sldId id="311" r:id="rId39"/>
    <p:sldId id="264" r:id="rId40"/>
    <p:sldId id="273" r:id="rId41"/>
    <p:sldId id="281" r:id="rId42"/>
    <p:sldId id="274" r:id="rId43"/>
    <p:sldId id="276" r:id="rId44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466"/>
    <a:srgbClr val="66FFFF"/>
    <a:srgbClr val="DA4326"/>
    <a:srgbClr val="595959"/>
    <a:srgbClr val="1F497D"/>
    <a:srgbClr val="F79646"/>
    <a:srgbClr val="525254"/>
    <a:srgbClr val="313133"/>
    <a:srgbClr val="EE3A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70" autoAdjust="0"/>
  </p:normalViewPr>
  <p:slideViewPr>
    <p:cSldViewPr>
      <p:cViewPr varScale="1">
        <p:scale>
          <a:sx n="126" d="100"/>
          <a:sy n="126" d="100"/>
        </p:scale>
        <p:origin x="20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352"/>
    </p:cViewPr>
  </p:sorterViewPr>
  <p:notesViewPr>
    <p:cSldViewPr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0E86B4D-61EB-47AD-BE59-F5E8D8579B02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7932772-DF56-44B1-8E6D-82B0B614D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68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9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98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75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55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ensure no single institution negatively impacts other Primo institutions, </a:t>
            </a:r>
          </a:p>
          <a:p>
            <a:pPr defTabSz="931774">
              <a:defRPr/>
            </a:pPr>
            <a:r>
              <a:rPr lang="en-US" dirty="0" smtClean="0"/>
              <a:t>prevent performance degradation and </a:t>
            </a:r>
          </a:p>
          <a:p>
            <a:pPr defTabSz="931774">
              <a:defRPr/>
            </a:pPr>
            <a:r>
              <a:rPr lang="en-US" dirty="0" smtClean="0"/>
              <a:t>can help reduce the risks of malicious attacks.</a:t>
            </a:r>
          </a:p>
          <a:p>
            <a:pPr defTabSz="931774">
              <a:defRPr/>
            </a:pPr>
            <a:r>
              <a:rPr lang="en-US" dirty="0" smtClean="0"/>
              <a:t>Blog post to help reduce </a:t>
            </a:r>
            <a:r>
              <a:rPr lang="en-US" dirty="0" err="1" smtClean="0"/>
              <a:t>num</a:t>
            </a:r>
            <a:r>
              <a:rPr lang="en-US" dirty="0" smtClean="0"/>
              <a:t> of API</a:t>
            </a:r>
            <a:r>
              <a:rPr lang="en-US" baseline="0" dirty="0" smtClean="0"/>
              <a:t> calls.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96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76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72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the actual REST Getting Started Guide, or sign in and create an app.</a:t>
            </a:r>
          </a:p>
          <a:p>
            <a:r>
              <a:rPr lang="en-US" dirty="0" smtClean="0"/>
              <a:t>Adding Application means giving it a name/platform/description</a:t>
            </a:r>
            <a:r>
              <a:rPr lang="en-US" baseline="0" dirty="0" smtClean="0"/>
              <a:t> and picking your API to add to the app.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EBDBCF67-2B39-4494-9A46-CAA40423D8E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484278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Review-</a:t>
            </a:r>
            <a:r>
              <a:rPr lang="en-US" baseline="0" dirty="0" smtClean="0"/>
              <a:t> Step 1: Create Application</a:t>
            </a:r>
          </a:p>
          <a:p>
            <a:r>
              <a:rPr lang="en-US" baseline="0" dirty="0" smtClean="0"/>
              <a:t>Step 2: Edit Application (Link to environment and set read/write permission)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7044DCEC-B175-46A3-AEDE-FD09AACC79E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607806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PUSH to step #1???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953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136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a Concept!</a:t>
            </a:r>
          </a:p>
          <a:p>
            <a:r>
              <a:rPr lang="en-US" dirty="0" smtClean="0"/>
              <a:t>Summary:</a:t>
            </a:r>
          </a:p>
          <a:p>
            <a:endParaRPr lang="en-US" dirty="0" smtClean="0"/>
          </a:p>
          <a:p>
            <a:r>
              <a:rPr lang="en-US" dirty="0" smtClean="0"/>
              <a:t>Moving from link to link via a web page</a:t>
            </a:r>
          </a:p>
          <a:p>
            <a:r>
              <a:rPr lang="en-US" dirty="0" smtClean="0"/>
              <a:t>Not just GET, also POST, PUT, DELETE…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589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873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627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818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512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*REVAMP </a:t>
            </a:r>
            <a:r>
              <a:rPr lang="en-US" dirty="0" smtClean="0"/>
              <a:t>of Favorites/</a:t>
            </a:r>
            <a:r>
              <a:rPr lang="en-US" dirty="0" err="1" smtClean="0"/>
              <a:t>Eshelf</a:t>
            </a:r>
            <a:r>
              <a:rPr lang="en-US" dirty="0" smtClean="0"/>
              <a:t> API coming</a:t>
            </a:r>
            <a:r>
              <a:rPr lang="en-US" baseline="0" dirty="0" smtClean="0"/>
              <a:t> </a:t>
            </a:r>
            <a:r>
              <a:rPr lang="en-US" dirty="0" smtClean="0"/>
              <a:t>in May</a:t>
            </a:r>
            <a:r>
              <a:rPr lang="en-US" baseline="0" dirty="0" smtClean="0"/>
              <a:t> 2018 Release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319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959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994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009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Due to limitation of Primo</a:t>
            </a:r>
            <a:r>
              <a:rPr lang="en-US" baseline="0" dirty="0" smtClean="0"/>
              <a:t> Analytics APIs, Tableau magnifying glass showing list of reports does not work for Primo (yet)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66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682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56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/primo-explore</a:t>
            </a:r>
            <a:r>
              <a:rPr lang="en-US" baseline="0" dirty="0" smtClean="0"/>
              <a:t> in path is unique to ‘search’</a:t>
            </a:r>
          </a:p>
          <a:p>
            <a:r>
              <a:rPr lang="en-US" baseline="0" dirty="0" err="1" smtClean="0"/>
              <a:t>Pnxs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api</a:t>
            </a:r>
            <a:r>
              <a:rPr lang="en-US" baseline="0" dirty="0" smtClean="0"/>
              <a:t> *without* /primo-explore is the *old* </a:t>
            </a:r>
            <a:r>
              <a:rPr lang="en-US" baseline="0" dirty="0" err="1" smtClean="0"/>
              <a:t>pnxs</a:t>
            </a:r>
            <a:r>
              <a:rPr lang="en-US" baseline="0" dirty="0" smtClean="0"/>
              <a:t>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044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Token is 639 characters in this example.</a:t>
            </a:r>
          </a:p>
          <a:p>
            <a:r>
              <a:rPr lang="en-US" dirty="0" smtClean="0"/>
              <a:t>Would a JS example be better?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36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991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841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755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898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050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136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18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407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543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783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18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51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topic (Deep Links,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Xservices</a:t>
            </a:r>
            <a:r>
              <a:rPr lang="en-US" baseline="0" dirty="0" smtClean="0"/>
              <a:t>, SOAP) </a:t>
            </a:r>
            <a:r>
              <a:rPr lang="en-US" dirty="0" smtClean="0"/>
              <a:t>will be covered quickly, just to acknowledge they exist. </a:t>
            </a:r>
          </a:p>
          <a:p>
            <a:r>
              <a:rPr lang="en-US" dirty="0" smtClean="0"/>
              <a:t>Any new API projects by customers</a:t>
            </a:r>
            <a:r>
              <a:rPr lang="en-US" baseline="0" dirty="0" smtClean="0"/>
              <a:t> are recommended to use REST APIs.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0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11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25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XML Output looks just</a:t>
            </a:r>
            <a:r>
              <a:rPr lang="en-US" baseline="0" dirty="0" smtClean="0"/>
              <a:t> like SOAP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15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jpe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E8AA9943-E70C-4C27-A10C-377B0ECD0A0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-40"/>
          <a:stretch/>
        </p:blipFill>
        <p:spPr bwMode="auto">
          <a:xfrm>
            <a:off x="0" y="0"/>
            <a:ext cx="9143999" cy="487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מלבן 7"/>
          <p:cNvSpPr/>
          <p:nvPr userDrawn="1"/>
        </p:nvSpPr>
        <p:spPr>
          <a:xfrm>
            <a:off x="0" y="4155926"/>
            <a:ext cx="9144000" cy="987574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8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4280764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19" name="מלבן 14"/>
          <p:cNvSpPr/>
          <p:nvPr userDrawn="1"/>
        </p:nvSpPr>
        <p:spPr>
          <a:xfrm>
            <a:off x="0" y="3452473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מלבן 9"/>
          <p:cNvSpPr/>
          <p:nvPr userDrawn="1"/>
        </p:nvSpPr>
        <p:spPr>
          <a:xfrm>
            <a:off x="347240" y="2848325"/>
            <a:ext cx="6700105" cy="1523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623034"/>
            <a:ext cx="6326909" cy="956828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677546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4279381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53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2" b="3"/>
          <a:stretch/>
        </p:blipFill>
        <p:spPr bwMode="auto">
          <a:xfrm>
            <a:off x="0" y="0"/>
            <a:ext cx="9143999" cy="487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מלבן 9"/>
          <p:cNvSpPr/>
          <p:nvPr userDrawn="1"/>
        </p:nvSpPr>
        <p:spPr>
          <a:xfrm>
            <a:off x="347240" y="2571750"/>
            <a:ext cx="6700105" cy="15927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1" name="מלבן 14"/>
          <p:cNvSpPr/>
          <p:nvPr userDrawn="1"/>
        </p:nvSpPr>
        <p:spPr>
          <a:xfrm>
            <a:off x="0" y="3919632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2734966"/>
            <a:ext cx="6336145" cy="1240583"/>
          </a:xfr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4119183"/>
            <a:ext cx="1606122" cy="668633"/>
          </a:xfrm>
          <a:prstGeom prst="rect">
            <a:avLst/>
          </a:prstGeom>
        </p:spPr>
      </p:pic>
      <p:sp>
        <p:nvSpPr>
          <p:cNvPr id="15" name="מלבן 6"/>
          <p:cNvSpPr/>
          <p:nvPr userDrawn="1"/>
        </p:nvSpPr>
        <p:spPr>
          <a:xfrm>
            <a:off x="0" y="4872984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2018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2150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"/>
          <a:stretch/>
        </p:blipFill>
        <p:spPr>
          <a:xfrm>
            <a:off x="0" y="-1"/>
            <a:ext cx="9143999" cy="4872986"/>
          </a:xfrm>
          <a:prstGeom prst="rect">
            <a:avLst/>
          </a:prstGeom>
        </p:spPr>
      </p:pic>
      <p:sp>
        <p:nvSpPr>
          <p:cNvPr id="11" name="מלבן 14"/>
          <p:cNvSpPr/>
          <p:nvPr userDrawn="1"/>
        </p:nvSpPr>
        <p:spPr>
          <a:xfrm>
            <a:off x="0" y="3919632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4119183"/>
            <a:ext cx="1606122" cy="668633"/>
          </a:xfrm>
          <a:prstGeom prst="rect">
            <a:avLst/>
          </a:prstGeom>
        </p:spPr>
      </p:pic>
      <p:sp>
        <p:nvSpPr>
          <p:cNvPr id="15" name="מלבן 6"/>
          <p:cNvSpPr/>
          <p:nvPr userDrawn="1"/>
        </p:nvSpPr>
        <p:spPr>
          <a:xfrm>
            <a:off x="0" y="4872984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2018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8" name="מלבן 9"/>
          <p:cNvSpPr/>
          <p:nvPr userDrawn="1"/>
        </p:nvSpPr>
        <p:spPr>
          <a:xfrm>
            <a:off x="347240" y="2571750"/>
            <a:ext cx="6700105" cy="15927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2734966"/>
            <a:ext cx="6336145" cy="1240583"/>
          </a:xfr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3089173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-40"/>
          <a:stretch/>
        </p:blipFill>
        <p:spPr bwMode="auto">
          <a:xfrm>
            <a:off x="0" y="0"/>
            <a:ext cx="9143999" cy="487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מלבן 14"/>
          <p:cNvSpPr/>
          <p:nvPr userDrawn="1"/>
        </p:nvSpPr>
        <p:spPr>
          <a:xfrm>
            <a:off x="0" y="3919632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4119183"/>
            <a:ext cx="1606122" cy="668633"/>
          </a:xfrm>
          <a:prstGeom prst="rect">
            <a:avLst/>
          </a:prstGeom>
        </p:spPr>
      </p:pic>
      <p:sp>
        <p:nvSpPr>
          <p:cNvPr id="15" name="מלבן 6"/>
          <p:cNvSpPr/>
          <p:nvPr userDrawn="1"/>
        </p:nvSpPr>
        <p:spPr>
          <a:xfrm>
            <a:off x="0" y="4872984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2018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8" name="מלבן 9"/>
          <p:cNvSpPr/>
          <p:nvPr userDrawn="1"/>
        </p:nvSpPr>
        <p:spPr>
          <a:xfrm>
            <a:off x="347240" y="2571750"/>
            <a:ext cx="6700105" cy="15927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2734966"/>
            <a:ext cx="6336145" cy="1240583"/>
          </a:xfr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1202912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2"/>
          <a:stretch/>
        </p:blipFill>
        <p:spPr bwMode="auto">
          <a:xfrm>
            <a:off x="-17446" y="1"/>
            <a:ext cx="9161448" cy="466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46" y="339502"/>
            <a:ext cx="9161448" cy="5427767"/>
          </a:xfrm>
          <a:prstGeom prst="rect">
            <a:avLst/>
          </a:prstGeom>
        </p:spPr>
      </p:pic>
      <p:sp>
        <p:nvSpPr>
          <p:cNvPr id="17" name="מלבן 14"/>
          <p:cNvSpPr/>
          <p:nvPr userDrawn="1"/>
        </p:nvSpPr>
        <p:spPr>
          <a:xfrm>
            <a:off x="2" y="4127073"/>
            <a:ext cx="9144000" cy="304574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" name="מלבן 7"/>
          <p:cNvSpPr/>
          <p:nvPr userDrawn="1"/>
        </p:nvSpPr>
        <p:spPr>
          <a:xfrm>
            <a:off x="0" y="4432582"/>
            <a:ext cx="9144000" cy="73145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7" name="מלבן 14"/>
          <p:cNvSpPr/>
          <p:nvPr userDrawn="1"/>
        </p:nvSpPr>
        <p:spPr>
          <a:xfrm>
            <a:off x="-17446" y="2585453"/>
            <a:ext cx="9161446" cy="1541620"/>
          </a:xfrm>
          <a:prstGeom prst="rect">
            <a:avLst/>
          </a:prstGeom>
          <a:solidFill>
            <a:srgbClr val="1F49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97380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3316329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4502714"/>
            <a:ext cx="1393611" cy="58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79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-33"/>
          <a:stretch/>
        </p:blipFill>
        <p:spPr bwMode="auto">
          <a:xfrm>
            <a:off x="0" y="1"/>
            <a:ext cx="9144000" cy="47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 rot="15464397">
            <a:off x="5112052" y="10228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מלבן 14"/>
          <p:cNvSpPr/>
          <p:nvPr userDrawn="1"/>
        </p:nvSpPr>
        <p:spPr>
          <a:xfrm>
            <a:off x="2" y="4127073"/>
            <a:ext cx="9144000" cy="304574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" name="מלבן 7"/>
          <p:cNvSpPr/>
          <p:nvPr userDrawn="1"/>
        </p:nvSpPr>
        <p:spPr>
          <a:xfrm>
            <a:off x="0" y="4432582"/>
            <a:ext cx="9144000" cy="73145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7" name="מלבן 14"/>
          <p:cNvSpPr/>
          <p:nvPr userDrawn="1"/>
        </p:nvSpPr>
        <p:spPr>
          <a:xfrm>
            <a:off x="0" y="2585453"/>
            <a:ext cx="9144000" cy="154162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97380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3316329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4502714"/>
            <a:ext cx="1393611" cy="58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2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8100"/>
            <a:ext cx="9152947" cy="49275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36890"/>
            <a:ext cx="318799" cy="2182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492752"/>
            <a:ext cx="9148474" cy="81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564454"/>
            <a:ext cx="8282085" cy="414609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4907700"/>
            <a:ext cx="1068202" cy="270000"/>
          </a:xfrm>
        </p:spPr>
        <p:txBody>
          <a:bodyPr/>
          <a:lstStyle>
            <a:lvl1pPr>
              <a:defRPr sz="75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6952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492752"/>
            <a:ext cx="9148474" cy="81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1" y="-796"/>
            <a:ext cx="303757" cy="4935597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7" y="4907700"/>
            <a:ext cx="1068202" cy="270000"/>
          </a:xfrm>
        </p:spPr>
        <p:txBody>
          <a:bodyPr/>
          <a:lstStyle>
            <a:lvl1pPr>
              <a:defRPr sz="75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5" y="1081487"/>
            <a:ext cx="6456215" cy="3532077"/>
          </a:xfrm>
        </p:spPr>
        <p:txBody>
          <a:bodyPr lIns="45720" rIns="45720" anchor="t">
            <a:noAutofit/>
          </a:bodyPr>
          <a:lstStyle>
            <a:lvl1pPr marL="214313" indent="-214313" algn="l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b="1">
                <a:latin typeface="+mn-lt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0575" y="148525"/>
            <a:ext cx="1491505" cy="111785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קשת מלאה 15"/>
          <p:cNvSpPr/>
          <p:nvPr userDrawn="1"/>
        </p:nvSpPr>
        <p:spPr>
          <a:xfrm rot="13696997">
            <a:off x="7280856" y="-136579"/>
            <a:ext cx="1260620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6" y="13764"/>
            <a:ext cx="8282085" cy="474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890915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E8AA9943-E70C-4C27-A10C-377B0ECD0A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-40"/>
          <a:stretch/>
        </p:blipFill>
        <p:spPr bwMode="auto">
          <a:xfrm>
            <a:off x="1" y="0"/>
            <a:ext cx="9143999" cy="487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מלבן 7"/>
          <p:cNvSpPr/>
          <p:nvPr/>
        </p:nvSpPr>
        <p:spPr>
          <a:xfrm>
            <a:off x="0" y="4155927"/>
            <a:ext cx="9144000" cy="987574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8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9" y="4280765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19" name="מלבן 14"/>
          <p:cNvSpPr/>
          <p:nvPr/>
        </p:nvSpPr>
        <p:spPr>
          <a:xfrm>
            <a:off x="0" y="3452474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0" name="מלבן 9"/>
          <p:cNvSpPr/>
          <p:nvPr/>
        </p:nvSpPr>
        <p:spPr>
          <a:xfrm>
            <a:off x="347241" y="2848325"/>
            <a:ext cx="6700105" cy="1523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623035"/>
            <a:ext cx="6326909" cy="956828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677546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4279382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20296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-9669"/>
          <a:stretch/>
        </p:blipFill>
        <p:spPr bwMode="auto">
          <a:xfrm>
            <a:off x="1" y="1"/>
            <a:ext cx="9144001" cy="483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495"/>
            <a:ext cx="9144000" cy="5427767"/>
          </a:xfrm>
          <a:prstGeom prst="rect">
            <a:avLst/>
          </a:prstGeom>
        </p:spPr>
      </p:pic>
      <p:sp>
        <p:nvSpPr>
          <p:cNvPr id="17" name="מלבן 7"/>
          <p:cNvSpPr/>
          <p:nvPr/>
        </p:nvSpPr>
        <p:spPr>
          <a:xfrm>
            <a:off x="0" y="3909264"/>
            <a:ext cx="9144000" cy="1234237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8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9" y="4280765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19" name="מלבן 14"/>
          <p:cNvSpPr/>
          <p:nvPr/>
        </p:nvSpPr>
        <p:spPr>
          <a:xfrm>
            <a:off x="0" y="3452474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0" name="מלבן 9"/>
          <p:cNvSpPr/>
          <p:nvPr/>
        </p:nvSpPr>
        <p:spPr>
          <a:xfrm>
            <a:off x="347241" y="2388051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495647"/>
            <a:ext cx="6326909" cy="956828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82628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4061009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70173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1"/>
          <a:stretch/>
        </p:blipFill>
        <p:spPr bwMode="auto">
          <a:xfrm>
            <a:off x="0" y="1"/>
            <a:ext cx="9144000" cy="472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46"/>
            <a:ext cx="9144000" cy="5427767"/>
          </a:xfrm>
          <a:prstGeom prst="rect">
            <a:avLst/>
          </a:prstGeom>
        </p:spPr>
      </p:pic>
      <p:sp>
        <p:nvSpPr>
          <p:cNvPr id="17" name="מלבן 7"/>
          <p:cNvSpPr/>
          <p:nvPr/>
        </p:nvSpPr>
        <p:spPr>
          <a:xfrm>
            <a:off x="0" y="3909264"/>
            <a:ext cx="9144000" cy="1234237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8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9" y="4280765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19" name="מלבן 14"/>
          <p:cNvSpPr/>
          <p:nvPr/>
        </p:nvSpPr>
        <p:spPr>
          <a:xfrm>
            <a:off x="0" y="3452474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0" name="מלבן 9"/>
          <p:cNvSpPr/>
          <p:nvPr/>
        </p:nvSpPr>
        <p:spPr>
          <a:xfrm>
            <a:off x="347241" y="2388051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495647"/>
            <a:ext cx="6326909" cy="956828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82628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4061009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1533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-9669"/>
          <a:stretch/>
        </p:blipFill>
        <p:spPr bwMode="auto">
          <a:xfrm>
            <a:off x="0" y="0"/>
            <a:ext cx="9144001" cy="483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494"/>
            <a:ext cx="9144000" cy="5427767"/>
          </a:xfrm>
          <a:prstGeom prst="rect">
            <a:avLst/>
          </a:prstGeom>
        </p:spPr>
      </p:pic>
      <p:sp>
        <p:nvSpPr>
          <p:cNvPr id="17" name="מלבן 7"/>
          <p:cNvSpPr/>
          <p:nvPr userDrawn="1"/>
        </p:nvSpPr>
        <p:spPr>
          <a:xfrm>
            <a:off x="0" y="3909263"/>
            <a:ext cx="9144000" cy="1234237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8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4280764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19" name="מלבן 14"/>
          <p:cNvSpPr/>
          <p:nvPr userDrawn="1"/>
        </p:nvSpPr>
        <p:spPr>
          <a:xfrm>
            <a:off x="0" y="3452473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מלבן 9"/>
          <p:cNvSpPr/>
          <p:nvPr userDrawn="1"/>
        </p:nvSpPr>
        <p:spPr>
          <a:xfrm>
            <a:off x="347240" y="2388050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495646"/>
            <a:ext cx="6326909" cy="956828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82628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406100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93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/>
        </p:nvSpPr>
        <p:spPr>
          <a:xfrm>
            <a:off x="-8947" y="10801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/>
        </p:nvSpPr>
        <p:spPr>
          <a:xfrm>
            <a:off x="-4474" y="182520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6" name="מלבן 11"/>
          <p:cNvSpPr/>
          <p:nvPr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1" y="51471"/>
            <a:ext cx="8291264" cy="5760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4839666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752606"/>
            <a:ext cx="8228585" cy="397938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79111202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 9"/>
          <p:cNvSpPr/>
          <p:nvPr/>
        </p:nvSpPr>
        <p:spPr>
          <a:xfrm>
            <a:off x="-8947" y="10801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4" name="מלבן 10"/>
          <p:cNvSpPr/>
          <p:nvPr/>
        </p:nvSpPr>
        <p:spPr>
          <a:xfrm>
            <a:off x="-4474" y="182520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5" name="מלבן 11"/>
          <p:cNvSpPr/>
          <p:nvPr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71"/>
            <a:ext cx="8229600" cy="5760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467544" y="771550"/>
            <a:ext cx="8208913" cy="3888432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4839666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338044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קשת מלאה 15"/>
          <p:cNvSpPr/>
          <p:nvPr/>
        </p:nvSpPr>
        <p:spPr>
          <a:xfrm rot="5400000">
            <a:off x="385331" y="883754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627535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4839666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738" y="1026647"/>
            <a:ext cx="2568096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624859193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/>
        </p:nvSpPr>
        <p:spPr>
          <a:xfrm>
            <a:off x="0" y="-1060"/>
            <a:ext cx="9144000" cy="1610660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195487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6" name="Oval 5"/>
          <p:cNvSpPr/>
          <p:nvPr/>
        </p:nvSpPr>
        <p:spPr>
          <a:xfrm>
            <a:off x="7497689" y="1175554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>
              <a:latin typeface="+mn-lt"/>
            </a:endParaRPr>
          </a:p>
        </p:txBody>
      </p:sp>
      <p:sp>
        <p:nvSpPr>
          <p:cNvPr id="7" name="קשת מלאה 15"/>
          <p:cNvSpPr/>
          <p:nvPr/>
        </p:nvSpPr>
        <p:spPr>
          <a:xfrm rot="3005273">
            <a:off x="7461402" y="1117227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57725" y="1235590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5816366" y="1175554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>
              <a:latin typeface="+mn-lt"/>
            </a:endParaRPr>
          </a:p>
        </p:txBody>
      </p:sp>
      <p:sp>
        <p:nvSpPr>
          <p:cNvPr id="10" name="קשת מלאה 15"/>
          <p:cNvSpPr/>
          <p:nvPr/>
        </p:nvSpPr>
        <p:spPr>
          <a:xfrm rot="4914482">
            <a:off x="5780079" y="1139267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76402" y="1235590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4135045" y="1175554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>
              <a:latin typeface="+mn-lt"/>
            </a:endParaRPr>
          </a:p>
        </p:txBody>
      </p:sp>
      <p:sp>
        <p:nvSpPr>
          <p:cNvPr id="13" name="קשת מלאה 15"/>
          <p:cNvSpPr/>
          <p:nvPr/>
        </p:nvSpPr>
        <p:spPr>
          <a:xfrm rot="6784598">
            <a:off x="4098758" y="1116112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195081" y="1235590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2453724" y="1175554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>
              <a:latin typeface="+mn-lt"/>
            </a:endParaRPr>
          </a:p>
        </p:txBody>
      </p:sp>
      <p:sp>
        <p:nvSpPr>
          <p:cNvPr id="16" name="קשת מלאה 15"/>
          <p:cNvSpPr/>
          <p:nvPr/>
        </p:nvSpPr>
        <p:spPr>
          <a:xfrm rot="9000000">
            <a:off x="2417437" y="1116112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513760" y="1235590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772403" y="1175554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>
              <a:latin typeface="+mn-lt"/>
            </a:endParaRPr>
          </a:p>
        </p:txBody>
      </p:sp>
      <p:sp>
        <p:nvSpPr>
          <p:cNvPr id="19" name="קשת מלאה 15"/>
          <p:cNvSpPr/>
          <p:nvPr/>
        </p:nvSpPr>
        <p:spPr>
          <a:xfrm rot="10800000">
            <a:off x="736116" y="1139267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32439" y="1235590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72312" y="3011377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153633" y="3011377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24742" y="3011377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507772" y="3011377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193047" y="3011377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7" y="2190796"/>
            <a:ext cx="1514475" cy="712736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190796"/>
            <a:ext cx="1514475" cy="712736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28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190796"/>
            <a:ext cx="1514475" cy="712736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29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190796"/>
            <a:ext cx="1514475" cy="712736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2" y="2190796"/>
            <a:ext cx="1514475" cy="712736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7" y="3108882"/>
            <a:ext cx="1514475" cy="162310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754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108882"/>
            <a:ext cx="1514475" cy="162310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754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3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108882"/>
            <a:ext cx="1514475" cy="162310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754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108882"/>
            <a:ext cx="1514475" cy="162310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754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5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2" y="3108882"/>
            <a:ext cx="1514475" cy="162310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754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4839666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98853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/>
        </p:nvSpPr>
        <p:spPr>
          <a:xfrm>
            <a:off x="1" y="-1061"/>
            <a:ext cx="303757" cy="4877067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6"/>
            <a:ext cx="7772400" cy="783044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4839666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61568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248" y="204731"/>
            <a:ext cx="1490474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4" name="מלבן 9"/>
          <p:cNvSpPr/>
          <p:nvPr/>
        </p:nvSpPr>
        <p:spPr>
          <a:xfrm>
            <a:off x="1" y="-1061"/>
            <a:ext cx="303757" cy="4877067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6"/>
            <a:ext cx="6272286" cy="783044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525254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677009" y="1347614"/>
            <a:ext cx="6259501" cy="3145992"/>
          </a:xfrm>
        </p:spPr>
        <p:txBody>
          <a:bodyPr lIns="45720" rIns="45720" anchor="t">
            <a:noAutofit/>
          </a:bodyPr>
          <a:lstStyle>
            <a:lvl1pPr marL="285743" indent="-285743" algn="l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2200" b="1">
                <a:latin typeface="+mn-lt"/>
              </a:defRPr>
            </a:lvl1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7" name="קשת מלאה 15"/>
          <p:cNvSpPr/>
          <p:nvPr/>
        </p:nvSpPr>
        <p:spPr>
          <a:xfrm rot="13696997">
            <a:off x="7070754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4839666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160794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2" b="3"/>
          <a:stretch/>
        </p:blipFill>
        <p:spPr bwMode="auto">
          <a:xfrm>
            <a:off x="1" y="0"/>
            <a:ext cx="9143999" cy="487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מלבן 9"/>
          <p:cNvSpPr/>
          <p:nvPr/>
        </p:nvSpPr>
        <p:spPr>
          <a:xfrm>
            <a:off x="347241" y="2571750"/>
            <a:ext cx="6700105" cy="15927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1" name="מלבן 14"/>
          <p:cNvSpPr/>
          <p:nvPr/>
        </p:nvSpPr>
        <p:spPr>
          <a:xfrm>
            <a:off x="0" y="3919632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4" y="2734967"/>
            <a:ext cx="6336145" cy="1240583"/>
          </a:xfr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4119184"/>
            <a:ext cx="1606122" cy="668633"/>
          </a:xfrm>
          <a:prstGeom prst="rect">
            <a:avLst/>
          </a:prstGeom>
        </p:spPr>
      </p:pic>
      <p:sp>
        <p:nvSpPr>
          <p:cNvPr id="15" name="מלבן 6"/>
          <p:cNvSpPr/>
          <p:nvPr/>
        </p:nvSpPr>
        <p:spPr>
          <a:xfrm>
            <a:off x="1" y="487298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2018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894842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"/>
          <a:stretch/>
        </p:blipFill>
        <p:spPr>
          <a:xfrm>
            <a:off x="1" y="-1"/>
            <a:ext cx="9143999" cy="4872986"/>
          </a:xfrm>
          <a:prstGeom prst="rect">
            <a:avLst/>
          </a:prstGeom>
        </p:spPr>
      </p:pic>
      <p:sp>
        <p:nvSpPr>
          <p:cNvPr id="11" name="מלבן 14"/>
          <p:cNvSpPr/>
          <p:nvPr/>
        </p:nvSpPr>
        <p:spPr>
          <a:xfrm>
            <a:off x="0" y="3919632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4119184"/>
            <a:ext cx="1606122" cy="668633"/>
          </a:xfrm>
          <a:prstGeom prst="rect">
            <a:avLst/>
          </a:prstGeom>
        </p:spPr>
      </p:pic>
      <p:sp>
        <p:nvSpPr>
          <p:cNvPr id="15" name="מלבן 6"/>
          <p:cNvSpPr/>
          <p:nvPr/>
        </p:nvSpPr>
        <p:spPr>
          <a:xfrm>
            <a:off x="1" y="487298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2018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8" name="מלבן 9"/>
          <p:cNvSpPr/>
          <p:nvPr/>
        </p:nvSpPr>
        <p:spPr>
          <a:xfrm>
            <a:off x="347241" y="2571750"/>
            <a:ext cx="6700105" cy="15927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26474" y="2734967"/>
            <a:ext cx="6336145" cy="1240583"/>
          </a:xfr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3819300585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-40"/>
          <a:stretch/>
        </p:blipFill>
        <p:spPr bwMode="auto">
          <a:xfrm>
            <a:off x="1" y="0"/>
            <a:ext cx="9143999" cy="487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מלבן 14"/>
          <p:cNvSpPr/>
          <p:nvPr/>
        </p:nvSpPr>
        <p:spPr>
          <a:xfrm>
            <a:off x="0" y="3919632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4119184"/>
            <a:ext cx="1606122" cy="668633"/>
          </a:xfrm>
          <a:prstGeom prst="rect">
            <a:avLst/>
          </a:prstGeom>
        </p:spPr>
      </p:pic>
      <p:sp>
        <p:nvSpPr>
          <p:cNvPr id="15" name="מלבן 6"/>
          <p:cNvSpPr/>
          <p:nvPr/>
        </p:nvSpPr>
        <p:spPr>
          <a:xfrm>
            <a:off x="1" y="487298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2018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8" name="מלבן 9"/>
          <p:cNvSpPr/>
          <p:nvPr/>
        </p:nvSpPr>
        <p:spPr>
          <a:xfrm>
            <a:off x="347241" y="2571750"/>
            <a:ext cx="6700105" cy="15927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26474" y="2734967"/>
            <a:ext cx="6336145" cy="1240583"/>
          </a:xfr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2307638357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2"/>
          <a:stretch/>
        </p:blipFill>
        <p:spPr bwMode="auto">
          <a:xfrm>
            <a:off x="-17446" y="1"/>
            <a:ext cx="9161448" cy="466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46" y="339503"/>
            <a:ext cx="9161448" cy="5427767"/>
          </a:xfrm>
          <a:prstGeom prst="rect">
            <a:avLst/>
          </a:prstGeom>
        </p:spPr>
      </p:pic>
      <p:sp>
        <p:nvSpPr>
          <p:cNvPr id="17" name="מלבן 14"/>
          <p:cNvSpPr/>
          <p:nvPr/>
        </p:nvSpPr>
        <p:spPr>
          <a:xfrm>
            <a:off x="2" y="4127074"/>
            <a:ext cx="9144000" cy="304574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5" name="מלבן 7"/>
          <p:cNvSpPr/>
          <p:nvPr/>
        </p:nvSpPr>
        <p:spPr>
          <a:xfrm>
            <a:off x="0" y="4432582"/>
            <a:ext cx="9144000" cy="73145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sz="1800" dirty="0">
              <a:latin typeface="+mn-lt"/>
            </a:endParaRPr>
          </a:p>
        </p:txBody>
      </p:sp>
      <p:sp>
        <p:nvSpPr>
          <p:cNvPr id="7" name="מלבן 14"/>
          <p:cNvSpPr/>
          <p:nvPr/>
        </p:nvSpPr>
        <p:spPr>
          <a:xfrm>
            <a:off x="-17446" y="2585454"/>
            <a:ext cx="9161446" cy="1541620"/>
          </a:xfrm>
          <a:prstGeom prst="rect">
            <a:avLst/>
          </a:prstGeom>
          <a:solidFill>
            <a:srgbClr val="1F49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97381"/>
            <a:ext cx="7772400" cy="1084217"/>
          </a:xfrm>
        </p:spPr>
        <p:txBody>
          <a:bodyPr anchor="t">
            <a:noAutofit/>
          </a:bodyPr>
          <a:lstStyle>
            <a:lvl1pPr indent="-457189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3" y="3316329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4502714"/>
            <a:ext cx="1393611" cy="58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3951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1"/>
          <a:stretch/>
        </p:blipFill>
        <p:spPr bwMode="auto">
          <a:xfrm>
            <a:off x="0" y="0"/>
            <a:ext cx="9144000" cy="472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45"/>
            <a:ext cx="9144000" cy="5427767"/>
          </a:xfrm>
          <a:prstGeom prst="rect">
            <a:avLst/>
          </a:prstGeom>
        </p:spPr>
      </p:pic>
      <p:sp>
        <p:nvSpPr>
          <p:cNvPr id="17" name="מלבן 7"/>
          <p:cNvSpPr/>
          <p:nvPr userDrawn="1"/>
        </p:nvSpPr>
        <p:spPr>
          <a:xfrm>
            <a:off x="0" y="3909263"/>
            <a:ext cx="9144000" cy="1234237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8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4280764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19" name="מלבן 14"/>
          <p:cNvSpPr/>
          <p:nvPr userDrawn="1"/>
        </p:nvSpPr>
        <p:spPr>
          <a:xfrm>
            <a:off x="0" y="3452473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מלבן 9"/>
          <p:cNvSpPr/>
          <p:nvPr userDrawn="1"/>
        </p:nvSpPr>
        <p:spPr>
          <a:xfrm>
            <a:off x="347240" y="2388050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495646"/>
            <a:ext cx="6326909" cy="956828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82628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406100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932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-33"/>
          <a:stretch/>
        </p:blipFill>
        <p:spPr bwMode="auto">
          <a:xfrm>
            <a:off x="0" y="1"/>
            <a:ext cx="9144000" cy="47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 rot="15464397">
            <a:off x="5112053" y="1022837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מלבן 14"/>
          <p:cNvSpPr/>
          <p:nvPr/>
        </p:nvSpPr>
        <p:spPr>
          <a:xfrm>
            <a:off x="2" y="4127074"/>
            <a:ext cx="9144000" cy="304574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5" name="מלבן 7"/>
          <p:cNvSpPr/>
          <p:nvPr/>
        </p:nvSpPr>
        <p:spPr>
          <a:xfrm>
            <a:off x="0" y="4432582"/>
            <a:ext cx="9144000" cy="73145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sz="1800" dirty="0">
              <a:latin typeface="+mn-lt"/>
            </a:endParaRPr>
          </a:p>
        </p:txBody>
      </p:sp>
      <p:sp>
        <p:nvSpPr>
          <p:cNvPr id="7" name="מלבן 14"/>
          <p:cNvSpPr/>
          <p:nvPr/>
        </p:nvSpPr>
        <p:spPr>
          <a:xfrm>
            <a:off x="0" y="2585454"/>
            <a:ext cx="9144000" cy="154162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97381"/>
            <a:ext cx="7772400" cy="1084217"/>
          </a:xfrm>
        </p:spPr>
        <p:txBody>
          <a:bodyPr anchor="t">
            <a:noAutofit/>
          </a:bodyPr>
          <a:lstStyle>
            <a:lvl1pPr indent="-457189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3" y="3316329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4502714"/>
            <a:ext cx="1393611" cy="58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09335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8100"/>
            <a:ext cx="9152947" cy="49275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36890"/>
            <a:ext cx="318799" cy="2182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492752"/>
            <a:ext cx="9148474" cy="81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564454"/>
            <a:ext cx="8282085" cy="414609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4907700"/>
            <a:ext cx="1068202" cy="270000"/>
          </a:xfrm>
        </p:spPr>
        <p:txBody>
          <a:bodyPr/>
          <a:lstStyle>
            <a:lvl1pPr>
              <a:defRPr sz="75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98784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9 key top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1" y="-796"/>
            <a:ext cx="303757" cy="4935597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315416"/>
            <a:ext cx="7772400" cy="813163"/>
          </a:xfrm>
        </p:spPr>
        <p:txBody>
          <a:bodyPr anchor="t" anchorCtr="0">
            <a:noAutofit/>
          </a:bodyPr>
          <a:lstStyle>
            <a:lvl1pPr algn="l">
              <a:defRPr sz="2400">
                <a:solidFill>
                  <a:srgbClr val="525254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4907700"/>
            <a:ext cx="1068202" cy="27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245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492752"/>
            <a:ext cx="9148474" cy="81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1" y="-796"/>
            <a:ext cx="303757" cy="4935597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7" y="4907700"/>
            <a:ext cx="1068202" cy="270000"/>
          </a:xfrm>
        </p:spPr>
        <p:txBody>
          <a:bodyPr/>
          <a:lstStyle>
            <a:lvl1pPr>
              <a:defRPr sz="75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5" y="1081487"/>
            <a:ext cx="6456215" cy="3532077"/>
          </a:xfrm>
        </p:spPr>
        <p:txBody>
          <a:bodyPr lIns="45720" rIns="45720" anchor="t">
            <a:noAutofit/>
          </a:bodyPr>
          <a:lstStyle>
            <a:lvl1pPr marL="214313" indent="-214313" algn="l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b="1">
                <a:latin typeface="+mn-lt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0575" y="148525"/>
            <a:ext cx="1491505" cy="111785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קשת מלאה 15"/>
          <p:cNvSpPr/>
          <p:nvPr userDrawn="1"/>
        </p:nvSpPr>
        <p:spPr>
          <a:xfrm rot="13696997">
            <a:off x="7280856" y="-136579"/>
            <a:ext cx="1260620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6" y="13764"/>
            <a:ext cx="8282085" cy="474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2117267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3890" r="3139" b="-13"/>
          <a:stretch/>
        </p:blipFill>
        <p:spPr bwMode="auto">
          <a:xfrm>
            <a:off x="787" y="1"/>
            <a:ext cx="9143213" cy="493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4219787"/>
            <a:ext cx="9144000" cy="715014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1" y="3114733"/>
            <a:ext cx="6700105" cy="1321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4" y="3265300"/>
            <a:ext cx="6336145" cy="1029609"/>
          </a:xfrm>
        </p:spPr>
        <p:txBody>
          <a:bodyPr anchor="t" anchorCtr="0">
            <a:noAutofit/>
          </a:bodyPr>
          <a:lstStyle>
            <a:lvl1pPr algn="l"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4326558"/>
            <a:ext cx="1606122" cy="501475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1" y="4934802"/>
            <a:ext cx="9143999" cy="218209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dirty="0">
                <a:solidFill>
                  <a:srgbClr val="787878"/>
                </a:solidFill>
                <a:cs typeface="Arial" pitchFamily="34" charset="0"/>
              </a:rPr>
              <a:t>© 2017 Ex </a:t>
            </a:r>
            <a:r>
              <a:rPr lang="en-US" sz="750" dirty="0" err="1">
                <a:solidFill>
                  <a:srgbClr val="787878"/>
                </a:solidFill>
                <a:cs typeface="Arial" pitchFamily="34" charset="0"/>
              </a:rPr>
              <a:t>Libris</a:t>
            </a:r>
            <a:r>
              <a:rPr lang="en-US" sz="750" dirty="0">
                <a:solidFill>
                  <a:srgbClr val="787878"/>
                </a:solidFill>
                <a:cs typeface="Arial" pitchFamily="34" charset="0"/>
              </a:rPr>
              <a:t> | Confidential &amp; Proprietary</a:t>
            </a:r>
            <a:endParaRPr lang="en-US" sz="750" dirty="0">
              <a:solidFill>
                <a:srgbClr val="7878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3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5" y="992735"/>
            <a:ext cx="1492195" cy="1117854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7" y="4907700"/>
            <a:ext cx="1068202" cy="270000"/>
          </a:xfrm>
        </p:spPr>
        <p:txBody>
          <a:bodyPr/>
          <a:lstStyle>
            <a:lvl1pPr>
              <a:defRPr sz="75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8" y="920722"/>
            <a:ext cx="1680826" cy="1261880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2527002"/>
            <a:ext cx="1696902" cy="610307"/>
          </a:xfrm>
        </p:spPr>
        <p:txBody>
          <a:bodyPr/>
          <a:lstStyle>
            <a:lvl1pPr marL="0" indent="0">
              <a:lnSpc>
                <a:spcPts val="900"/>
              </a:lnSpc>
              <a:buNone/>
              <a:defRPr sz="105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900"/>
              </a:lnSpc>
              <a:buNone/>
              <a:defRPr sz="105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2110" y="1045400"/>
            <a:ext cx="1485956" cy="1117854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2173" y="985503"/>
            <a:ext cx="1481856" cy="1117854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3937215" y="774973"/>
            <a:ext cx="1260620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6877956" y="724172"/>
            <a:ext cx="1260620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8100"/>
            <a:ext cx="9152947" cy="49275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36890"/>
            <a:ext cx="318799" cy="2182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492752"/>
            <a:ext cx="9148474" cy="81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6" y="13764"/>
            <a:ext cx="8282085" cy="474938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5" y="3149444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3783697" y="2527002"/>
            <a:ext cx="1696902" cy="610307"/>
          </a:xfrm>
        </p:spPr>
        <p:txBody>
          <a:bodyPr/>
          <a:lstStyle>
            <a:lvl1pPr marL="0" indent="0">
              <a:lnSpc>
                <a:spcPts val="900"/>
              </a:lnSpc>
              <a:buNone/>
              <a:defRPr sz="105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900"/>
              </a:lnSpc>
              <a:buNone/>
              <a:defRPr sz="105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3874858" y="3151668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6659815" y="2497710"/>
            <a:ext cx="1696902" cy="610307"/>
          </a:xfrm>
        </p:spPr>
        <p:txBody>
          <a:bodyPr/>
          <a:lstStyle>
            <a:lvl1pPr marL="0" indent="0">
              <a:lnSpc>
                <a:spcPts val="900"/>
              </a:lnSpc>
              <a:buNone/>
              <a:defRPr sz="105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900"/>
              </a:lnSpc>
              <a:buNone/>
              <a:defRPr sz="105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6739447" y="3108016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3290889"/>
            <a:ext cx="1695450" cy="1384697"/>
          </a:xfrm>
        </p:spPr>
        <p:txBody>
          <a:bodyPr>
            <a:normAutofit/>
          </a:bodyPr>
          <a:lstStyle>
            <a:lvl1pPr marL="0" indent="0">
              <a:lnSpc>
                <a:spcPts val="975"/>
              </a:lnSpc>
              <a:spcBef>
                <a:spcPts val="0"/>
              </a:spcBef>
              <a:buNone/>
              <a:defRPr sz="1050">
                <a:solidFill>
                  <a:srgbClr val="525254"/>
                </a:solidFill>
                <a:latin typeface="+mn-lt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3785149" y="3278753"/>
            <a:ext cx="1695450" cy="1384697"/>
          </a:xfrm>
        </p:spPr>
        <p:txBody>
          <a:bodyPr>
            <a:normAutofit/>
          </a:bodyPr>
          <a:lstStyle>
            <a:lvl1pPr marL="0" indent="0">
              <a:lnSpc>
                <a:spcPts val="975"/>
              </a:lnSpc>
              <a:spcBef>
                <a:spcPts val="0"/>
              </a:spcBef>
              <a:buNone/>
              <a:defRPr sz="1050">
                <a:solidFill>
                  <a:srgbClr val="525254"/>
                </a:solidFill>
                <a:latin typeface="+mn-lt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6661267" y="3290888"/>
            <a:ext cx="1695450" cy="1384697"/>
          </a:xfrm>
        </p:spPr>
        <p:txBody>
          <a:bodyPr>
            <a:normAutofit/>
          </a:bodyPr>
          <a:lstStyle>
            <a:lvl1pPr marL="0" indent="0">
              <a:lnSpc>
                <a:spcPts val="975"/>
              </a:lnSpc>
              <a:spcBef>
                <a:spcPts val="0"/>
              </a:spcBef>
              <a:buNone/>
              <a:defRPr sz="1050">
                <a:solidFill>
                  <a:srgbClr val="525254"/>
                </a:solidFill>
                <a:latin typeface="+mn-lt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0123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7" y="4907700"/>
            <a:ext cx="1068202" cy="270000"/>
          </a:xfrm>
        </p:spPr>
        <p:txBody>
          <a:bodyPr/>
          <a:lstStyle>
            <a:lvl1pPr>
              <a:defRPr sz="75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29" y="1465903"/>
            <a:ext cx="2560056" cy="1927098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742237" y="1001826"/>
            <a:ext cx="2141441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166568"/>
            <a:ext cx="5172982" cy="275734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 sz="15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232210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6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" b="59"/>
          <a:stretch/>
        </p:blipFill>
        <p:spPr>
          <a:xfrm>
            <a:off x="528773" y="1463597"/>
            <a:ext cx="2568370" cy="1915223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742237" y="1001826"/>
            <a:ext cx="2141441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166568"/>
            <a:ext cx="5172982" cy="2757340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313133"/>
                </a:solidFill>
                <a:latin typeface="+mn-lt"/>
              </a:defRPr>
            </a:lvl1pPr>
            <a:lvl2pPr marL="0" indent="0">
              <a:buNone/>
              <a:defRPr sz="15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4907700"/>
            <a:ext cx="1068202" cy="27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2354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64"/>
            <a:ext cx="9144000" cy="4070825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2819812"/>
            <a:ext cx="9144000" cy="1312528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4432582"/>
            <a:ext cx="9144000" cy="720428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75"/>
              </a:lnSpc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4132340"/>
            <a:ext cx="9144000" cy="304574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56953"/>
            <a:ext cx="7772400" cy="813163"/>
          </a:xfrm>
        </p:spPr>
        <p:txBody>
          <a:bodyPr anchor="t">
            <a:noAutofit/>
          </a:bodyPr>
          <a:lstStyle>
            <a:lvl1pPr indent="-342900" algn="ctr">
              <a:lnSpc>
                <a:spcPts val="2880"/>
              </a:lnSpc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3" y="3446164"/>
            <a:ext cx="7573817" cy="295275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18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4521552"/>
            <a:ext cx="1606122" cy="50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2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91264" cy="576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752605"/>
            <a:ext cx="8228585" cy="397938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10981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4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5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576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467543" y="771550"/>
            <a:ext cx="8208913" cy="38884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02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קשת מלאה 15"/>
          <p:cNvSpPr/>
          <p:nvPr userDrawn="1"/>
        </p:nvSpPr>
        <p:spPr>
          <a:xfrm rot="5400000">
            <a:off x="385330" y="883753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627534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738" y="1026647"/>
            <a:ext cx="2568096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182088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0" y="-1060"/>
            <a:ext cx="9144000" cy="1610660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195486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7497689" y="1175554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7" name="קשת מלאה 15"/>
          <p:cNvSpPr/>
          <p:nvPr userDrawn="1"/>
        </p:nvSpPr>
        <p:spPr>
          <a:xfrm rot="3005273">
            <a:off x="7461401" y="1117226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7557725" y="1235590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816366" y="1175554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10" name="קשת מלאה 15"/>
          <p:cNvSpPr/>
          <p:nvPr userDrawn="1"/>
        </p:nvSpPr>
        <p:spPr>
          <a:xfrm rot="4914482">
            <a:off x="5780078" y="1139266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876402" y="1235590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4135045" y="1175554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13" name="קשת מלאה 15"/>
          <p:cNvSpPr/>
          <p:nvPr userDrawn="1"/>
        </p:nvSpPr>
        <p:spPr>
          <a:xfrm rot="6784598">
            <a:off x="4098757" y="1116111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4195081" y="1235590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2453724" y="1175554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16" name="קשת מלאה 15"/>
          <p:cNvSpPr/>
          <p:nvPr userDrawn="1"/>
        </p:nvSpPr>
        <p:spPr>
          <a:xfrm rot="9000000">
            <a:off x="2417436" y="1116111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2513760" y="1235590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772403" y="1175554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19" name="קשת מלאה 15"/>
          <p:cNvSpPr/>
          <p:nvPr userDrawn="1"/>
        </p:nvSpPr>
        <p:spPr>
          <a:xfrm rot="10800000">
            <a:off x="736115" y="1139266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32439" y="1235590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472312" y="3011377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2153633" y="3011377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824741" y="3011377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5507771" y="3011377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7193047" y="3011377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190795"/>
            <a:ext cx="1514475" cy="712736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190795"/>
            <a:ext cx="1514475" cy="712736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28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190795"/>
            <a:ext cx="1514475" cy="712736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29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190795"/>
            <a:ext cx="1514475" cy="712736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190795"/>
            <a:ext cx="1514475" cy="712736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108882"/>
            <a:ext cx="1514475" cy="162310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108882"/>
            <a:ext cx="1514475" cy="162310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3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108882"/>
            <a:ext cx="1514475" cy="162310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108882"/>
            <a:ext cx="1514475" cy="162310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5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108882"/>
            <a:ext cx="1514475" cy="162310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1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0" y="-1061"/>
            <a:ext cx="303757" cy="4877067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5"/>
            <a:ext cx="7772400" cy="783044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843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247" y="204731"/>
            <a:ext cx="1490474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4" name="מלבן 9"/>
          <p:cNvSpPr/>
          <p:nvPr userDrawn="1"/>
        </p:nvSpPr>
        <p:spPr>
          <a:xfrm>
            <a:off x="0" y="-1061"/>
            <a:ext cx="303757" cy="4877067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5"/>
            <a:ext cx="6272286" cy="783044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525254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677008" y="1347614"/>
            <a:ext cx="6259501" cy="3145992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22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7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16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image" Target="../media/image15.png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מלבן 6"/>
          <p:cNvSpPr/>
          <p:nvPr/>
        </p:nvSpPr>
        <p:spPr>
          <a:xfrm>
            <a:off x="-1" y="4873093"/>
            <a:ext cx="9144001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36" name="מלבן 7"/>
          <p:cNvSpPr/>
          <p:nvPr/>
        </p:nvSpPr>
        <p:spPr>
          <a:xfrm>
            <a:off x="7754281" y="4873803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" b="174"/>
          <a:stretch/>
        </p:blipFill>
        <p:spPr>
          <a:xfrm>
            <a:off x="7816835" y="4841840"/>
            <a:ext cx="798239" cy="273165"/>
          </a:xfrm>
          <a:prstGeom prst="rect">
            <a:avLst/>
          </a:prstGeom>
        </p:spPr>
      </p:pic>
      <p:sp>
        <p:nvSpPr>
          <p:cNvPr id="12" name="מלבן 8"/>
          <p:cNvSpPr/>
          <p:nvPr/>
        </p:nvSpPr>
        <p:spPr>
          <a:xfrm>
            <a:off x="8676456" y="4873803"/>
            <a:ext cx="470844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36512" y="4903149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2018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075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41" r:id="rId2"/>
    <p:sldLayoutId id="2147483742" r:id="rId3"/>
    <p:sldLayoutId id="2147483683" r:id="rId4"/>
    <p:sldLayoutId id="2147483684" r:id="rId5"/>
    <p:sldLayoutId id="2147483685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743" r:id="rId12"/>
    <p:sldLayoutId id="2147483692" r:id="rId13"/>
    <p:sldLayoutId id="2147483744" r:id="rId14"/>
    <p:sldLayoutId id="2147483768" r:id="rId15"/>
    <p:sldLayoutId id="2147483769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מלבן 6"/>
          <p:cNvSpPr/>
          <p:nvPr/>
        </p:nvSpPr>
        <p:spPr>
          <a:xfrm>
            <a:off x="-1" y="4873094"/>
            <a:ext cx="9144001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36" name="מלבן 7"/>
          <p:cNvSpPr/>
          <p:nvPr/>
        </p:nvSpPr>
        <p:spPr>
          <a:xfrm>
            <a:off x="7754281" y="4873804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" b="174"/>
          <a:stretch/>
        </p:blipFill>
        <p:spPr>
          <a:xfrm>
            <a:off x="7816836" y="4841840"/>
            <a:ext cx="798239" cy="273165"/>
          </a:xfrm>
          <a:prstGeom prst="rect">
            <a:avLst/>
          </a:prstGeom>
        </p:spPr>
      </p:pic>
      <p:sp>
        <p:nvSpPr>
          <p:cNvPr id="12" name="מלבן 8"/>
          <p:cNvSpPr/>
          <p:nvPr/>
        </p:nvSpPr>
        <p:spPr>
          <a:xfrm>
            <a:off x="8676456" y="4873804"/>
            <a:ext cx="470844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4839666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36512" y="4903150"/>
            <a:ext cx="2281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2018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6"/>
          <p:cNvSpPr/>
          <p:nvPr userDrawn="1"/>
        </p:nvSpPr>
        <p:spPr>
          <a:xfrm>
            <a:off x="1" y="4934802"/>
            <a:ext cx="7906327" cy="218209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dirty="0">
                <a:solidFill>
                  <a:srgbClr val="787878"/>
                </a:solidFill>
                <a:cs typeface="Arial" pitchFamily="34" charset="0"/>
              </a:rPr>
              <a:t>© 2017 Ex </a:t>
            </a:r>
            <a:r>
              <a:rPr lang="en-US" sz="750" dirty="0" err="1">
                <a:solidFill>
                  <a:srgbClr val="787878"/>
                </a:solidFill>
                <a:cs typeface="Arial" pitchFamily="34" charset="0"/>
              </a:rPr>
              <a:t>Libris</a:t>
            </a:r>
            <a:r>
              <a:rPr lang="en-US" sz="750" dirty="0">
                <a:solidFill>
                  <a:srgbClr val="787878"/>
                </a:solidFill>
                <a:cs typeface="Arial" pitchFamily="34" charset="0"/>
              </a:rPr>
              <a:t> | Confidential &amp; Proprietary</a:t>
            </a:r>
            <a:endParaRPr lang="en-US" sz="750" dirty="0">
              <a:solidFill>
                <a:srgbClr val="787878"/>
              </a:solidFill>
            </a:endParaRPr>
          </a:p>
        </p:txBody>
      </p:sp>
      <p:sp>
        <p:nvSpPr>
          <p:cNvPr id="14" name="מלבן 7"/>
          <p:cNvSpPr/>
          <p:nvPr userDrawn="1"/>
        </p:nvSpPr>
        <p:spPr>
          <a:xfrm>
            <a:off x="7906327" y="4934802"/>
            <a:ext cx="923348" cy="21820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מלבן 8"/>
          <p:cNvSpPr/>
          <p:nvPr userDrawn="1"/>
        </p:nvSpPr>
        <p:spPr>
          <a:xfrm>
            <a:off x="8829675" y="4934802"/>
            <a:ext cx="318799" cy="2182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6" name="תמונה 12"/>
          <p:cNvPicPr>
            <a:picLocks noChangeAspect="1"/>
          </p:cNvPicPr>
          <p:nvPr userDrawn="1"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5" y="4907700"/>
            <a:ext cx="791423" cy="21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0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  <p:sldLayoutId id="2147483765" r:id="rId20"/>
    <p:sldLayoutId id="2147483766" r:id="rId21"/>
    <p:sldLayoutId id="2147483767" r:id="rId22"/>
  </p:sldLayoutIdLst>
  <p:hf hdr="0" ftr="0" dt="0"/>
  <p:txStyles>
    <p:titleStyle>
      <a:lvl1pPr algn="l" defTabSz="914378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exlibrisgroup.com/blog/Tableau-Web-Data-Connector-for-Ex-Libris-Analytics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developers.exlibrisgroup.com/primo/apis/webservices/rest/pnxs" TargetMode="External"/><Relationship Id="rId3" Type="http://schemas.openxmlformats.org/officeDocument/2006/relationships/hyperlink" Target="https://developers.exlibrisgroup.com/blog/How-we-re-building-APIs-at-Ex-Libris" TargetMode="External"/><Relationship Id="rId7" Type="http://schemas.openxmlformats.org/officeDocument/2006/relationships/hyperlink" Target="https://developers.exlibrisgroup.com/blog/reducing-the-number-of-API-calls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developers.exlibrisgroup.com/primo/apis/webservices/rest" TargetMode="External"/><Relationship Id="rId11" Type="http://schemas.openxmlformats.org/officeDocument/2006/relationships/image" Target="../media/image37.png"/><Relationship Id="rId5" Type="http://schemas.openxmlformats.org/officeDocument/2006/relationships/hyperlink" Target="https://developers.exlibrisgroup.com/blog/Ex-Libris-API-Road-Map" TargetMode="External"/><Relationship Id="rId10" Type="http://schemas.openxmlformats.org/officeDocument/2006/relationships/hyperlink" Target="https://developers.exlibrisgroup.com/primo/apis/Analytics/Retrieve_Analytics_report" TargetMode="External"/><Relationship Id="rId4" Type="http://schemas.openxmlformats.org/officeDocument/2006/relationships/hyperlink" Target="https://developers.exlibrisgroup.com/primo/apis/webservices/rest/linked_data" TargetMode="External"/><Relationship Id="rId9" Type="http://schemas.openxmlformats.org/officeDocument/2006/relationships/hyperlink" Target="https://developers.exlibrisgroup.com/blog/Working-with-Analytics-REST-APIs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ideas.exlibrisgroup.com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knowledge.exlibrisgroup.com/Cross_Product/Conferences_and_Seminars/Technical_Seminar/2018_Technical_Seminar" TargetMode="External"/><Relationship Id="rId4" Type="http://schemas.openxmlformats.org/officeDocument/2006/relationships/hyperlink" Target="https://developers.exlibrisgroup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DD90C3-A2DD-4846-9E63-D3B4B60364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5708" y="4378723"/>
            <a:ext cx="5687968" cy="713307"/>
          </a:xfrm>
        </p:spPr>
        <p:txBody>
          <a:bodyPr>
            <a:normAutofit/>
          </a:bodyPr>
          <a:lstStyle/>
          <a:p>
            <a:r>
              <a:rPr lang="en-US" sz="1600" dirty="0" smtClean="0"/>
              <a:t>Paul McBride	</a:t>
            </a:r>
            <a:r>
              <a:rPr lang="en-US" sz="1600" dirty="0"/>
              <a:t>	</a:t>
            </a:r>
          </a:p>
          <a:p>
            <a:r>
              <a:rPr lang="en-US" sz="1600" dirty="0" smtClean="0"/>
              <a:t>Wei Dai</a:t>
            </a:r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8B9E81-8464-4DE8-898F-65C862340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8" y="2911066"/>
            <a:ext cx="6326909" cy="956828"/>
          </a:xfrm>
        </p:spPr>
        <p:txBody>
          <a:bodyPr/>
          <a:lstStyle/>
          <a:p>
            <a:r>
              <a:rPr lang="en-US" sz="2800" dirty="0" smtClean="0"/>
              <a:t>Primo RESTful APIs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554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B23B-7996-4908-9BD5-FD617EDB7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F25A63-346A-45B3-90B5-B0F27BD07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80843AA-D8EC-43C8-AACE-CB702EA4F187}"/>
              </a:ext>
            </a:extLst>
          </p:cNvPr>
          <p:cNvGrpSpPr/>
          <p:nvPr/>
        </p:nvGrpSpPr>
        <p:grpSpPr>
          <a:xfrm>
            <a:off x="327706" y="784027"/>
            <a:ext cx="640614" cy="655090"/>
            <a:chOff x="109348" y="1231363"/>
            <a:chExt cx="986977" cy="986977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B909E4B-03DB-46A7-B51D-1AE2857321EC}"/>
                </a:ext>
              </a:extLst>
            </p:cNvPr>
            <p:cNvSpPr/>
            <p:nvPr/>
          </p:nvSpPr>
          <p:spPr>
            <a:xfrm>
              <a:off x="145636" y="1267651"/>
              <a:ext cx="914400" cy="9144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קשת מלאה 15">
              <a:extLst>
                <a:ext uri="{FF2B5EF4-FFF2-40B4-BE49-F238E27FC236}">
                  <a16:creationId xmlns:a16="http://schemas.microsoft.com/office/drawing/2014/main" id="{E556F67E-6FAF-4548-AAC1-97DCEF8453C8}"/>
                </a:ext>
              </a:extLst>
            </p:cNvPr>
            <p:cNvSpPr/>
            <p:nvPr/>
          </p:nvSpPr>
          <p:spPr>
            <a:xfrm rot="305064">
              <a:off x="109348" y="1231363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99E3AE8-BCBA-469E-AC01-00A52F30E18B}"/>
                </a:ext>
              </a:extLst>
            </p:cNvPr>
            <p:cNvSpPr/>
            <p:nvPr/>
          </p:nvSpPr>
          <p:spPr>
            <a:xfrm>
              <a:off x="205672" y="1327687"/>
              <a:ext cx="794328" cy="794328"/>
            </a:xfrm>
            <a:prstGeom prst="ellipse">
              <a:avLst/>
            </a:prstGeom>
            <a:solidFill>
              <a:srgbClr val="0034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8B16D1E8-3397-4205-AD0E-20452CD21FE8}"/>
              </a:ext>
            </a:extLst>
          </p:cNvPr>
          <p:cNvSpPr txBox="1">
            <a:spLocks/>
          </p:cNvSpPr>
          <p:nvPr/>
        </p:nvSpPr>
        <p:spPr>
          <a:xfrm>
            <a:off x="1187624" y="840823"/>
            <a:ext cx="3602772" cy="424843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Primo Legacy APIs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DAC951-5F06-4551-A73E-7D459BDE379D}"/>
              </a:ext>
            </a:extLst>
          </p:cNvPr>
          <p:cNvGrpSpPr/>
          <p:nvPr/>
        </p:nvGrpSpPr>
        <p:grpSpPr>
          <a:xfrm>
            <a:off x="327706" y="1491630"/>
            <a:ext cx="640614" cy="655090"/>
            <a:chOff x="109348" y="2301078"/>
            <a:chExt cx="986977" cy="986977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A9644D1-D623-491C-9E6C-0DC1FE0499EE}"/>
                </a:ext>
              </a:extLst>
            </p:cNvPr>
            <p:cNvSpPr/>
            <p:nvPr/>
          </p:nvSpPr>
          <p:spPr>
            <a:xfrm>
              <a:off x="145636" y="2337366"/>
              <a:ext cx="914400" cy="9144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קשת מלאה 15">
              <a:extLst>
                <a:ext uri="{FF2B5EF4-FFF2-40B4-BE49-F238E27FC236}">
                  <a16:creationId xmlns:a16="http://schemas.microsoft.com/office/drawing/2014/main" id="{69B1E7CF-6650-4E12-8A1E-EB46A7EBB9A9}"/>
                </a:ext>
              </a:extLst>
            </p:cNvPr>
            <p:cNvSpPr/>
            <p:nvPr/>
          </p:nvSpPr>
          <p:spPr>
            <a:xfrm rot="2819799">
              <a:off x="109348" y="2301078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43CA7B0-4EC4-4C3D-B7B0-5FFE82EF7866}"/>
                </a:ext>
              </a:extLst>
            </p:cNvPr>
            <p:cNvSpPr/>
            <p:nvPr/>
          </p:nvSpPr>
          <p:spPr>
            <a:xfrm>
              <a:off x="205672" y="2397402"/>
              <a:ext cx="794328" cy="794328"/>
            </a:xfrm>
            <a:prstGeom prst="ellipse">
              <a:avLst/>
            </a:prstGeom>
            <a:solidFill>
              <a:srgbClr val="0034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E52D117-75D0-4161-9C55-70C69ED10731}"/>
              </a:ext>
            </a:extLst>
          </p:cNvPr>
          <p:cNvGrpSpPr/>
          <p:nvPr/>
        </p:nvGrpSpPr>
        <p:grpSpPr>
          <a:xfrm>
            <a:off x="327706" y="2211710"/>
            <a:ext cx="640614" cy="655090"/>
            <a:chOff x="109348" y="3370793"/>
            <a:chExt cx="986977" cy="986977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7628599-E72E-46E4-9F5C-7235713FCC3C}"/>
                </a:ext>
              </a:extLst>
            </p:cNvPr>
            <p:cNvSpPr/>
            <p:nvPr/>
          </p:nvSpPr>
          <p:spPr>
            <a:xfrm>
              <a:off x="145636" y="3407081"/>
              <a:ext cx="914400" cy="9144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קשת מלאה 15">
              <a:extLst>
                <a:ext uri="{FF2B5EF4-FFF2-40B4-BE49-F238E27FC236}">
                  <a16:creationId xmlns:a16="http://schemas.microsoft.com/office/drawing/2014/main" id="{D95DAC11-DC4F-4FAB-887F-124C1C827D8B}"/>
                </a:ext>
              </a:extLst>
            </p:cNvPr>
            <p:cNvSpPr/>
            <p:nvPr/>
          </p:nvSpPr>
          <p:spPr>
            <a:xfrm rot="4409434">
              <a:off x="109348" y="3370793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20646C0-8255-4762-8A4B-ACDD18DDF32F}"/>
                </a:ext>
              </a:extLst>
            </p:cNvPr>
            <p:cNvSpPr/>
            <p:nvPr/>
          </p:nvSpPr>
          <p:spPr>
            <a:xfrm>
              <a:off x="205672" y="3467117"/>
              <a:ext cx="794328" cy="794328"/>
            </a:xfrm>
            <a:prstGeom prst="ellipse">
              <a:avLst/>
            </a:prstGeom>
            <a:solidFill>
              <a:srgbClr val="0034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02C0391-1C0C-4D26-BC21-3E4FD73AED61}"/>
              </a:ext>
            </a:extLst>
          </p:cNvPr>
          <p:cNvGrpSpPr/>
          <p:nvPr/>
        </p:nvGrpSpPr>
        <p:grpSpPr>
          <a:xfrm>
            <a:off x="327706" y="2931790"/>
            <a:ext cx="640614" cy="655090"/>
            <a:chOff x="109348" y="4440508"/>
            <a:chExt cx="986977" cy="986977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A3594EB-88D0-417B-A11C-2BF643FA91E1}"/>
                </a:ext>
              </a:extLst>
            </p:cNvPr>
            <p:cNvSpPr/>
            <p:nvPr/>
          </p:nvSpPr>
          <p:spPr>
            <a:xfrm>
              <a:off x="145636" y="4476796"/>
              <a:ext cx="914400" cy="9144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קשת מלאה 15">
              <a:extLst>
                <a:ext uri="{FF2B5EF4-FFF2-40B4-BE49-F238E27FC236}">
                  <a16:creationId xmlns:a16="http://schemas.microsoft.com/office/drawing/2014/main" id="{008ADA4E-8BCE-4F94-B5ED-F975BAC8417B}"/>
                </a:ext>
              </a:extLst>
            </p:cNvPr>
            <p:cNvSpPr/>
            <p:nvPr/>
          </p:nvSpPr>
          <p:spPr>
            <a:xfrm rot="5930780">
              <a:off x="109348" y="4440508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773B3CA-C182-4672-8DC8-86432F8D47BD}"/>
                </a:ext>
              </a:extLst>
            </p:cNvPr>
            <p:cNvSpPr/>
            <p:nvPr/>
          </p:nvSpPr>
          <p:spPr>
            <a:xfrm>
              <a:off x="205672" y="4536832"/>
              <a:ext cx="794328" cy="794328"/>
            </a:xfrm>
            <a:prstGeom prst="ellipse">
              <a:avLst/>
            </a:prstGeom>
            <a:solidFill>
              <a:srgbClr val="0034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F7764FC0-0D1D-43F5-9A36-E687B3F9A268}"/>
              </a:ext>
            </a:extLst>
          </p:cNvPr>
          <p:cNvSpPr txBox="1">
            <a:spLocks/>
          </p:cNvSpPr>
          <p:nvPr/>
        </p:nvSpPr>
        <p:spPr>
          <a:xfrm>
            <a:off x="1187624" y="1591508"/>
            <a:ext cx="3602772" cy="424843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API Gateway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 Placeholder 14">
            <a:extLst>
              <a:ext uri="{FF2B5EF4-FFF2-40B4-BE49-F238E27FC236}">
                <a16:creationId xmlns:a16="http://schemas.microsoft.com/office/drawing/2014/main" id="{52252BCB-C4F0-47E9-B9D0-B4365E0B1498}"/>
              </a:ext>
            </a:extLst>
          </p:cNvPr>
          <p:cNvSpPr txBox="1">
            <a:spLocks/>
          </p:cNvSpPr>
          <p:nvPr/>
        </p:nvSpPr>
        <p:spPr>
          <a:xfrm>
            <a:off x="1194793" y="2275643"/>
            <a:ext cx="3602772" cy="424843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REST APIs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 Placeholder 14">
            <a:extLst>
              <a:ext uri="{FF2B5EF4-FFF2-40B4-BE49-F238E27FC236}">
                <a16:creationId xmlns:a16="http://schemas.microsoft.com/office/drawing/2014/main" id="{11CA9658-958A-4D74-8145-1D1FBCFB241C}"/>
              </a:ext>
            </a:extLst>
          </p:cNvPr>
          <p:cNvSpPr txBox="1">
            <a:spLocks/>
          </p:cNvSpPr>
          <p:nvPr/>
        </p:nvSpPr>
        <p:spPr>
          <a:xfrm>
            <a:off x="1194793" y="3036597"/>
            <a:ext cx="3602772" cy="424843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0C24E40-CC51-4305-954F-AD94D7A3634B}"/>
              </a:ext>
            </a:extLst>
          </p:cNvPr>
          <p:cNvGrpSpPr/>
          <p:nvPr/>
        </p:nvGrpSpPr>
        <p:grpSpPr>
          <a:xfrm>
            <a:off x="327706" y="3723878"/>
            <a:ext cx="640614" cy="655090"/>
            <a:chOff x="109348" y="5425019"/>
            <a:chExt cx="986977" cy="98697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C13B53D-5932-48CA-B055-C2F2A848F916}"/>
                </a:ext>
              </a:extLst>
            </p:cNvPr>
            <p:cNvSpPr/>
            <p:nvPr/>
          </p:nvSpPr>
          <p:spPr>
            <a:xfrm>
              <a:off x="145636" y="5461307"/>
              <a:ext cx="914400" cy="9144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קשת מלאה 15">
              <a:extLst>
                <a:ext uri="{FF2B5EF4-FFF2-40B4-BE49-F238E27FC236}">
                  <a16:creationId xmlns:a16="http://schemas.microsoft.com/office/drawing/2014/main" id="{7C32731A-1CD3-472D-A3EF-19BAA2A19B6D}"/>
                </a:ext>
              </a:extLst>
            </p:cNvPr>
            <p:cNvSpPr/>
            <p:nvPr/>
          </p:nvSpPr>
          <p:spPr>
            <a:xfrm rot="7002521">
              <a:off x="109348" y="5425019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844E9A1-B9B4-47ED-85DE-42D4E1D70E08}"/>
                </a:ext>
              </a:extLst>
            </p:cNvPr>
            <p:cNvSpPr/>
            <p:nvPr/>
          </p:nvSpPr>
          <p:spPr>
            <a:xfrm>
              <a:off x="205672" y="5521343"/>
              <a:ext cx="794328" cy="794328"/>
            </a:xfrm>
            <a:prstGeom prst="ellipse">
              <a:avLst/>
            </a:prstGeom>
            <a:solidFill>
              <a:srgbClr val="0034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762FD286-4CD8-48E6-BD97-80513231E886}"/>
              </a:ext>
            </a:extLst>
          </p:cNvPr>
          <p:cNvSpPr txBox="1">
            <a:spLocks/>
          </p:cNvSpPr>
          <p:nvPr/>
        </p:nvSpPr>
        <p:spPr>
          <a:xfrm>
            <a:off x="1194792" y="3866289"/>
            <a:ext cx="4457327" cy="424843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Steps, Support Resources and Feedback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9333" y="3098722"/>
            <a:ext cx="352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53230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13E215-9905-4296-80B3-68AB19F2F2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API Gateway</a:t>
            </a:r>
          </a:p>
          <a:p>
            <a:pPr algn="ctr"/>
            <a:endParaRPr lang="en-US" sz="3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Ex Libris Developers Network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API Proxy for SaaS Customers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API Control &amp; Analytics</a:t>
            </a:r>
          </a:p>
          <a:p>
            <a:pPr marL="1485900" lvl="2" indent="-342900"/>
            <a:endParaRPr lang="en-US" sz="1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8C627D-4AFE-4C66-A659-27C704D5F5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39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 Gateway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9592" y="744894"/>
            <a:ext cx="6511879" cy="397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4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API Governance Thresholds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Maintain </a:t>
            </a:r>
            <a:r>
              <a:rPr lang="en-US" dirty="0"/>
              <a:t>optimum </a:t>
            </a:r>
            <a:r>
              <a:rPr lang="en-US" dirty="0" smtClean="0"/>
              <a:t>performance</a:t>
            </a:r>
          </a:p>
          <a:p>
            <a:r>
              <a:rPr lang="en-US" dirty="0" smtClean="0"/>
              <a:t>Efficient and proper use of infrastructure resources</a:t>
            </a:r>
          </a:p>
          <a:p>
            <a:r>
              <a:rPr lang="en-US" dirty="0" smtClean="0"/>
              <a:t>Reduce </a:t>
            </a:r>
            <a:r>
              <a:rPr lang="en-US" dirty="0"/>
              <a:t>the risks of malicious </a:t>
            </a:r>
            <a:r>
              <a:rPr lang="en-US" dirty="0" smtClean="0"/>
              <a:t>attacks</a:t>
            </a:r>
          </a:p>
          <a:p>
            <a:pPr lvl="1"/>
            <a:endParaRPr lang="en-US" dirty="0"/>
          </a:p>
          <a:p>
            <a:r>
              <a:rPr lang="en-US" dirty="0" smtClean="0"/>
              <a:t>Two </a:t>
            </a:r>
            <a:r>
              <a:rPr lang="en-US" dirty="0"/>
              <a:t>types </a:t>
            </a:r>
            <a:r>
              <a:rPr lang="en-US" dirty="0" smtClean="0"/>
              <a:t>(for Primo):</a:t>
            </a:r>
            <a:endParaRPr lang="en-US" dirty="0"/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Daily API Request </a:t>
            </a:r>
            <a:r>
              <a:rPr lang="en-US" dirty="0" smtClean="0"/>
              <a:t>Threshold</a:t>
            </a:r>
          </a:p>
          <a:p>
            <a:pPr lvl="2"/>
            <a:r>
              <a:rPr lang="en-US" dirty="0" smtClean="0"/>
              <a:t>(FTE x 5) REST APIs per day</a:t>
            </a:r>
          </a:p>
          <a:p>
            <a:pPr lvl="2"/>
            <a:r>
              <a:rPr lang="en-US" dirty="0" smtClean="0"/>
              <a:t>Violation = error message for the day</a:t>
            </a:r>
            <a:endParaRPr lang="en-US" dirty="0"/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Concurrent API Request </a:t>
            </a:r>
            <a:r>
              <a:rPr lang="en-US" dirty="0" smtClean="0"/>
              <a:t>Threshold</a:t>
            </a:r>
          </a:p>
          <a:p>
            <a:pPr lvl="2"/>
            <a:r>
              <a:rPr lang="en-US" dirty="0" smtClean="0"/>
              <a:t>10 REST APIs per institution per second</a:t>
            </a:r>
          </a:p>
          <a:p>
            <a:pPr lvl="2"/>
            <a:r>
              <a:rPr lang="en-US" dirty="0" smtClean="0"/>
              <a:t>Violation requests are queued and may be slower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Since </a:t>
            </a:r>
            <a:r>
              <a:rPr lang="en-US" dirty="0"/>
              <a:t>each request made to the API incurs a computational cost, it’s important to make economical use of API requests. If a common function of your application can be performed using fewer requests than it currently does, it should.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accent6"/>
                </a:solidFill>
              </a:rPr>
              <a:t>https</a:t>
            </a:r>
            <a:r>
              <a:rPr lang="en-US" sz="1600" dirty="0">
                <a:solidFill>
                  <a:schemeClr val="accent6"/>
                </a:solidFill>
              </a:rPr>
              <a:t>://developers.exlibrisgroup.com/blog/reducing-the-number-of-API-calls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91809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Analytics for REST APIs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752605"/>
            <a:ext cx="3744416" cy="397938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Sign in</a:t>
            </a:r>
          </a:p>
          <a:p>
            <a:r>
              <a:rPr lang="en-US" sz="2000" dirty="0" smtClean="0"/>
              <a:t>Dashboard &gt; Analytics</a:t>
            </a:r>
          </a:p>
          <a:p>
            <a:r>
              <a:rPr lang="en-US" sz="2000" dirty="0" smtClean="0"/>
              <a:t>View </a:t>
            </a:r>
            <a:r>
              <a:rPr lang="en-US" sz="2000" dirty="0"/>
              <a:t>statistics about your </a:t>
            </a:r>
            <a:r>
              <a:rPr lang="en-US" sz="2000" dirty="0" smtClean="0"/>
              <a:t>REST API usage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endParaRPr lang="en-US" sz="1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050" y="2211710"/>
            <a:ext cx="2107406" cy="2121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099" y="752605"/>
            <a:ext cx="4156230" cy="384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0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 Gateway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Getting Started with Primo REST </a:t>
            </a:r>
            <a:r>
              <a:rPr lang="en-AU" dirty="0" smtClean="0"/>
              <a:t>APIs</a:t>
            </a:r>
          </a:p>
          <a:p>
            <a:r>
              <a:rPr lang="en-AU" dirty="0" smtClean="0"/>
              <a:t>Required for SaaS Customers</a:t>
            </a:r>
            <a:endParaRPr lang="en-AU" dirty="0"/>
          </a:p>
          <a:p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Sign-in/ Sign-up </a:t>
            </a:r>
            <a:r>
              <a:rPr lang="en-US" dirty="0"/>
              <a:t>in Developers Network</a:t>
            </a:r>
          </a:p>
          <a:p>
            <a:pPr marL="457200" indent="-457200">
              <a:buAutoNum type="arabicPeriod"/>
            </a:pPr>
            <a:r>
              <a:rPr lang="en-US" dirty="0"/>
              <a:t>Activate account  - confirmation email</a:t>
            </a:r>
            <a:endParaRPr lang="en-AU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https://developers.exlibrisgroup.com/primo/apis/webservices/rest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170" y="2499742"/>
            <a:ext cx="5795324" cy="210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2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Configuring API Gateway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512" y="771550"/>
            <a:ext cx="8281988" cy="3938563"/>
          </a:xfrm>
        </p:spPr>
        <p:txBody>
          <a:bodyPr/>
          <a:lstStyle/>
          <a:p>
            <a:pPr marL="457200" indent="-457200">
              <a:buAutoNum type="arabicPeriod" startAt="3"/>
            </a:pPr>
            <a:r>
              <a:rPr lang="en-US" dirty="0" smtClean="0"/>
              <a:t>Add application</a:t>
            </a:r>
          </a:p>
          <a:p>
            <a:pPr lvl="1"/>
            <a:r>
              <a:rPr lang="en-US" dirty="0" smtClean="0"/>
              <a:t>Select Platform = “Web Application”</a:t>
            </a:r>
            <a:endParaRPr lang="en-AU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32787"/>
          <a:stretch/>
        </p:blipFill>
        <p:spPr>
          <a:xfrm>
            <a:off x="1644009" y="1606767"/>
            <a:ext cx="5822156" cy="2194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1176383"/>
            <a:ext cx="5039693" cy="3533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1851670"/>
            <a:ext cx="5464969" cy="2657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4812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Configuring </a:t>
            </a:r>
            <a:r>
              <a:rPr lang="en-US" dirty="0" smtClean="0"/>
              <a:t>API </a:t>
            </a:r>
            <a:r>
              <a:rPr lang="en-US" dirty="0"/>
              <a:t>Gateway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48516" y="771983"/>
            <a:ext cx="8281988" cy="3938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4</a:t>
            </a:r>
            <a:r>
              <a:rPr lang="en-US" dirty="0"/>
              <a:t>.  Get API </a:t>
            </a:r>
            <a:r>
              <a:rPr lang="en-US" dirty="0" smtClean="0"/>
              <a:t>Key – </a:t>
            </a:r>
            <a:r>
              <a:rPr lang="en-US" b="1" dirty="0" smtClean="0">
                <a:solidFill>
                  <a:schemeClr val="accent2"/>
                </a:solidFill>
              </a:rPr>
              <a:t>MOST IMPORTANT STEP!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sz="1800" dirty="0"/>
              <a:t>Edit Application (using         ) to link to Production or </a:t>
            </a:r>
            <a:r>
              <a:rPr lang="en-US" sz="1800" dirty="0" smtClean="0"/>
              <a:t>Sandbox</a:t>
            </a:r>
          </a:p>
          <a:p>
            <a:r>
              <a:rPr lang="en-US" sz="1800" dirty="0" smtClean="0"/>
              <a:t>Set read/write permission</a:t>
            </a:r>
          </a:p>
          <a:p>
            <a:r>
              <a:rPr lang="en-US" sz="1800" dirty="0" smtClean="0"/>
              <a:t>Linked to Guest Sandbox (aka Demo Data) by default</a:t>
            </a:r>
            <a:endParaRPr lang="en-AU" sz="18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751" y="2593778"/>
            <a:ext cx="5293519" cy="2007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245" y="1245271"/>
            <a:ext cx="371475" cy="28575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826609" y="3521676"/>
            <a:ext cx="454111" cy="3429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7864" y="1691910"/>
            <a:ext cx="5429250" cy="2986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2019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API Gateway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5.  Open Case to </a:t>
            </a:r>
            <a:r>
              <a:rPr lang="en-US" dirty="0">
                <a:solidFill>
                  <a:srgbClr val="F47C30"/>
                </a:solidFill>
              </a:rPr>
              <a:t>Ex Libris Support </a:t>
            </a:r>
            <a:r>
              <a:rPr lang="en-US" dirty="0">
                <a:solidFill>
                  <a:prstClr val="black"/>
                </a:solidFill>
              </a:rPr>
              <a:t>to connect your new Gateway applications to your relevant Primo environment</a:t>
            </a:r>
          </a:p>
          <a:p>
            <a:pPr marL="228600" lvl="0" indent="-228600"/>
            <a:endParaRPr lang="en-US" dirty="0">
              <a:solidFill>
                <a:prstClr val="black"/>
              </a:solidFill>
            </a:endParaRPr>
          </a:p>
          <a:p>
            <a:pPr marL="685800" lvl="1" indent="-228600">
              <a:buSzPct val="7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Title – “Primo REST API registration”</a:t>
            </a:r>
          </a:p>
          <a:p>
            <a:pPr marL="685800" lvl="1" indent="-228600">
              <a:buSzPct val="7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In the description please include the following information:</a:t>
            </a:r>
          </a:p>
          <a:p>
            <a:pPr marL="1371600" lvl="2" indent="-457200">
              <a:buSzPct val="75000"/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</a:rPr>
              <a:t>Alma Institution code</a:t>
            </a:r>
          </a:p>
          <a:p>
            <a:pPr marL="1371600" lvl="2" indent="-457200">
              <a:buSzPct val="75000"/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</a:rPr>
              <a:t>Primo Institution code</a:t>
            </a:r>
          </a:p>
          <a:p>
            <a:pPr marL="1371600" lvl="2" indent="-457200">
              <a:buSzPct val="75000"/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</a:rPr>
              <a:t>Your Production Primo URL </a:t>
            </a:r>
          </a:p>
          <a:p>
            <a:pPr marL="1371600" lvl="2" indent="-457200">
              <a:buSzPct val="75000"/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</a:rPr>
              <a:t>Your Sandbox Primo URL</a:t>
            </a:r>
          </a:p>
          <a:p>
            <a:pPr marL="0" lvl="0" indent="0">
              <a:buSzPct val="75000"/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lvl="0" indent="0">
              <a:buSzPct val="75000"/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lvl="0" indent="0">
              <a:buSzPct val="75000"/>
              <a:buNone/>
            </a:pPr>
            <a:r>
              <a:rPr lang="en-US" dirty="0">
                <a:solidFill>
                  <a:prstClr val="black"/>
                </a:solidFill>
              </a:rPr>
              <a:t>Once </a:t>
            </a:r>
            <a:r>
              <a:rPr lang="en-US" dirty="0" smtClean="0">
                <a:solidFill>
                  <a:prstClr val="black"/>
                </a:solidFill>
              </a:rPr>
              <a:t>Primo Support </a:t>
            </a:r>
            <a:r>
              <a:rPr lang="en-US" dirty="0">
                <a:solidFill>
                  <a:prstClr val="black"/>
                </a:solidFill>
              </a:rPr>
              <a:t>completes the registration process, you will be able to start developing using the </a:t>
            </a:r>
            <a:r>
              <a:rPr lang="en-US" dirty="0" smtClean="0">
                <a:solidFill>
                  <a:prstClr val="black"/>
                </a:solidFill>
              </a:rPr>
              <a:t>REST APIs.</a:t>
            </a:r>
            <a:endParaRPr lang="en-AU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92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B23B-7996-4908-9BD5-FD617EDB7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F25A63-346A-45B3-90B5-B0F27BD07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80843AA-D8EC-43C8-AACE-CB702EA4F187}"/>
              </a:ext>
            </a:extLst>
          </p:cNvPr>
          <p:cNvGrpSpPr/>
          <p:nvPr/>
        </p:nvGrpSpPr>
        <p:grpSpPr>
          <a:xfrm>
            <a:off x="327706" y="784027"/>
            <a:ext cx="640614" cy="655090"/>
            <a:chOff x="109348" y="1231363"/>
            <a:chExt cx="986977" cy="986977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B909E4B-03DB-46A7-B51D-1AE2857321EC}"/>
                </a:ext>
              </a:extLst>
            </p:cNvPr>
            <p:cNvSpPr/>
            <p:nvPr/>
          </p:nvSpPr>
          <p:spPr>
            <a:xfrm>
              <a:off x="145636" y="1267651"/>
              <a:ext cx="914400" cy="9144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קשת מלאה 15">
              <a:extLst>
                <a:ext uri="{FF2B5EF4-FFF2-40B4-BE49-F238E27FC236}">
                  <a16:creationId xmlns:a16="http://schemas.microsoft.com/office/drawing/2014/main" id="{E556F67E-6FAF-4548-AAC1-97DCEF8453C8}"/>
                </a:ext>
              </a:extLst>
            </p:cNvPr>
            <p:cNvSpPr/>
            <p:nvPr/>
          </p:nvSpPr>
          <p:spPr>
            <a:xfrm rot="305064">
              <a:off x="109348" y="1231363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99E3AE8-BCBA-469E-AC01-00A52F30E18B}"/>
                </a:ext>
              </a:extLst>
            </p:cNvPr>
            <p:cNvSpPr/>
            <p:nvPr/>
          </p:nvSpPr>
          <p:spPr>
            <a:xfrm>
              <a:off x="205672" y="1327687"/>
              <a:ext cx="794328" cy="794328"/>
            </a:xfrm>
            <a:prstGeom prst="ellipse">
              <a:avLst/>
            </a:prstGeom>
            <a:solidFill>
              <a:srgbClr val="0034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8B16D1E8-3397-4205-AD0E-20452CD21FE8}"/>
              </a:ext>
            </a:extLst>
          </p:cNvPr>
          <p:cNvSpPr txBox="1">
            <a:spLocks/>
          </p:cNvSpPr>
          <p:nvPr/>
        </p:nvSpPr>
        <p:spPr>
          <a:xfrm>
            <a:off x="1187624" y="840823"/>
            <a:ext cx="3602772" cy="424843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Primo Legacy APIs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DAC951-5F06-4551-A73E-7D459BDE379D}"/>
              </a:ext>
            </a:extLst>
          </p:cNvPr>
          <p:cNvGrpSpPr/>
          <p:nvPr/>
        </p:nvGrpSpPr>
        <p:grpSpPr>
          <a:xfrm>
            <a:off x="327706" y="1491630"/>
            <a:ext cx="640614" cy="655090"/>
            <a:chOff x="109348" y="2301078"/>
            <a:chExt cx="986977" cy="986977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A9644D1-D623-491C-9E6C-0DC1FE0499EE}"/>
                </a:ext>
              </a:extLst>
            </p:cNvPr>
            <p:cNvSpPr/>
            <p:nvPr/>
          </p:nvSpPr>
          <p:spPr>
            <a:xfrm>
              <a:off x="145636" y="2337366"/>
              <a:ext cx="914400" cy="9144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קשת מלאה 15">
              <a:extLst>
                <a:ext uri="{FF2B5EF4-FFF2-40B4-BE49-F238E27FC236}">
                  <a16:creationId xmlns:a16="http://schemas.microsoft.com/office/drawing/2014/main" id="{69B1E7CF-6650-4E12-8A1E-EB46A7EBB9A9}"/>
                </a:ext>
              </a:extLst>
            </p:cNvPr>
            <p:cNvSpPr/>
            <p:nvPr/>
          </p:nvSpPr>
          <p:spPr>
            <a:xfrm rot="2819799">
              <a:off x="109348" y="2301078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43CA7B0-4EC4-4C3D-B7B0-5FFE82EF7866}"/>
                </a:ext>
              </a:extLst>
            </p:cNvPr>
            <p:cNvSpPr/>
            <p:nvPr/>
          </p:nvSpPr>
          <p:spPr>
            <a:xfrm>
              <a:off x="205672" y="2397402"/>
              <a:ext cx="794328" cy="794328"/>
            </a:xfrm>
            <a:prstGeom prst="ellipse">
              <a:avLst/>
            </a:prstGeom>
            <a:solidFill>
              <a:srgbClr val="0034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E52D117-75D0-4161-9C55-70C69ED10731}"/>
              </a:ext>
            </a:extLst>
          </p:cNvPr>
          <p:cNvGrpSpPr/>
          <p:nvPr/>
        </p:nvGrpSpPr>
        <p:grpSpPr>
          <a:xfrm>
            <a:off x="327706" y="2211710"/>
            <a:ext cx="640614" cy="655090"/>
            <a:chOff x="109348" y="3370793"/>
            <a:chExt cx="986977" cy="986977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7628599-E72E-46E4-9F5C-7235713FCC3C}"/>
                </a:ext>
              </a:extLst>
            </p:cNvPr>
            <p:cNvSpPr/>
            <p:nvPr/>
          </p:nvSpPr>
          <p:spPr>
            <a:xfrm>
              <a:off x="145636" y="3407081"/>
              <a:ext cx="914400" cy="9144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קשת מלאה 15">
              <a:extLst>
                <a:ext uri="{FF2B5EF4-FFF2-40B4-BE49-F238E27FC236}">
                  <a16:creationId xmlns:a16="http://schemas.microsoft.com/office/drawing/2014/main" id="{D95DAC11-DC4F-4FAB-887F-124C1C827D8B}"/>
                </a:ext>
              </a:extLst>
            </p:cNvPr>
            <p:cNvSpPr/>
            <p:nvPr/>
          </p:nvSpPr>
          <p:spPr>
            <a:xfrm rot="4409434">
              <a:off x="109348" y="3370793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20646C0-8255-4762-8A4B-ACDD18DDF32F}"/>
                </a:ext>
              </a:extLst>
            </p:cNvPr>
            <p:cNvSpPr/>
            <p:nvPr/>
          </p:nvSpPr>
          <p:spPr>
            <a:xfrm>
              <a:off x="205672" y="3467117"/>
              <a:ext cx="794328" cy="794328"/>
            </a:xfrm>
            <a:prstGeom prst="ellipse">
              <a:avLst/>
            </a:prstGeom>
            <a:solidFill>
              <a:srgbClr val="0034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02C0391-1C0C-4D26-BC21-3E4FD73AED61}"/>
              </a:ext>
            </a:extLst>
          </p:cNvPr>
          <p:cNvGrpSpPr/>
          <p:nvPr/>
        </p:nvGrpSpPr>
        <p:grpSpPr>
          <a:xfrm>
            <a:off x="327706" y="2931790"/>
            <a:ext cx="640614" cy="655090"/>
            <a:chOff x="109348" y="4440508"/>
            <a:chExt cx="986977" cy="986977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A3594EB-88D0-417B-A11C-2BF643FA91E1}"/>
                </a:ext>
              </a:extLst>
            </p:cNvPr>
            <p:cNvSpPr/>
            <p:nvPr/>
          </p:nvSpPr>
          <p:spPr>
            <a:xfrm>
              <a:off x="145636" y="4476796"/>
              <a:ext cx="914400" cy="9144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קשת מלאה 15">
              <a:extLst>
                <a:ext uri="{FF2B5EF4-FFF2-40B4-BE49-F238E27FC236}">
                  <a16:creationId xmlns:a16="http://schemas.microsoft.com/office/drawing/2014/main" id="{008ADA4E-8BCE-4F94-B5ED-F975BAC8417B}"/>
                </a:ext>
              </a:extLst>
            </p:cNvPr>
            <p:cNvSpPr/>
            <p:nvPr/>
          </p:nvSpPr>
          <p:spPr>
            <a:xfrm rot="5930780">
              <a:off x="109348" y="4440508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773B3CA-C182-4672-8DC8-86432F8D47BD}"/>
                </a:ext>
              </a:extLst>
            </p:cNvPr>
            <p:cNvSpPr/>
            <p:nvPr/>
          </p:nvSpPr>
          <p:spPr>
            <a:xfrm>
              <a:off x="205672" y="4536832"/>
              <a:ext cx="794328" cy="794328"/>
            </a:xfrm>
            <a:prstGeom prst="ellipse">
              <a:avLst/>
            </a:prstGeom>
            <a:solidFill>
              <a:srgbClr val="0034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F7764FC0-0D1D-43F5-9A36-E687B3F9A268}"/>
              </a:ext>
            </a:extLst>
          </p:cNvPr>
          <p:cNvSpPr txBox="1">
            <a:spLocks/>
          </p:cNvSpPr>
          <p:nvPr/>
        </p:nvSpPr>
        <p:spPr>
          <a:xfrm>
            <a:off x="1187624" y="1591508"/>
            <a:ext cx="3602772" cy="424843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API Gateway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 Placeholder 14">
            <a:extLst>
              <a:ext uri="{FF2B5EF4-FFF2-40B4-BE49-F238E27FC236}">
                <a16:creationId xmlns:a16="http://schemas.microsoft.com/office/drawing/2014/main" id="{52252BCB-C4F0-47E9-B9D0-B4365E0B1498}"/>
              </a:ext>
            </a:extLst>
          </p:cNvPr>
          <p:cNvSpPr txBox="1">
            <a:spLocks/>
          </p:cNvSpPr>
          <p:nvPr/>
        </p:nvSpPr>
        <p:spPr>
          <a:xfrm>
            <a:off x="1194793" y="2275643"/>
            <a:ext cx="3602772" cy="424843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REST APIs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 Placeholder 14">
            <a:extLst>
              <a:ext uri="{FF2B5EF4-FFF2-40B4-BE49-F238E27FC236}">
                <a16:creationId xmlns:a16="http://schemas.microsoft.com/office/drawing/2014/main" id="{11CA9658-958A-4D74-8145-1D1FBCFB241C}"/>
              </a:ext>
            </a:extLst>
          </p:cNvPr>
          <p:cNvSpPr txBox="1">
            <a:spLocks/>
          </p:cNvSpPr>
          <p:nvPr/>
        </p:nvSpPr>
        <p:spPr>
          <a:xfrm>
            <a:off x="1194793" y="3036597"/>
            <a:ext cx="3602772" cy="424843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0C24E40-CC51-4305-954F-AD94D7A3634B}"/>
              </a:ext>
            </a:extLst>
          </p:cNvPr>
          <p:cNvGrpSpPr/>
          <p:nvPr/>
        </p:nvGrpSpPr>
        <p:grpSpPr>
          <a:xfrm>
            <a:off x="327706" y="3723878"/>
            <a:ext cx="640614" cy="655090"/>
            <a:chOff x="109348" y="5425019"/>
            <a:chExt cx="986977" cy="98697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C13B53D-5932-48CA-B055-C2F2A848F916}"/>
                </a:ext>
              </a:extLst>
            </p:cNvPr>
            <p:cNvSpPr/>
            <p:nvPr/>
          </p:nvSpPr>
          <p:spPr>
            <a:xfrm>
              <a:off x="145636" y="5461307"/>
              <a:ext cx="914400" cy="9144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קשת מלאה 15">
              <a:extLst>
                <a:ext uri="{FF2B5EF4-FFF2-40B4-BE49-F238E27FC236}">
                  <a16:creationId xmlns:a16="http://schemas.microsoft.com/office/drawing/2014/main" id="{7C32731A-1CD3-472D-A3EF-19BAA2A19B6D}"/>
                </a:ext>
              </a:extLst>
            </p:cNvPr>
            <p:cNvSpPr/>
            <p:nvPr/>
          </p:nvSpPr>
          <p:spPr>
            <a:xfrm rot="7002521">
              <a:off x="109348" y="5425019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844E9A1-B9B4-47ED-85DE-42D4E1D70E08}"/>
                </a:ext>
              </a:extLst>
            </p:cNvPr>
            <p:cNvSpPr/>
            <p:nvPr/>
          </p:nvSpPr>
          <p:spPr>
            <a:xfrm>
              <a:off x="205672" y="5521343"/>
              <a:ext cx="794328" cy="794328"/>
            </a:xfrm>
            <a:prstGeom prst="ellipse">
              <a:avLst/>
            </a:prstGeom>
            <a:solidFill>
              <a:srgbClr val="0034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762FD286-4CD8-48E6-BD97-80513231E886}"/>
              </a:ext>
            </a:extLst>
          </p:cNvPr>
          <p:cNvSpPr txBox="1">
            <a:spLocks/>
          </p:cNvSpPr>
          <p:nvPr/>
        </p:nvSpPr>
        <p:spPr>
          <a:xfrm>
            <a:off x="1194792" y="3866289"/>
            <a:ext cx="4457327" cy="424843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Steps, Support Resources and Feedback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9333" y="3098722"/>
            <a:ext cx="352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53848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and Introductions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896621"/>
            <a:ext cx="8228585" cy="3979385"/>
          </a:xfrm>
        </p:spPr>
        <p:txBody>
          <a:bodyPr/>
          <a:lstStyle/>
          <a:p>
            <a:r>
              <a:rPr lang="en-US" dirty="0" smtClean="0"/>
              <a:t>Paul McBride </a:t>
            </a:r>
            <a:endParaRPr lang="en-US" dirty="0"/>
          </a:p>
          <a:p>
            <a:pPr lvl="1"/>
            <a:r>
              <a:rPr lang="en-US" dirty="0"/>
              <a:t>Tier2 Primo Senior Support Analyst</a:t>
            </a:r>
          </a:p>
          <a:p>
            <a:pPr lvl="1"/>
            <a:r>
              <a:rPr lang="en-US" dirty="0" smtClean="0"/>
              <a:t>Joined </a:t>
            </a:r>
            <a:r>
              <a:rPr lang="en-US" dirty="0" smtClean="0"/>
              <a:t>Ex Libris in 2010</a:t>
            </a:r>
          </a:p>
          <a:p>
            <a:pPr lvl="1"/>
            <a:r>
              <a:rPr lang="en-US" dirty="0" smtClean="0"/>
              <a:t>SME on Primo APIs</a:t>
            </a:r>
          </a:p>
          <a:p>
            <a:pPr lvl="1"/>
            <a:r>
              <a:rPr lang="en-US" dirty="0" smtClean="0"/>
              <a:t>10  years corporate IT application development &amp; support</a:t>
            </a:r>
          </a:p>
          <a:p>
            <a:endParaRPr lang="en-US" dirty="0" smtClean="0"/>
          </a:p>
          <a:p>
            <a:r>
              <a:rPr lang="en-US" dirty="0" smtClean="0"/>
              <a:t>Wei </a:t>
            </a:r>
            <a:r>
              <a:rPr lang="en-US" dirty="0" smtClean="0"/>
              <a:t>Dai</a:t>
            </a:r>
            <a:endParaRPr lang="en-US" dirty="0"/>
          </a:p>
          <a:p>
            <a:pPr lvl="1"/>
            <a:r>
              <a:rPr lang="en-US" dirty="0" smtClean="0"/>
              <a:t>Infrastructure Support Specialist</a:t>
            </a:r>
            <a:endParaRPr lang="en-US" dirty="0"/>
          </a:p>
          <a:p>
            <a:pPr lvl="1"/>
            <a:r>
              <a:rPr lang="en-US" dirty="0"/>
              <a:t>Joined Ex Libris in 2005</a:t>
            </a:r>
          </a:p>
          <a:p>
            <a:pPr lvl="1"/>
            <a:r>
              <a:rPr lang="en-US" dirty="0"/>
              <a:t>Previously did </a:t>
            </a:r>
            <a:r>
              <a:rPr lang="en-US" dirty="0" smtClean="0"/>
              <a:t>application development for </a:t>
            </a:r>
            <a:r>
              <a:rPr lang="en-US" dirty="0"/>
              <a:t>academic libraries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47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13E215-9905-4296-80B3-68AB19F2F2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78491" y="123478"/>
            <a:ext cx="5172982" cy="446449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600" dirty="0" smtClean="0"/>
              <a:t>Primo REST APIs</a:t>
            </a:r>
          </a:p>
          <a:p>
            <a:pPr algn="ctr"/>
            <a:endParaRPr lang="en-US" sz="2200" dirty="0" smtClean="0"/>
          </a:p>
          <a:p>
            <a:r>
              <a:rPr lang="en-US" sz="2000" dirty="0"/>
              <a:t>REST = </a:t>
            </a:r>
            <a:r>
              <a:rPr lang="en-US" sz="2000" u="sng" dirty="0" err="1">
                <a:solidFill>
                  <a:schemeClr val="accent2">
                    <a:lumMod val="75000"/>
                  </a:schemeClr>
                </a:solidFill>
              </a:rPr>
              <a:t>RE</a:t>
            </a:r>
            <a:r>
              <a:rPr lang="en-US" sz="2000" dirty="0" err="1"/>
              <a:t>presentational</a:t>
            </a:r>
            <a:r>
              <a:rPr lang="en-US" sz="2000" dirty="0"/>
              <a:t> </a:t>
            </a:r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US" sz="2000" dirty="0"/>
              <a:t>tate </a:t>
            </a:r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US" sz="2000" dirty="0"/>
              <a:t>ransfer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architectural</a:t>
            </a:r>
            <a:r>
              <a:rPr lang="en-US" sz="2000" dirty="0"/>
              <a:t> style and paradigm </a:t>
            </a:r>
            <a:r>
              <a:rPr lang="en-US" sz="2000" b="0" dirty="0"/>
              <a:t>by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Roy Fielding</a:t>
            </a:r>
            <a:r>
              <a:rPr lang="en-US" sz="2000" dirty="0"/>
              <a:t>, </a:t>
            </a:r>
            <a:r>
              <a:rPr lang="en-US" sz="2000" b="0" dirty="0"/>
              <a:t>developer of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HTTP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Using links to navigate and utilize an application to represent transferring from one state (page) to another state (page)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i="1" dirty="0" smtClean="0"/>
              <a:t>“</a:t>
            </a:r>
            <a:r>
              <a:rPr lang="en-US" sz="2000" b="0" i="1" dirty="0"/>
              <a:t>That process </a:t>
            </a:r>
            <a:r>
              <a:rPr lang="en-US" sz="2000" b="0" i="1" dirty="0" smtClean="0"/>
              <a:t>[of standardizing HTTP] honed </a:t>
            </a:r>
            <a:r>
              <a:rPr lang="en-US" sz="2000" b="0" i="1" dirty="0"/>
              <a:t>my model down to a core set of principles, properties, and constraints that are now called REST</a:t>
            </a:r>
            <a:r>
              <a:rPr lang="en-US" sz="2000" i="1" dirty="0" smtClean="0"/>
              <a:t>” –</a:t>
            </a:r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</a:rPr>
              <a:t>Roy Fielding</a:t>
            </a:r>
          </a:p>
          <a:p>
            <a:endParaRPr lang="en-US" sz="20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/>
              <a:t>More than </a:t>
            </a:r>
            <a:r>
              <a:rPr lang="en-US" sz="2000" dirty="0" smtClean="0"/>
              <a:t>GET</a:t>
            </a:r>
            <a:r>
              <a:rPr lang="en-US" sz="2000" b="0" dirty="0" smtClean="0"/>
              <a:t>, also </a:t>
            </a:r>
            <a:r>
              <a:rPr lang="en-US" sz="2000" dirty="0" smtClean="0"/>
              <a:t>POST</a:t>
            </a:r>
            <a:r>
              <a:rPr lang="en-US" sz="2000" b="0" dirty="0" smtClean="0"/>
              <a:t>, </a:t>
            </a:r>
            <a:r>
              <a:rPr lang="en-US" sz="2000" dirty="0" smtClean="0"/>
              <a:t>PUT</a:t>
            </a:r>
            <a:r>
              <a:rPr lang="en-US" sz="2000" b="0" dirty="0" smtClean="0"/>
              <a:t>, </a:t>
            </a:r>
            <a:r>
              <a:rPr lang="en-US" sz="2000" dirty="0" smtClean="0"/>
              <a:t>DELETE</a:t>
            </a: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8C627D-4AFE-4C66-A659-27C704D5F5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49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752605"/>
            <a:ext cx="8496944" cy="3979385"/>
          </a:xfrm>
        </p:spPr>
        <p:txBody>
          <a:bodyPr>
            <a:normAutofit/>
          </a:bodyPr>
          <a:lstStyle/>
          <a:p>
            <a:r>
              <a:rPr lang="en-US" dirty="0" smtClean="0"/>
              <a:t>Mimics search performed in the FE UI</a:t>
            </a:r>
          </a:p>
          <a:p>
            <a:r>
              <a:rPr lang="en-US" dirty="0" smtClean="0"/>
              <a:t>Results returned as </a:t>
            </a:r>
            <a:r>
              <a:rPr lang="en-US" b="1" dirty="0" smtClean="0">
                <a:solidFill>
                  <a:schemeClr val="accent5"/>
                </a:solidFill>
              </a:rPr>
              <a:t>JSON</a:t>
            </a:r>
          </a:p>
          <a:p>
            <a:r>
              <a:rPr lang="en-US" dirty="0" smtClean="0"/>
              <a:t>Facets included in searches and results</a:t>
            </a:r>
          </a:p>
          <a:p>
            <a:r>
              <a:rPr lang="en-US" dirty="0" smtClean="0"/>
              <a:t>Advanced searching supported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http://api-na.hosted.exlibrisgroup.com/primo/v1/</a:t>
            </a:r>
            <a:r>
              <a:rPr lang="en-US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search</a:t>
            </a:r>
            <a:r>
              <a:rPr lang="en-US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?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vid=&lt;</a:t>
            </a:r>
            <a:r>
              <a:rPr lang="en-US" sz="2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viewid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&gt;&amp;tab=&lt;tab&gt;&amp;scope=&lt;scope&gt;&amp;q=</a:t>
            </a:r>
            <a:r>
              <a:rPr lang="en-US" sz="2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any,contains</a:t>
            </a:r>
            <a:r>
              <a:rPr lang="en-US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,&lt;</a:t>
            </a:r>
            <a:r>
              <a:rPr lang="en-US" sz="2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searchterm</a:t>
            </a:r>
            <a:r>
              <a:rPr lang="en-US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&gt;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&amp;</a:t>
            </a:r>
            <a:r>
              <a:rPr lang="en-US" sz="2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apikey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=&lt;</a:t>
            </a:r>
            <a:r>
              <a:rPr lang="en-US" sz="2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apikey</a:t>
            </a:r>
            <a:r>
              <a:rPr lang="en-US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&gt;</a:t>
            </a:r>
          </a:p>
          <a:p>
            <a:pPr marL="0" indent="0">
              <a:buNone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accent6"/>
                </a:solidFill>
              </a:rPr>
              <a:t>https://developers.exlibrisgroup.com/primo/apis/search</a:t>
            </a:r>
          </a:p>
        </p:txBody>
      </p:sp>
    </p:spTree>
    <p:extLst>
      <p:ext uri="{BB962C8B-B14F-4D97-AF65-F5344CB8AC3E}">
        <p14:creationId xmlns:p14="http://schemas.microsoft.com/office/powerpoint/2010/main" val="371221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</a:t>
            </a:r>
            <a:r>
              <a:rPr lang="en-US" dirty="0" err="1" smtClean="0"/>
              <a:t>nxs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752605"/>
            <a:ext cx="8280920" cy="397938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Full-view of a specific record</a:t>
            </a:r>
          </a:p>
          <a:p>
            <a:r>
              <a:rPr lang="en-US" dirty="0" smtClean="0"/>
              <a:t>Results returned as </a:t>
            </a:r>
            <a:r>
              <a:rPr lang="en-US" b="1" dirty="0" smtClean="0">
                <a:solidFill>
                  <a:schemeClr val="accent5"/>
                </a:solidFill>
              </a:rPr>
              <a:t>JSON</a:t>
            </a:r>
          </a:p>
          <a:p>
            <a:r>
              <a:rPr lang="en-US" dirty="0"/>
              <a:t>Linked Data </a:t>
            </a:r>
            <a:r>
              <a:rPr lang="en-US" dirty="0" err="1" smtClean="0"/>
              <a:t>url</a:t>
            </a:r>
            <a:r>
              <a:rPr lang="en-US" dirty="0" smtClean="0"/>
              <a:t> (Included </a:t>
            </a:r>
            <a:r>
              <a:rPr lang="en-US" dirty="0"/>
              <a:t>in brief results)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http://api-na.hosted.exlibrisgroup.com/primo/v1/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pnxs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/&lt;context&gt;/&lt;recordId&gt;?apikey=&lt;apikey&gt;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Context = L or PC   </a:t>
            </a:r>
            <a:r>
              <a:rPr lang="en-US" sz="1800" dirty="0" smtClean="0"/>
              <a:t>(Local or Primo Central)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accent6"/>
                </a:solidFill>
              </a:rPr>
              <a:t>https://developers.exlibrisgroup.com/primo/apis/webservices/rest/pnxs</a:t>
            </a:r>
          </a:p>
        </p:txBody>
      </p:sp>
    </p:spTree>
    <p:extLst>
      <p:ext uri="{BB962C8B-B14F-4D97-AF65-F5344CB8AC3E}">
        <p14:creationId xmlns:p14="http://schemas.microsoft.com/office/powerpoint/2010/main" val="214883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Configuration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752605"/>
            <a:ext cx="8280920" cy="397938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Displays configuration of specified View</a:t>
            </a:r>
          </a:p>
          <a:p>
            <a:r>
              <a:rPr lang="en-US" dirty="0" smtClean="0"/>
              <a:t>Mapping table values</a:t>
            </a:r>
          </a:p>
          <a:p>
            <a:r>
              <a:rPr lang="en-US" dirty="0" smtClean="0"/>
              <a:t>Can be locale specific</a:t>
            </a:r>
          </a:p>
          <a:p>
            <a:r>
              <a:rPr lang="en-US" dirty="0" smtClean="0"/>
              <a:t>Results returned as </a:t>
            </a:r>
            <a:r>
              <a:rPr lang="en-US" b="1" dirty="0" smtClean="0">
                <a:solidFill>
                  <a:schemeClr val="accent5"/>
                </a:solidFill>
              </a:rPr>
              <a:t>JSON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://api-na.hosted.exlibrisgroup.com/primo/v1/</a:t>
            </a:r>
            <a:r>
              <a:rPr lang="en-US" sz="2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configuration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/&lt;vid&gt;?</a:t>
            </a:r>
            <a:r>
              <a:rPr lang="en-US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locale=All&amp;apikey=&lt;apikey&gt;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200" dirty="0" smtClean="0"/>
              <a:t>locale=</a:t>
            </a:r>
            <a:r>
              <a:rPr lang="en-US" sz="2200" dirty="0" err="1" smtClean="0"/>
              <a:t>en_US</a:t>
            </a: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accent6"/>
                </a:solidFill>
              </a:rPr>
              <a:t>https://</a:t>
            </a:r>
            <a:r>
              <a:rPr lang="en-US" sz="1400" dirty="0" smtClean="0">
                <a:solidFill>
                  <a:schemeClr val="accent6"/>
                </a:solidFill>
              </a:rPr>
              <a:t>developers.exlibrisgroup.com/primo/apis/config</a:t>
            </a:r>
            <a:endParaRPr lang="en-US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95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752605"/>
            <a:ext cx="8280920" cy="397938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Displays label definitions of specified View and Language</a:t>
            </a:r>
          </a:p>
          <a:p>
            <a:r>
              <a:rPr lang="en-US" dirty="0" smtClean="0"/>
              <a:t>Code table values</a:t>
            </a:r>
          </a:p>
          <a:p>
            <a:r>
              <a:rPr lang="en-US" dirty="0" smtClean="0"/>
              <a:t>Results returned as </a:t>
            </a:r>
            <a:r>
              <a:rPr lang="en-US" b="1" dirty="0" smtClean="0">
                <a:solidFill>
                  <a:schemeClr val="accent5"/>
                </a:solidFill>
              </a:rPr>
              <a:t>JSON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://</a:t>
            </a:r>
            <a:r>
              <a:rPr lang="en-US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api-na.hosted.exlibrisgroup.com/primo/v1/</a:t>
            </a:r>
            <a:r>
              <a:rPr lang="en-US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translations</a:t>
            </a:r>
            <a:r>
              <a:rPr lang="en-US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/&lt;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vid&gt;?</a:t>
            </a:r>
            <a:r>
              <a:rPr lang="en-US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lang=&lt;language&gt;&amp;apikey=&lt;apikey&gt;</a:t>
            </a:r>
          </a:p>
          <a:p>
            <a:endParaRPr lang="en-US" dirty="0" smtClean="0"/>
          </a:p>
          <a:p>
            <a:r>
              <a:rPr lang="en-US" dirty="0" err="1" smtClean="0"/>
              <a:t>lang</a:t>
            </a:r>
            <a:r>
              <a:rPr lang="en-US" dirty="0" smtClean="0"/>
              <a:t>=</a:t>
            </a:r>
            <a:r>
              <a:rPr lang="en-US" dirty="0" err="1" smtClean="0"/>
              <a:t>en_US</a:t>
            </a:r>
            <a:endParaRPr lang="en-US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accent6"/>
                </a:solidFill>
              </a:rPr>
              <a:t>https://</a:t>
            </a:r>
            <a:r>
              <a:rPr lang="en-US" sz="1400" dirty="0" smtClean="0">
                <a:solidFill>
                  <a:schemeClr val="accent6"/>
                </a:solidFill>
              </a:rPr>
              <a:t>developers.exlibrisgroup.com/primo/apis/translations</a:t>
            </a:r>
            <a:endParaRPr lang="en-US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32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Favorites / </a:t>
            </a:r>
            <a:r>
              <a:rPr lang="en-US" dirty="0" err="1" smtClean="0"/>
              <a:t>Eshelf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752605"/>
            <a:ext cx="8280920" cy="3979385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sz="2000" b="1" dirty="0" err="1">
                <a:solidFill>
                  <a:srgbClr val="000000"/>
                </a:solidFill>
              </a:rPr>
              <a:t>Eshelf</a:t>
            </a:r>
            <a:r>
              <a:rPr lang="en-US" sz="2000" b="1" dirty="0">
                <a:solidFill>
                  <a:srgbClr val="000000"/>
                </a:solidFill>
              </a:rPr>
              <a:t> services/methods:</a:t>
            </a:r>
          </a:p>
          <a:p>
            <a:pPr marL="0" lv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GET </a:t>
            </a:r>
            <a:r>
              <a:rPr lang="en-US" sz="2000" dirty="0">
                <a:solidFill>
                  <a:srgbClr val="000000"/>
                </a:solidFill>
              </a:rPr>
              <a:t>-                     </a:t>
            </a:r>
            <a:r>
              <a:rPr lang="en-US" sz="2000" dirty="0" smtClean="0">
                <a:solidFill>
                  <a:srgbClr val="000000"/>
                </a:solidFill>
              </a:rPr>
              <a:t>Retrieve items</a:t>
            </a:r>
            <a:endParaRPr lang="en-AU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DELETE -               Delete – Remove folder or item</a:t>
            </a:r>
            <a:endParaRPr lang="en-AU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POST -                   Create </a:t>
            </a:r>
            <a:r>
              <a:rPr lang="en-US" sz="2000" dirty="0" smtClean="0">
                <a:solidFill>
                  <a:srgbClr val="000000"/>
                </a:solidFill>
              </a:rPr>
              <a:t>– Add </a:t>
            </a:r>
            <a:r>
              <a:rPr lang="en-US" sz="2000" dirty="0">
                <a:solidFill>
                  <a:srgbClr val="000000"/>
                </a:solidFill>
              </a:rPr>
              <a:t>folder or item</a:t>
            </a:r>
            <a:endParaRPr lang="en-AU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PUT -                     Update – Change </a:t>
            </a:r>
            <a:r>
              <a:rPr lang="en-US" sz="2000" dirty="0" smtClean="0">
                <a:solidFill>
                  <a:srgbClr val="000000"/>
                </a:solidFill>
              </a:rPr>
              <a:t>folder </a:t>
            </a:r>
            <a:r>
              <a:rPr lang="en-US" sz="2000" dirty="0">
                <a:solidFill>
                  <a:srgbClr val="000000"/>
                </a:solidFill>
              </a:rPr>
              <a:t>name</a:t>
            </a:r>
          </a:p>
          <a:p>
            <a:pPr marL="0" lvl="0" indent="0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AU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https://api-na.hosted.exlibrisgroup.com/primo/v1/eshelf</a:t>
            </a:r>
            <a:r>
              <a:rPr lang="en-A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/{userid}/{path}?</a:t>
            </a:r>
            <a:endParaRPr lang="en-AU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lvl="0" indent="0">
              <a:buNone/>
            </a:pPr>
            <a:r>
              <a:rPr lang="en-AU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apikey</a:t>
            </a:r>
            <a:r>
              <a:rPr lang="en-AU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=&lt;</a:t>
            </a:r>
            <a:r>
              <a:rPr lang="en-AU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apikey</a:t>
            </a:r>
            <a:r>
              <a:rPr lang="en-AU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&gt; </a:t>
            </a:r>
          </a:p>
          <a:p>
            <a:pPr marL="0" lv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POST Method Example:</a:t>
            </a:r>
          </a:p>
          <a:p>
            <a:pPr marL="0" lvl="0" indent="0">
              <a:buNone/>
            </a:pPr>
            <a:r>
              <a:rPr lang="en-AU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https://api-na.hosted.exlibrisgroup.com/primo/v1/eshelf/johnt123/Basket/fishing</a:t>
            </a:r>
            <a:r>
              <a:rPr lang="en-A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0" lvl="0" indent="0">
              <a:buNone/>
            </a:pPr>
            <a:r>
              <a:rPr lang="en-A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apikey</a:t>
            </a:r>
            <a:r>
              <a:rPr lang="en-A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=&lt;apikey&gt; </a:t>
            </a:r>
            <a:endParaRPr lang="en-AU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lv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{"folders":[{"name":"</a:t>
            </a:r>
            <a:r>
              <a:rPr lang="en-US" sz="2000" dirty="0" err="1">
                <a:solidFill>
                  <a:srgbClr val="000000"/>
                </a:solidFill>
              </a:rPr>
              <a:t>MyNonfiction</a:t>
            </a:r>
            <a:r>
              <a:rPr lang="en-US" sz="2000" dirty="0">
                <a:solidFill>
                  <a:srgbClr val="000000"/>
                </a:solidFill>
              </a:rPr>
              <a:t>"}]}</a:t>
            </a:r>
          </a:p>
          <a:p>
            <a:pPr marL="0" lv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{"basket-items":[{"pnxId":“ALMA00123245","context":"L or PC"}]}</a:t>
            </a:r>
            <a:endParaRPr lang="en-AU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accent6"/>
                </a:solidFill>
              </a:rPr>
              <a:t>https://</a:t>
            </a:r>
            <a:r>
              <a:rPr lang="en-US" sz="1400" dirty="0" smtClean="0">
                <a:solidFill>
                  <a:schemeClr val="accent6"/>
                </a:solidFill>
              </a:rPr>
              <a:t>developers.exlibrisgroup.com/primo/apis/webservices/rest/eshelf</a:t>
            </a:r>
            <a:endParaRPr lang="en-US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4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JWT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752605"/>
            <a:ext cx="8280920" cy="397938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</a:t>
            </a:r>
            <a:r>
              <a:rPr lang="en-US" dirty="0" smtClean="0"/>
              <a:t>SON </a:t>
            </a:r>
            <a:r>
              <a:rPr lang="en-US" dirty="0" smtClean="0">
                <a:solidFill>
                  <a:srgbClr val="FF0000"/>
                </a:solidFill>
              </a:rPr>
              <a:t>W</a:t>
            </a:r>
            <a:r>
              <a:rPr lang="en-US" dirty="0" smtClean="0"/>
              <a:t>eb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oken</a:t>
            </a:r>
          </a:p>
          <a:p>
            <a:r>
              <a:rPr lang="en-US" dirty="0" smtClean="0"/>
              <a:t>Open standard for secure transmission</a:t>
            </a:r>
          </a:p>
          <a:p>
            <a:r>
              <a:rPr lang="en-US" dirty="0" smtClean="0"/>
              <a:t>Mandatory for on-premises Primo customers when using other APIs</a:t>
            </a:r>
          </a:p>
          <a:p>
            <a:r>
              <a:rPr lang="en-US" dirty="0" smtClean="0"/>
              <a:t>Best Practice for </a:t>
            </a:r>
            <a:r>
              <a:rPr lang="en-US" dirty="0" err="1" smtClean="0"/>
              <a:t>Saas</a:t>
            </a:r>
            <a:r>
              <a:rPr lang="en-US" dirty="0" smtClean="0"/>
              <a:t> Primo customers</a:t>
            </a:r>
          </a:p>
          <a:p>
            <a:r>
              <a:rPr lang="en-US" dirty="0" smtClean="0"/>
              <a:t>Results returned as </a:t>
            </a:r>
            <a:r>
              <a:rPr lang="en-US" b="1" dirty="0" smtClean="0">
                <a:solidFill>
                  <a:schemeClr val="accent5"/>
                </a:solidFill>
              </a:rPr>
              <a:t>JSON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&lt;base-local-</a:t>
            </a:r>
            <a:r>
              <a:rPr lang="en-US" sz="2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url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&gt;/</a:t>
            </a:r>
            <a:r>
              <a:rPr lang="en-US" sz="2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primo_library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</a:t>
            </a:r>
            <a:r>
              <a:rPr lang="en-US" sz="2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libweb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</a:t>
            </a:r>
            <a:r>
              <a:rPr lang="en-US" sz="2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webservices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/rest/v1/</a:t>
            </a:r>
            <a:r>
              <a:rPr lang="en-US" sz="22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jwt</a:t>
            </a:r>
            <a:r>
              <a:rPr lang="en-US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/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&lt;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institution_code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&gt;? vid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=&lt;view_code&gt;</a:t>
            </a:r>
            <a:r>
              <a:rPr lang="en-US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lang=&lt;language&gt;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lang</a:t>
            </a:r>
            <a:r>
              <a:rPr lang="en-US" dirty="0" smtClean="0"/>
              <a:t>=</a:t>
            </a:r>
            <a:r>
              <a:rPr lang="en-US" dirty="0" err="1" smtClean="0"/>
              <a:t>en_US</a:t>
            </a:r>
            <a:endParaRPr lang="en-US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accent6"/>
                </a:solidFill>
              </a:rPr>
              <a:t>https://</a:t>
            </a:r>
            <a:r>
              <a:rPr lang="en-US" sz="1400" dirty="0" smtClean="0">
                <a:solidFill>
                  <a:schemeClr val="accent6"/>
                </a:solidFill>
              </a:rPr>
              <a:t>developers.exlibrisgroup.com/primo/apis/jwt</a:t>
            </a:r>
            <a:endParaRPr lang="en-US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9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752605"/>
            <a:ext cx="8280920" cy="3979385"/>
          </a:xfrm>
        </p:spPr>
        <p:txBody>
          <a:bodyPr>
            <a:normAutofit fontScale="92500" lnSpcReduction="20000"/>
          </a:bodyPr>
          <a:lstStyle/>
          <a:p>
            <a:pPr marL="285750" indent="-285750"/>
            <a:r>
              <a:rPr lang="en-US" sz="2000" dirty="0" smtClean="0"/>
              <a:t>Returns </a:t>
            </a:r>
            <a:r>
              <a:rPr lang="en-US" sz="2000" dirty="0"/>
              <a:t>a Primo Analytics (OBI) report in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XML</a:t>
            </a:r>
            <a:r>
              <a:rPr lang="en-US" sz="2000" dirty="0"/>
              <a:t> format only (not JSON)</a:t>
            </a:r>
          </a:p>
          <a:p>
            <a:pPr marL="285750" indent="-285750"/>
            <a:r>
              <a:rPr lang="en-US" sz="2000" dirty="0" smtClean="0"/>
              <a:t>Uses the OBI Analytics URL-encoded path to your report</a:t>
            </a:r>
          </a:p>
          <a:p>
            <a:pPr marL="285750" indent="-285750"/>
            <a:r>
              <a:rPr lang="en-US" sz="2000" dirty="0" smtClean="0"/>
              <a:t>Maximum </a:t>
            </a:r>
            <a:r>
              <a:rPr lang="en-US" sz="2000" dirty="0"/>
              <a:t>65,000 lines response</a:t>
            </a:r>
          </a:p>
          <a:p>
            <a:pPr marL="285750" indent="-285750"/>
            <a:endParaRPr lang="en-US" sz="2000" dirty="0" smtClean="0"/>
          </a:p>
          <a:p>
            <a:pPr marL="285750" indent="-285750"/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http://api-na.hosted.exlibrisgroup.com/primo/v1/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analytics/reports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? path=&lt;report-path&gt;&amp;limit=100&amp;filter&lt;filter&gt;&amp;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apikey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=&lt;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apikey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&gt;</a:t>
            </a:r>
          </a:p>
          <a:p>
            <a:pPr marL="285750" indent="-285750"/>
            <a:endParaRPr lang="en-US" sz="2000" dirty="0"/>
          </a:p>
          <a:p>
            <a:pPr marL="285750" indent="-285750"/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Sample:</a:t>
            </a:r>
            <a:endParaRPr lang="en-US" sz="1400" u="sng" dirty="0"/>
          </a:p>
          <a:p>
            <a:pPr marL="285750" indent="-285750"/>
            <a:r>
              <a:rPr lang="en-US" sz="1400" dirty="0" smtClean="0"/>
              <a:t>https</a:t>
            </a:r>
            <a:r>
              <a:rPr lang="en-US" sz="1400" dirty="0"/>
              <a:t>://</a:t>
            </a:r>
            <a:r>
              <a:rPr lang="en-US" sz="1400" dirty="0" smtClean="0"/>
              <a:t>api-na.hosted.exlibrisgroup.com/primo/v1/analytics/reports?</a:t>
            </a:r>
          </a:p>
          <a:p>
            <a:pPr marL="0" indent="0">
              <a:buNone/>
            </a:pPr>
            <a:r>
              <a:rPr lang="en-US" sz="1400" dirty="0" smtClean="0"/>
              <a:t>path</a:t>
            </a:r>
            <a:r>
              <a:rPr lang="en-US" sz="1400" dirty="0"/>
              <a:t>=%2Fshared%2FPrimo+Lincoln+University+%28New+Zealand%29%2FReports%2FSearches+vs+clickthroughs&amp;limit=50&amp;apikey=&lt;apikey&gt;</a:t>
            </a:r>
            <a:endParaRPr lang="en-US" sz="1400" b="1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accent6"/>
                </a:solidFill>
              </a:rPr>
              <a:t>https://</a:t>
            </a:r>
            <a:r>
              <a:rPr lang="en-US" sz="1400" dirty="0" smtClean="0">
                <a:solidFill>
                  <a:schemeClr val="accent6"/>
                </a:solidFill>
              </a:rPr>
              <a:t>developers.exlibrisgroup.com/primo/apis/Analytics/Retrieve_Analytics_report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accent6"/>
                </a:solidFill>
              </a:rPr>
              <a:t>https://developers.exlibrisgroup.com/blog/Working-with-Analytics-REST-APIs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7334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Analytics - results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26" y="699543"/>
            <a:ext cx="7399102" cy="414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9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Analytics </a:t>
            </a:r>
            <a:r>
              <a:rPr lang="en-US" dirty="0" smtClean="0"/>
              <a:t>– Ex Libris/Tableau Web Data Connector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752605"/>
            <a:ext cx="8280920" cy="39793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1400" dirty="0" smtClean="0">
              <a:hlinkClick r:id="rId3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4292E"/>
                </a:solidFill>
              </a:rPr>
              <a:t>This </a:t>
            </a:r>
            <a:r>
              <a:rPr lang="en-US" sz="1800" dirty="0" err="1" smtClean="0">
                <a:solidFill>
                  <a:srgbClr val="24292E"/>
                </a:solidFill>
              </a:rPr>
              <a:t>Github</a:t>
            </a:r>
            <a:r>
              <a:rPr lang="en-US" sz="1800" dirty="0" smtClean="0">
                <a:solidFill>
                  <a:srgbClr val="24292E"/>
                </a:solidFill>
              </a:rPr>
              <a:t> project </a:t>
            </a:r>
            <a:r>
              <a:rPr lang="en-US" sz="1800" dirty="0">
                <a:solidFill>
                  <a:srgbClr val="24292E"/>
                </a:solidFill>
              </a:rPr>
              <a:t>provides a way to access data from Ex Libris Analytics (</a:t>
            </a:r>
            <a:r>
              <a:rPr lang="en-US" sz="1800" dirty="0"/>
              <a:t>Alma</a:t>
            </a:r>
            <a:r>
              <a:rPr lang="en-US" sz="1800" dirty="0">
                <a:solidFill>
                  <a:srgbClr val="24292E"/>
                </a:solidFill>
              </a:rPr>
              <a:t> or Primo) with </a:t>
            </a:r>
            <a:r>
              <a:rPr lang="en-US" sz="1800" dirty="0">
                <a:solidFill>
                  <a:srgbClr val="0366D6"/>
                </a:solidFill>
              </a:rPr>
              <a:t>Tableau</a:t>
            </a:r>
            <a:r>
              <a:rPr lang="en-US" sz="1800" dirty="0">
                <a:solidFill>
                  <a:srgbClr val="24292E"/>
                </a:solidFill>
              </a:rPr>
              <a:t> </a:t>
            </a:r>
            <a:r>
              <a:rPr lang="en-US" sz="1800" dirty="0">
                <a:solidFill>
                  <a:srgbClr val="0366D6"/>
                </a:solidFill>
              </a:rPr>
              <a:t>Desktop</a:t>
            </a:r>
            <a:r>
              <a:rPr lang="en-US" sz="1800" dirty="0">
                <a:solidFill>
                  <a:srgbClr val="24292E"/>
                </a:solidFill>
              </a:rPr>
              <a:t>. </a:t>
            </a:r>
            <a:endParaRPr lang="en-US" sz="1800" dirty="0" smtClean="0">
              <a:solidFill>
                <a:srgbClr val="24292E"/>
              </a:solidFill>
            </a:endParaRPr>
          </a:p>
          <a:p>
            <a:r>
              <a:rPr lang="en-US" sz="1800" dirty="0" smtClean="0">
                <a:solidFill>
                  <a:srgbClr val="24292E"/>
                </a:solidFill>
              </a:rPr>
              <a:t>To </a:t>
            </a:r>
            <a:r>
              <a:rPr lang="en-US" sz="1800" dirty="0">
                <a:solidFill>
                  <a:srgbClr val="24292E"/>
                </a:solidFill>
              </a:rPr>
              <a:t>access your Ex Libris data in Tableau, </a:t>
            </a:r>
            <a:endParaRPr lang="en-US" sz="1800" dirty="0" smtClean="0">
              <a:solidFill>
                <a:srgbClr val="24292E"/>
              </a:solidFill>
            </a:endParaRPr>
          </a:p>
          <a:p>
            <a:pPr lvl="1">
              <a:buFont typeface="+mj-lt"/>
              <a:buAutoNum type="arabicPeriod"/>
            </a:pPr>
            <a:r>
              <a:rPr lang="en-US" sz="1800" dirty="0" smtClean="0">
                <a:solidFill>
                  <a:srgbClr val="24292E"/>
                </a:solidFill>
              </a:rPr>
              <a:t>Define </a:t>
            </a:r>
            <a:r>
              <a:rPr lang="en-US" sz="1800" dirty="0">
                <a:solidFill>
                  <a:srgbClr val="24292E"/>
                </a:solidFill>
              </a:rPr>
              <a:t>a report in Analytics with the desired data. </a:t>
            </a:r>
            <a:endParaRPr lang="en-US" sz="1800" dirty="0" smtClean="0">
              <a:solidFill>
                <a:srgbClr val="24292E"/>
              </a:solidFill>
            </a:endParaRPr>
          </a:p>
          <a:p>
            <a:pPr lvl="1">
              <a:buFont typeface="+mj-lt"/>
              <a:buAutoNum type="arabicPeriod"/>
            </a:pPr>
            <a:r>
              <a:rPr lang="en-US" sz="1800" dirty="0" smtClean="0">
                <a:solidFill>
                  <a:srgbClr val="24292E"/>
                </a:solidFill>
              </a:rPr>
              <a:t>Then </a:t>
            </a:r>
            <a:r>
              <a:rPr lang="en-US" sz="1800" dirty="0">
                <a:solidFill>
                  <a:srgbClr val="24292E"/>
                </a:solidFill>
              </a:rPr>
              <a:t>add a data source of web data connector to your Tableau workbook for each analytics report you're interested in. </a:t>
            </a:r>
            <a:endParaRPr lang="en-US" sz="1800" dirty="0" smtClean="0">
              <a:solidFill>
                <a:srgbClr val="24292E"/>
              </a:solidFill>
            </a:endParaRPr>
          </a:p>
          <a:p>
            <a:r>
              <a:rPr lang="en-US" sz="1800" dirty="0" smtClean="0">
                <a:solidFill>
                  <a:srgbClr val="24292E"/>
                </a:solidFill>
              </a:rPr>
              <a:t>Step </a:t>
            </a:r>
            <a:r>
              <a:rPr lang="en-US" sz="1800" dirty="0">
                <a:solidFill>
                  <a:srgbClr val="24292E"/>
                </a:solidFill>
              </a:rPr>
              <a:t>by step instructions are available at this blog post.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buFont typeface="Wingdings" panose="05000000000000000000" pitchFamily="2" charset="2"/>
              <a:buChar char="Ø"/>
            </a:pPr>
            <a:endParaRPr lang="en-US" sz="1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1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chemeClr val="accent6"/>
                </a:solidFill>
              </a:rPr>
              <a:t>https</a:t>
            </a:r>
            <a:r>
              <a:rPr lang="en-US" sz="1400" dirty="0">
                <a:solidFill>
                  <a:schemeClr val="accent6"/>
                </a:solidFill>
              </a:rPr>
              <a:t>://</a:t>
            </a:r>
            <a:r>
              <a:rPr lang="en-US" sz="1400" dirty="0" smtClean="0">
                <a:solidFill>
                  <a:schemeClr val="accent6"/>
                </a:solidFill>
              </a:rPr>
              <a:t>developers.exlibrisgroup.com/blog/Tableau-Web-Data-Connector-for-Ex-Libris-Analytics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accent6"/>
                </a:solidFill>
              </a:rPr>
              <a:t>https://</a:t>
            </a:r>
            <a:r>
              <a:rPr lang="en-US" sz="1400" dirty="0" smtClean="0">
                <a:solidFill>
                  <a:schemeClr val="accent6"/>
                </a:solidFill>
              </a:rPr>
              <a:t>github.com/ExLibrisGroup/ExlTableauWDC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73066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C2BEB-34D6-4D38-A51E-BB6B3973A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8EE7BC-4F4A-4E84-B8C2-491463088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8827D5-3841-44DC-8205-4FD1DB604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Session Description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Integrate Primo into other software! Primo RESTful APIs can be used to bring the power of Primo to your applications, web portals, library site and more. Different Primo </a:t>
            </a:r>
            <a:r>
              <a:rPr lang="en-US" dirty="0" smtClean="0"/>
              <a:t>REST APIs </a:t>
            </a:r>
            <a:r>
              <a:rPr lang="en-US" dirty="0"/>
              <a:t>and their syntax will be explained </a:t>
            </a:r>
            <a:r>
              <a:rPr lang="en-US" dirty="0" smtClean="0"/>
              <a:t>and demonstrated </a:t>
            </a:r>
            <a:r>
              <a:rPr lang="en-US" dirty="0"/>
              <a:t>as part of this presentation.</a:t>
            </a:r>
            <a:br>
              <a:rPr lang="en-US" dirty="0"/>
            </a:b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Session Objective(s)</a:t>
            </a:r>
          </a:p>
          <a:p>
            <a:pPr lvl="1"/>
            <a:r>
              <a:rPr lang="en-US" dirty="0"/>
              <a:t>By the end of this sessions you will know, understand and/or be able to:</a:t>
            </a:r>
          </a:p>
          <a:p>
            <a:pPr lvl="2"/>
            <a:r>
              <a:rPr lang="en-US" sz="2200" dirty="0"/>
              <a:t>Understand the differences in Primo APIs</a:t>
            </a:r>
          </a:p>
          <a:p>
            <a:pPr lvl="2"/>
            <a:r>
              <a:rPr lang="en-US" sz="2200" dirty="0"/>
              <a:t>Get started with </a:t>
            </a:r>
            <a:r>
              <a:rPr lang="en-US" sz="2200" dirty="0" smtClean="0"/>
              <a:t>API Gateway configuration</a:t>
            </a:r>
            <a:endParaRPr lang="en-US" sz="2200" dirty="0"/>
          </a:p>
          <a:p>
            <a:pPr lvl="2"/>
            <a:r>
              <a:rPr lang="en-US" sz="2200" dirty="0"/>
              <a:t>Perform a brief search using Primo REST APIs</a:t>
            </a:r>
          </a:p>
        </p:txBody>
      </p:sp>
    </p:spTree>
    <p:extLst>
      <p:ext uri="{BB962C8B-B14F-4D97-AF65-F5344CB8AC3E}">
        <p14:creationId xmlns:p14="http://schemas.microsoft.com/office/powerpoint/2010/main" val="84913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Saas</a:t>
            </a:r>
            <a:r>
              <a:rPr lang="en-US" dirty="0" smtClean="0"/>
              <a:t> vs On-Premises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752605"/>
            <a:ext cx="8280920" cy="3979385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900" b="1" dirty="0" err="1" smtClean="0"/>
              <a:t>Saas</a:t>
            </a:r>
            <a:r>
              <a:rPr lang="en-US" sz="2900" b="1" dirty="0" smtClean="0"/>
              <a:t> Primo</a:t>
            </a:r>
          </a:p>
          <a:p>
            <a:r>
              <a:rPr lang="en-US" dirty="0" err="1" smtClean="0"/>
              <a:t>Saas</a:t>
            </a:r>
            <a:r>
              <a:rPr lang="en-US" dirty="0" smtClean="0"/>
              <a:t> customers use regional API Gateway</a:t>
            </a:r>
          </a:p>
          <a:p>
            <a:r>
              <a:rPr lang="en-US" dirty="0" smtClean="0"/>
              <a:t>Must be registered for API Gateway and configure Application</a:t>
            </a:r>
          </a:p>
          <a:p>
            <a:r>
              <a:rPr lang="en-US" dirty="0" smtClean="0"/>
              <a:t>Must use </a:t>
            </a:r>
            <a:r>
              <a:rPr lang="en-US" dirty="0" err="1" smtClean="0"/>
              <a:t>apikey</a:t>
            </a:r>
            <a:r>
              <a:rPr lang="en-US" dirty="0" smtClean="0"/>
              <a:t> parameter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jwt</a:t>
            </a:r>
            <a:r>
              <a:rPr lang="en-US" dirty="0" smtClean="0"/>
              <a:t> as Best Practice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http://api-na.hosted.exlibrisgroup.com/primo/v1/configuration/&lt;vid&gt;?locale=All&amp;apikey=&lt;apikey&gt;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900" b="1" dirty="0" smtClean="0"/>
              <a:t>On-premises Primo</a:t>
            </a:r>
            <a:endParaRPr lang="en-US" sz="2900" b="1" dirty="0"/>
          </a:p>
          <a:p>
            <a:r>
              <a:rPr lang="en-US" dirty="0" smtClean="0"/>
              <a:t>Use local Primo servers</a:t>
            </a:r>
          </a:p>
          <a:p>
            <a:r>
              <a:rPr lang="en-US" dirty="0" smtClean="0"/>
              <a:t>API </a:t>
            </a:r>
            <a:r>
              <a:rPr lang="en-US" dirty="0" err="1" smtClean="0"/>
              <a:t>url</a:t>
            </a:r>
            <a:r>
              <a:rPr lang="en-US" dirty="0" smtClean="0"/>
              <a:t> path is different</a:t>
            </a:r>
          </a:p>
          <a:p>
            <a:r>
              <a:rPr lang="en-US" dirty="0" smtClean="0"/>
              <a:t>Must configure WS and XS IP Address mapping table</a:t>
            </a:r>
          </a:p>
          <a:p>
            <a:r>
              <a:rPr lang="en-US" dirty="0" smtClean="0"/>
              <a:t>Must </a:t>
            </a:r>
            <a:r>
              <a:rPr lang="en-US" dirty="0"/>
              <a:t>use </a:t>
            </a:r>
            <a:r>
              <a:rPr lang="en-US" dirty="0" err="1"/>
              <a:t>inst</a:t>
            </a:r>
            <a:r>
              <a:rPr lang="en-US" dirty="0" smtClean="0"/>
              <a:t>=&lt;</a:t>
            </a:r>
            <a:r>
              <a:rPr lang="en-US" dirty="0" err="1" smtClean="0"/>
              <a:t>institution_code</a:t>
            </a:r>
            <a:r>
              <a:rPr lang="en-US" dirty="0"/>
              <a:t>&gt; </a:t>
            </a:r>
            <a:r>
              <a:rPr lang="en-US" dirty="0" smtClean="0"/>
              <a:t>parameter instead of </a:t>
            </a:r>
            <a:r>
              <a:rPr lang="en-US" dirty="0" err="1" smtClean="0"/>
              <a:t>apikey</a:t>
            </a:r>
            <a:endParaRPr lang="en-US" dirty="0" smtClean="0"/>
          </a:p>
          <a:p>
            <a:r>
              <a:rPr lang="en-US" dirty="0" smtClean="0"/>
              <a:t>Must use </a:t>
            </a:r>
            <a:r>
              <a:rPr lang="en-US" dirty="0" err="1" smtClean="0"/>
              <a:t>jwt</a:t>
            </a:r>
            <a:r>
              <a:rPr lang="en-US" dirty="0" smtClean="0"/>
              <a:t> token in header</a:t>
            </a:r>
          </a:p>
          <a:p>
            <a:r>
              <a:rPr lang="en-US" dirty="0" smtClean="0"/>
              <a:t>Analytics API unavailable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&lt;</a:t>
            </a:r>
            <a:r>
              <a:rPr lang="en-US" sz="2200" dirty="0">
                <a:solidFill>
                  <a:srgbClr val="FF0000"/>
                </a:solidFill>
              </a:rPr>
              <a:t>base-local-</a:t>
            </a:r>
            <a:r>
              <a:rPr lang="en-US" sz="2200" dirty="0" err="1">
                <a:solidFill>
                  <a:srgbClr val="FF0000"/>
                </a:solidFill>
              </a:rPr>
              <a:t>url</a:t>
            </a:r>
            <a:r>
              <a:rPr lang="en-US" sz="2200" dirty="0">
                <a:solidFill>
                  <a:srgbClr val="FF0000"/>
                </a:solidFill>
              </a:rPr>
              <a:t>&gt;/</a:t>
            </a:r>
            <a:r>
              <a:rPr lang="en-US" sz="2200" dirty="0" err="1">
                <a:solidFill>
                  <a:srgbClr val="FF0000"/>
                </a:solidFill>
              </a:rPr>
              <a:t>primo_library</a:t>
            </a:r>
            <a:r>
              <a:rPr lang="en-US" sz="2200" dirty="0">
                <a:solidFill>
                  <a:srgbClr val="FF0000"/>
                </a:solidFill>
              </a:rPr>
              <a:t>/</a:t>
            </a:r>
            <a:r>
              <a:rPr lang="en-US" sz="2200" dirty="0" err="1">
                <a:solidFill>
                  <a:srgbClr val="FF0000"/>
                </a:solidFill>
              </a:rPr>
              <a:t>libweb</a:t>
            </a:r>
            <a:r>
              <a:rPr lang="en-US" sz="2200" dirty="0">
                <a:solidFill>
                  <a:srgbClr val="FF0000"/>
                </a:solidFill>
              </a:rPr>
              <a:t>/</a:t>
            </a:r>
            <a:r>
              <a:rPr lang="en-US" sz="2200" dirty="0" err="1">
                <a:solidFill>
                  <a:srgbClr val="FF0000"/>
                </a:solidFill>
              </a:rPr>
              <a:t>webservices</a:t>
            </a:r>
            <a:r>
              <a:rPr lang="en-US" sz="2200" dirty="0">
                <a:solidFill>
                  <a:srgbClr val="FF0000"/>
                </a:solidFill>
              </a:rPr>
              <a:t>/rest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/v1/configuration/&lt;vid&gt;?</a:t>
            </a:r>
            <a:r>
              <a:rPr lang="en-US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locale=</a:t>
            </a:r>
            <a:r>
              <a:rPr lang="en-US" sz="2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All&amp;</a:t>
            </a:r>
            <a:r>
              <a:rPr lang="en-US" sz="2200" dirty="0" err="1" smtClean="0">
                <a:solidFill>
                  <a:srgbClr val="FF0000"/>
                </a:solidFill>
              </a:rPr>
              <a:t>inst</a:t>
            </a:r>
            <a:r>
              <a:rPr lang="en-US" sz="2200" dirty="0" smtClean="0">
                <a:solidFill>
                  <a:srgbClr val="FF0000"/>
                </a:solidFill>
              </a:rPr>
              <a:t>=&lt;</a:t>
            </a:r>
            <a:r>
              <a:rPr lang="en-US" sz="2200" dirty="0" err="1" smtClean="0">
                <a:solidFill>
                  <a:srgbClr val="FF0000"/>
                </a:solidFill>
              </a:rPr>
              <a:t>institution_code</a:t>
            </a:r>
            <a:r>
              <a:rPr lang="en-US" sz="2200" dirty="0" smtClean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44911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Saas</a:t>
            </a:r>
            <a:r>
              <a:rPr lang="en-US" dirty="0" smtClean="0"/>
              <a:t> vs On-Premises: search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752605"/>
            <a:ext cx="8280920" cy="397938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/>
              <a:t>Saas</a:t>
            </a:r>
            <a:r>
              <a:rPr lang="en-US" dirty="0" smtClean="0"/>
              <a:t> Primo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1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http://api-na.hosted.exlibrisgroup.com/primo/v1/</a:t>
            </a:r>
            <a:r>
              <a:rPr lang="en-US" sz="19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search</a:t>
            </a:r>
            <a:r>
              <a:rPr lang="en-US" sz="1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? vid=&lt;</a:t>
            </a:r>
            <a:r>
              <a:rPr lang="en-US" sz="1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viewid</a:t>
            </a:r>
            <a:r>
              <a:rPr lang="en-US" sz="1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&gt;&amp;tab=&lt;tab&gt;&amp;scope=&lt;scope&gt;&amp;q=</a:t>
            </a:r>
            <a:r>
              <a:rPr lang="en-US" sz="1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any,contains</a:t>
            </a:r>
            <a:r>
              <a:rPr lang="en-US" sz="1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,&lt;</a:t>
            </a:r>
            <a:r>
              <a:rPr lang="en-US" sz="1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searchterm</a:t>
            </a:r>
            <a:r>
              <a:rPr lang="en-US" sz="1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&gt;&amp;</a:t>
            </a:r>
            <a:r>
              <a:rPr lang="en-US" sz="1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apikey</a:t>
            </a:r>
            <a:r>
              <a:rPr lang="en-US" sz="1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=&lt;</a:t>
            </a:r>
            <a:r>
              <a:rPr lang="en-US" sz="1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apikey</a:t>
            </a:r>
            <a:r>
              <a:rPr lang="en-US" sz="1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&gt;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On-premises Primo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900" dirty="0" smtClean="0">
                <a:solidFill>
                  <a:srgbClr val="FF0000"/>
                </a:solidFill>
              </a:rPr>
              <a:t>&lt;</a:t>
            </a:r>
            <a:r>
              <a:rPr lang="en-US" sz="1900" dirty="0">
                <a:solidFill>
                  <a:srgbClr val="FF0000"/>
                </a:solidFill>
              </a:rPr>
              <a:t>base-local-</a:t>
            </a:r>
            <a:r>
              <a:rPr lang="en-US" sz="1900" dirty="0" err="1">
                <a:solidFill>
                  <a:srgbClr val="FF0000"/>
                </a:solidFill>
              </a:rPr>
              <a:t>url</a:t>
            </a:r>
            <a:r>
              <a:rPr lang="en-US" sz="1900" dirty="0">
                <a:solidFill>
                  <a:srgbClr val="FF0000"/>
                </a:solidFill>
              </a:rPr>
              <a:t>&gt;/</a:t>
            </a:r>
            <a:r>
              <a:rPr lang="en-US" sz="1900" dirty="0" err="1" smtClean="0">
                <a:solidFill>
                  <a:srgbClr val="FF0000"/>
                </a:solidFill>
              </a:rPr>
              <a:t>primo_library</a:t>
            </a:r>
            <a:r>
              <a:rPr lang="en-US" sz="1900" dirty="0" smtClean="0">
                <a:solidFill>
                  <a:srgbClr val="FF0000"/>
                </a:solidFill>
              </a:rPr>
              <a:t>/</a:t>
            </a:r>
            <a:r>
              <a:rPr lang="en-US" sz="1900" dirty="0" err="1" smtClean="0">
                <a:solidFill>
                  <a:srgbClr val="FF0000"/>
                </a:solidFill>
              </a:rPr>
              <a:t>libweb</a:t>
            </a:r>
            <a:r>
              <a:rPr lang="en-US" sz="1900" dirty="0" smtClean="0">
                <a:solidFill>
                  <a:srgbClr val="FF0000"/>
                </a:solidFill>
              </a:rPr>
              <a:t>/</a:t>
            </a:r>
            <a:r>
              <a:rPr lang="en-US" sz="1900" dirty="0" err="1" smtClean="0">
                <a:solidFill>
                  <a:srgbClr val="FF0000"/>
                </a:solidFill>
              </a:rPr>
              <a:t>webservices</a:t>
            </a:r>
            <a:r>
              <a:rPr lang="en-US" sz="1900" dirty="0" smtClean="0">
                <a:solidFill>
                  <a:srgbClr val="FF0000"/>
                </a:solidFill>
              </a:rPr>
              <a:t>/rest</a:t>
            </a:r>
            <a:r>
              <a:rPr lang="en-US" sz="1900" dirty="0" smtClean="0">
                <a:solidFill>
                  <a:schemeClr val="accent2"/>
                </a:solidFill>
              </a:rPr>
              <a:t>/primo-explore</a:t>
            </a:r>
            <a:r>
              <a:rPr lang="en-US" sz="19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/v1/</a:t>
            </a:r>
            <a:r>
              <a:rPr lang="en-US" sz="19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pnxs</a:t>
            </a:r>
            <a:r>
              <a:rPr lang="en-US" sz="19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sz="1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vid=&lt;</a:t>
            </a:r>
            <a:r>
              <a:rPr lang="en-US" sz="1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viewid</a:t>
            </a:r>
            <a:r>
              <a:rPr lang="en-US" sz="1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&gt;&amp;tab=&lt;tab&gt;&amp;scope=&lt;scope&gt;&amp;q=</a:t>
            </a:r>
            <a:r>
              <a:rPr lang="en-US" sz="1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any,contains</a:t>
            </a:r>
            <a:r>
              <a:rPr lang="en-US" sz="1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,&lt;</a:t>
            </a:r>
            <a:r>
              <a:rPr lang="en-US" sz="1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searchterm</a:t>
            </a:r>
            <a:r>
              <a:rPr lang="en-US" sz="19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&gt;&amp;</a:t>
            </a:r>
            <a:r>
              <a:rPr lang="en-US" sz="1900" dirty="0" err="1" smtClean="0">
                <a:solidFill>
                  <a:srgbClr val="FF0000"/>
                </a:solidFill>
              </a:rPr>
              <a:t>inst</a:t>
            </a:r>
            <a:r>
              <a:rPr lang="en-US" sz="1900" dirty="0" smtClean="0">
                <a:solidFill>
                  <a:srgbClr val="FF0000"/>
                </a:solidFill>
              </a:rPr>
              <a:t>=&lt;</a:t>
            </a:r>
            <a:r>
              <a:rPr lang="en-US" sz="1900" dirty="0" err="1" smtClean="0">
                <a:solidFill>
                  <a:srgbClr val="FF0000"/>
                </a:solidFill>
              </a:rPr>
              <a:t>institution_code</a:t>
            </a:r>
            <a:r>
              <a:rPr lang="en-US" sz="1900" dirty="0" smtClean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76326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Saas</a:t>
            </a:r>
            <a:r>
              <a:rPr lang="en-US" dirty="0" smtClean="0"/>
              <a:t> vs On-Premises: JWT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752605"/>
            <a:ext cx="8280920" cy="397938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On-premises must use </a:t>
            </a:r>
            <a:r>
              <a:rPr lang="en-US" dirty="0" err="1" smtClean="0"/>
              <a:t>guestJwt</a:t>
            </a:r>
            <a:r>
              <a:rPr lang="en-US" dirty="0" smtClean="0"/>
              <a:t> API to retrieve token</a:t>
            </a:r>
          </a:p>
          <a:p>
            <a:r>
              <a:rPr lang="en-US" dirty="0" smtClean="0"/>
              <a:t>On-premises </a:t>
            </a:r>
            <a:r>
              <a:rPr lang="en-US" dirty="0" smtClean="0"/>
              <a:t>must use </a:t>
            </a:r>
            <a:r>
              <a:rPr lang="en-US" dirty="0" err="1" smtClean="0"/>
              <a:t>jwt</a:t>
            </a:r>
            <a:r>
              <a:rPr lang="en-US" dirty="0" smtClean="0"/>
              <a:t> token in header</a:t>
            </a:r>
          </a:p>
          <a:p>
            <a:r>
              <a:rPr lang="en-US" dirty="0"/>
              <a:t>needs </a:t>
            </a:r>
            <a:r>
              <a:rPr lang="en-US" dirty="0" smtClean="0"/>
              <a:t>more </a:t>
            </a:r>
            <a:r>
              <a:rPr lang="en-US" dirty="0"/>
              <a:t>than browser </a:t>
            </a:r>
            <a:r>
              <a:rPr lang="en-US" dirty="0" smtClean="0"/>
              <a:t>for testing (</a:t>
            </a:r>
            <a:r>
              <a:rPr lang="en-US" dirty="0"/>
              <a:t>'Try It' button, </a:t>
            </a:r>
            <a:r>
              <a:rPr lang="en-US" dirty="0" err="1"/>
              <a:t>POSTman</a:t>
            </a:r>
            <a:r>
              <a:rPr lang="en-US" dirty="0"/>
              <a:t>, RESTtesttest.com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Example using curl: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006600"/>
                </a:solidFill>
              </a:rPr>
              <a:t>curl </a:t>
            </a:r>
            <a:r>
              <a:rPr lang="en-US" sz="1600" dirty="0">
                <a:solidFill>
                  <a:srgbClr val="006600"/>
                </a:solidFill>
              </a:rPr>
              <a:t>--include </a:t>
            </a:r>
            <a:r>
              <a:rPr lang="en-US" sz="1600" b="1" dirty="0">
                <a:solidFill>
                  <a:srgbClr val="006600"/>
                </a:solidFill>
              </a:rPr>
              <a:t>--header "</a:t>
            </a:r>
            <a:r>
              <a:rPr lang="en-US" sz="1600" b="1" dirty="0" err="1" smtClean="0">
                <a:solidFill>
                  <a:srgbClr val="006600"/>
                </a:solidFill>
              </a:rPr>
              <a:t>Authorization:Bearer</a:t>
            </a:r>
            <a:r>
              <a:rPr lang="en-US" sz="1600" b="1" dirty="0" smtClean="0">
                <a:solidFill>
                  <a:srgbClr val="006600"/>
                </a:solidFill>
              </a:rPr>
              <a:t> </a:t>
            </a:r>
            <a:r>
              <a:rPr lang="en-US" sz="1600" b="1" dirty="0" err="1" smtClean="0">
                <a:solidFill>
                  <a:srgbClr val="006600"/>
                </a:solidFill>
              </a:rPr>
              <a:t>eyJraWQiOiJwcmlt</a:t>
            </a:r>
            <a:r>
              <a:rPr lang="en-US" sz="1600" b="1" dirty="0" smtClean="0">
                <a:solidFill>
                  <a:srgbClr val="006600"/>
                </a:solidFill>
              </a:rPr>
              <a:t>[…</a:t>
            </a:r>
            <a:r>
              <a:rPr lang="en-US" sz="1600" b="1" dirty="0" err="1" smtClean="0">
                <a:solidFill>
                  <a:srgbClr val="006600"/>
                </a:solidFill>
              </a:rPr>
              <a:t>etc</a:t>
            </a:r>
            <a:r>
              <a:rPr lang="en-US" sz="1600" b="1" dirty="0" smtClean="0">
                <a:solidFill>
                  <a:srgbClr val="006600"/>
                </a:solidFill>
              </a:rPr>
              <a:t>]" </a:t>
            </a:r>
            <a:r>
              <a:rPr lang="en-US" sz="1600" dirty="0">
                <a:solidFill>
                  <a:srgbClr val="006600"/>
                </a:solidFill>
              </a:rPr>
              <a:t>\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6600"/>
                </a:solidFill>
              </a:rPr>
              <a:t>--request GET \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006600"/>
                </a:solidFill>
              </a:rPr>
              <a:t>'&lt;</a:t>
            </a:r>
            <a:r>
              <a:rPr lang="en-US" sz="1600" dirty="0">
                <a:solidFill>
                  <a:srgbClr val="006600"/>
                </a:solidFill>
              </a:rPr>
              <a:t>base-local-</a:t>
            </a:r>
            <a:r>
              <a:rPr lang="en-US" sz="1600" dirty="0" err="1">
                <a:solidFill>
                  <a:srgbClr val="006600"/>
                </a:solidFill>
              </a:rPr>
              <a:t>url</a:t>
            </a:r>
            <a:r>
              <a:rPr lang="en-US" sz="1600" dirty="0">
                <a:solidFill>
                  <a:srgbClr val="006600"/>
                </a:solidFill>
              </a:rPr>
              <a:t>&gt;/</a:t>
            </a:r>
            <a:r>
              <a:rPr lang="en-US" sz="1600" dirty="0" err="1">
                <a:solidFill>
                  <a:srgbClr val="006600"/>
                </a:solidFill>
              </a:rPr>
              <a:t>primo_library</a:t>
            </a:r>
            <a:r>
              <a:rPr lang="en-US" sz="1600" dirty="0">
                <a:solidFill>
                  <a:srgbClr val="006600"/>
                </a:solidFill>
              </a:rPr>
              <a:t>/</a:t>
            </a:r>
            <a:r>
              <a:rPr lang="en-US" sz="1600" dirty="0" err="1">
                <a:solidFill>
                  <a:srgbClr val="006600"/>
                </a:solidFill>
              </a:rPr>
              <a:t>libweb</a:t>
            </a:r>
            <a:r>
              <a:rPr lang="en-US" sz="1600" dirty="0">
                <a:solidFill>
                  <a:srgbClr val="006600"/>
                </a:solidFill>
              </a:rPr>
              <a:t>/</a:t>
            </a:r>
            <a:r>
              <a:rPr lang="en-US" sz="1600" dirty="0" err="1">
                <a:solidFill>
                  <a:srgbClr val="006600"/>
                </a:solidFill>
              </a:rPr>
              <a:t>webservices</a:t>
            </a:r>
            <a:r>
              <a:rPr lang="en-US" sz="1600" dirty="0">
                <a:solidFill>
                  <a:srgbClr val="006600"/>
                </a:solidFill>
              </a:rPr>
              <a:t>/rest/v1/configuration/&lt;vid</a:t>
            </a:r>
            <a:r>
              <a:rPr lang="en-US" sz="1600" dirty="0" smtClean="0">
                <a:solidFill>
                  <a:srgbClr val="006600"/>
                </a:solidFill>
              </a:rPr>
              <a:t>&gt;?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006600"/>
                </a:solidFill>
              </a:rPr>
              <a:t>locale=</a:t>
            </a:r>
            <a:r>
              <a:rPr lang="en-US" sz="1600" dirty="0" err="1" smtClean="0">
                <a:solidFill>
                  <a:srgbClr val="006600"/>
                </a:solidFill>
              </a:rPr>
              <a:t>All&amp;inst</a:t>
            </a:r>
            <a:r>
              <a:rPr lang="en-US" sz="1600" dirty="0" smtClean="0">
                <a:solidFill>
                  <a:srgbClr val="006600"/>
                </a:solidFill>
              </a:rPr>
              <a:t>=&lt;</a:t>
            </a:r>
            <a:r>
              <a:rPr lang="en-US" sz="1600" dirty="0" err="1" smtClean="0">
                <a:solidFill>
                  <a:srgbClr val="006600"/>
                </a:solidFill>
              </a:rPr>
              <a:t>institution_code</a:t>
            </a:r>
            <a:r>
              <a:rPr lang="en-US" sz="1600" dirty="0" smtClean="0">
                <a:solidFill>
                  <a:srgbClr val="006600"/>
                </a:solidFill>
              </a:rPr>
              <a:t>&gt;</a:t>
            </a:r>
            <a:r>
              <a:rPr lang="en-US" sz="1600" dirty="0">
                <a:solidFill>
                  <a:srgbClr val="006600"/>
                </a:solidFill>
              </a:rPr>
              <a:t>'</a:t>
            </a:r>
            <a:endParaRPr lang="en-US" sz="1600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13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300" dirty="0" smtClean="0">
                <a:solidFill>
                  <a:schemeClr val="accent6"/>
                </a:solidFill>
              </a:rPr>
              <a:t>https</a:t>
            </a:r>
            <a:r>
              <a:rPr lang="en-US" sz="1300" dirty="0">
                <a:solidFill>
                  <a:schemeClr val="accent6"/>
                </a:solidFill>
              </a:rPr>
              <a:t>://developers.exlibrisgroup.com/primo/apis/jwt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976838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B23B-7996-4908-9BD5-FD617EDB7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F25A63-346A-45B3-90B5-B0F27BD07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80843AA-D8EC-43C8-AACE-CB702EA4F187}"/>
              </a:ext>
            </a:extLst>
          </p:cNvPr>
          <p:cNvGrpSpPr/>
          <p:nvPr/>
        </p:nvGrpSpPr>
        <p:grpSpPr>
          <a:xfrm>
            <a:off x="327706" y="784027"/>
            <a:ext cx="640614" cy="655090"/>
            <a:chOff x="109348" y="1231363"/>
            <a:chExt cx="986977" cy="986977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B909E4B-03DB-46A7-B51D-1AE2857321EC}"/>
                </a:ext>
              </a:extLst>
            </p:cNvPr>
            <p:cNvSpPr/>
            <p:nvPr/>
          </p:nvSpPr>
          <p:spPr>
            <a:xfrm>
              <a:off x="145636" y="1267651"/>
              <a:ext cx="914400" cy="9144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קשת מלאה 15">
              <a:extLst>
                <a:ext uri="{FF2B5EF4-FFF2-40B4-BE49-F238E27FC236}">
                  <a16:creationId xmlns:a16="http://schemas.microsoft.com/office/drawing/2014/main" id="{E556F67E-6FAF-4548-AAC1-97DCEF8453C8}"/>
                </a:ext>
              </a:extLst>
            </p:cNvPr>
            <p:cNvSpPr/>
            <p:nvPr/>
          </p:nvSpPr>
          <p:spPr>
            <a:xfrm rot="305064">
              <a:off x="109348" y="1231363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99E3AE8-BCBA-469E-AC01-00A52F30E18B}"/>
                </a:ext>
              </a:extLst>
            </p:cNvPr>
            <p:cNvSpPr/>
            <p:nvPr/>
          </p:nvSpPr>
          <p:spPr>
            <a:xfrm>
              <a:off x="205672" y="1327687"/>
              <a:ext cx="794328" cy="794328"/>
            </a:xfrm>
            <a:prstGeom prst="ellipse">
              <a:avLst/>
            </a:prstGeom>
            <a:solidFill>
              <a:srgbClr val="0034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8B16D1E8-3397-4205-AD0E-20452CD21FE8}"/>
              </a:ext>
            </a:extLst>
          </p:cNvPr>
          <p:cNvSpPr txBox="1">
            <a:spLocks/>
          </p:cNvSpPr>
          <p:nvPr/>
        </p:nvSpPr>
        <p:spPr>
          <a:xfrm>
            <a:off x="1187624" y="840823"/>
            <a:ext cx="3602772" cy="424843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Primo Legacy APIs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DAC951-5F06-4551-A73E-7D459BDE379D}"/>
              </a:ext>
            </a:extLst>
          </p:cNvPr>
          <p:cNvGrpSpPr/>
          <p:nvPr/>
        </p:nvGrpSpPr>
        <p:grpSpPr>
          <a:xfrm>
            <a:off x="327706" y="1491630"/>
            <a:ext cx="640614" cy="655090"/>
            <a:chOff x="109348" y="2301078"/>
            <a:chExt cx="986977" cy="986977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A9644D1-D623-491C-9E6C-0DC1FE0499EE}"/>
                </a:ext>
              </a:extLst>
            </p:cNvPr>
            <p:cNvSpPr/>
            <p:nvPr/>
          </p:nvSpPr>
          <p:spPr>
            <a:xfrm>
              <a:off x="145636" y="2337366"/>
              <a:ext cx="914400" cy="9144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קשת מלאה 15">
              <a:extLst>
                <a:ext uri="{FF2B5EF4-FFF2-40B4-BE49-F238E27FC236}">
                  <a16:creationId xmlns:a16="http://schemas.microsoft.com/office/drawing/2014/main" id="{69B1E7CF-6650-4E12-8A1E-EB46A7EBB9A9}"/>
                </a:ext>
              </a:extLst>
            </p:cNvPr>
            <p:cNvSpPr/>
            <p:nvPr/>
          </p:nvSpPr>
          <p:spPr>
            <a:xfrm rot="2819799">
              <a:off x="109348" y="2301078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43CA7B0-4EC4-4C3D-B7B0-5FFE82EF7866}"/>
                </a:ext>
              </a:extLst>
            </p:cNvPr>
            <p:cNvSpPr/>
            <p:nvPr/>
          </p:nvSpPr>
          <p:spPr>
            <a:xfrm>
              <a:off x="205672" y="2397402"/>
              <a:ext cx="794328" cy="794328"/>
            </a:xfrm>
            <a:prstGeom prst="ellipse">
              <a:avLst/>
            </a:prstGeom>
            <a:solidFill>
              <a:srgbClr val="0034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E52D117-75D0-4161-9C55-70C69ED10731}"/>
              </a:ext>
            </a:extLst>
          </p:cNvPr>
          <p:cNvGrpSpPr/>
          <p:nvPr/>
        </p:nvGrpSpPr>
        <p:grpSpPr>
          <a:xfrm>
            <a:off x="327706" y="2211710"/>
            <a:ext cx="640614" cy="655090"/>
            <a:chOff x="109348" y="3370793"/>
            <a:chExt cx="986977" cy="986977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7628599-E72E-46E4-9F5C-7235713FCC3C}"/>
                </a:ext>
              </a:extLst>
            </p:cNvPr>
            <p:cNvSpPr/>
            <p:nvPr/>
          </p:nvSpPr>
          <p:spPr>
            <a:xfrm>
              <a:off x="145636" y="3407081"/>
              <a:ext cx="914400" cy="9144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קשת מלאה 15">
              <a:extLst>
                <a:ext uri="{FF2B5EF4-FFF2-40B4-BE49-F238E27FC236}">
                  <a16:creationId xmlns:a16="http://schemas.microsoft.com/office/drawing/2014/main" id="{D95DAC11-DC4F-4FAB-887F-124C1C827D8B}"/>
                </a:ext>
              </a:extLst>
            </p:cNvPr>
            <p:cNvSpPr/>
            <p:nvPr/>
          </p:nvSpPr>
          <p:spPr>
            <a:xfrm rot="4409434">
              <a:off x="109348" y="3370793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20646C0-8255-4762-8A4B-ACDD18DDF32F}"/>
                </a:ext>
              </a:extLst>
            </p:cNvPr>
            <p:cNvSpPr/>
            <p:nvPr/>
          </p:nvSpPr>
          <p:spPr>
            <a:xfrm>
              <a:off x="205672" y="3467117"/>
              <a:ext cx="794328" cy="794328"/>
            </a:xfrm>
            <a:prstGeom prst="ellipse">
              <a:avLst/>
            </a:prstGeom>
            <a:solidFill>
              <a:srgbClr val="0034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02C0391-1C0C-4D26-BC21-3E4FD73AED61}"/>
              </a:ext>
            </a:extLst>
          </p:cNvPr>
          <p:cNvGrpSpPr/>
          <p:nvPr/>
        </p:nvGrpSpPr>
        <p:grpSpPr>
          <a:xfrm>
            <a:off x="327706" y="2931790"/>
            <a:ext cx="640614" cy="655090"/>
            <a:chOff x="109348" y="4440508"/>
            <a:chExt cx="986977" cy="986977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A3594EB-88D0-417B-A11C-2BF643FA91E1}"/>
                </a:ext>
              </a:extLst>
            </p:cNvPr>
            <p:cNvSpPr/>
            <p:nvPr/>
          </p:nvSpPr>
          <p:spPr>
            <a:xfrm>
              <a:off x="145636" y="4476796"/>
              <a:ext cx="914400" cy="9144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קשת מלאה 15">
              <a:extLst>
                <a:ext uri="{FF2B5EF4-FFF2-40B4-BE49-F238E27FC236}">
                  <a16:creationId xmlns:a16="http://schemas.microsoft.com/office/drawing/2014/main" id="{008ADA4E-8BCE-4F94-B5ED-F975BAC8417B}"/>
                </a:ext>
              </a:extLst>
            </p:cNvPr>
            <p:cNvSpPr/>
            <p:nvPr/>
          </p:nvSpPr>
          <p:spPr>
            <a:xfrm rot="5930780">
              <a:off x="109348" y="4440508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773B3CA-C182-4672-8DC8-86432F8D47BD}"/>
                </a:ext>
              </a:extLst>
            </p:cNvPr>
            <p:cNvSpPr/>
            <p:nvPr/>
          </p:nvSpPr>
          <p:spPr>
            <a:xfrm>
              <a:off x="205672" y="4536832"/>
              <a:ext cx="794328" cy="794328"/>
            </a:xfrm>
            <a:prstGeom prst="ellipse">
              <a:avLst/>
            </a:prstGeom>
            <a:solidFill>
              <a:srgbClr val="0034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F7764FC0-0D1D-43F5-9A36-E687B3F9A268}"/>
              </a:ext>
            </a:extLst>
          </p:cNvPr>
          <p:cNvSpPr txBox="1">
            <a:spLocks/>
          </p:cNvSpPr>
          <p:nvPr/>
        </p:nvSpPr>
        <p:spPr>
          <a:xfrm>
            <a:off x="1187624" y="1591508"/>
            <a:ext cx="3602772" cy="424843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API Gateway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 Placeholder 14">
            <a:extLst>
              <a:ext uri="{FF2B5EF4-FFF2-40B4-BE49-F238E27FC236}">
                <a16:creationId xmlns:a16="http://schemas.microsoft.com/office/drawing/2014/main" id="{52252BCB-C4F0-47E9-B9D0-B4365E0B1498}"/>
              </a:ext>
            </a:extLst>
          </p:cNvPr>
          <p:cNvSpPr txBox="1">
            <a:spLocks/>
          </p:cNvSpPr>
          <p:nvPr/>
        </p:nvSpPr>
        <p:spPr>
          <a:xfrm>
            <a:off x="1194793" y="2275643"/>
            <a:ext cx="3602772" cy="424843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REST APIs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 Placeholder 14">
            <a:extLst>
              <a:ext uri="{FF2B5EF4-FFF2-40B4-BE49-F238E27FC236}">
                <a16:creationId xmlns:a16="http://schemas.microsoft.com/office/drawing/2014/main" id="{11CA9658-958A-4D74-8145-1D1FBCFB241C}"/>
              </a:ext>
            </a:extLst>
          </p:cNvPr>
          <p:cNvSpPr txBox="1">
            <a:spLocks/>
          </p:cNvSpPr>
          <p:nvPr/>
        </p:nvSpPr>
        <p:spPr>
          <a:xfrm>
            <a:off x="1194793" y="3036597"/>
            <a:ext cx="3602772" cy="424843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0C24E40-CC51-4305-954F-AD94D7A3634B}"/>
              </a:ext>
            </a:extLst>
          </p:cNvPr>
          <p:cNvGrpSpPr/>
          <p:nvPr/>
        </p:nvGrpSpPr>
        <p:grpSpPr>
          <a:xfrm>
            <a:off x="327706" y="3723878"/>
            <a:ext cx="640614" cy="655090"/>
            <a:chOff x="109348" y="5425019"/>
            <a:chExt cx="986977" cy="98697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C13B53D-5932-48CA-B055-C2F2A848F916}"/>
                </a:ext>
              </a:extLst>
            </p:cNvPr>
            <p:cNvSpPr/>
            <p:nvPr/>
          </p:nvSpPr>
          <p:spPr>
            <a:xfrm>
              <a:off x="145636" y="5461307"/>
              <a:ext cx="914400" cy="9144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קשת מלאה 15">
              <a:extLst>
                <a:ext uri="{FF2B5EF4-FFF2-40B4-BE49-F238E27FC236}">
                  <a16:creationId xmlns:a16="http://schemas.microsoft.com/office/drawing/2014/main" id="{7C32731A-1CD3-472D-A3EF-19BAA2A19B6D}"/>
                </a:ext>
              </a:extLst>
            </p:cNvPr>
            <p:cNvSpPr/>
            <p:nvPr/>
          </p:nvSpPr>
          <p:spPr>
            <a:xfrm rot="7002521">
              <a:off x="109348" y="5425019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844E9A1-B9B4-47ED-85DE-42D4E1D70E08}"/>
                </a:ext>
              </a:extLst>
            </p:cNvPr>
            <p:cNvSpPr/>
            <p:nvPr/>
          </p:nvSpPr>
          <p:spPr>
            <a:xfrm>
              <a:off x="205672" y="5521343"/>
              <a:ext cx="794328" cy="794328"/>
            </a:xfrm>
            <a:prstGeom prst="ellipse">
              <a:avLst/>
            </a:prstGeom>
            <a:solidFill>
              <a:srgbClr val="0034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762FD286-4CD8-48E6-BD97-80513231E886}"/>
              </a:ext>
            </a:extLst>
          </p:cNvPr>
          <p:cNvSpPr txBox="1">
            <a:spLocks/>
          </p:cNvSpPr>
          <p:nvPr/>
        </p:nvSpPr>
        <p:spPr>
          <a:xfrm>
            <a:off x="1194792" y="3866289"/>
            <a:ext cx="4457327" cy="424843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Steps, Support Resources and Feedback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9333" y="3098722"/>
            <a:ext cx="352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76501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13E215-9905-4296-80B3-68AB19F2F2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8C627D-4AFE-4C66-A659-27C704D5F5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3919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77008" y="123478"/>
            <a:ext cx="6272286" cy="783044"/>
          </a:xfrm>
        </p:spPr>
        <p:txBody>
          <a:bodyPr>
            <a:normAutofit/>
          </a:bodyPr>
          <a:lstStyle/>
          <a:p>
            <a:r>
              <a:rPr lang="en-US" dirty="0" smtClean="0"/>
              <a:t>Useful Guides and Articles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677008" y="699542"/>
            <a:ext cx="6259501" cy="4115728"/>
          </a:xfrm>
        </p:spPr>
        <p:txBody>
          <a:bodyPr/>
          <a:lstStyle/>
          <a:p>
            <a:r>
              <a:rPr lang="en-US" sz="1200" u="sng" dirty="0" smtClean="0"/>
              <a:t>API Road Map</a:t>
            </a:r>
            <a:endParaRPr lang="en-US" sz="1200" u="sng" dirty="0"/>
          </a:p>
          <a:p>
            <a:pPr lvl="1"/>
            <a:r>
              <a:rPr lang="en-US" sz="1050" dirty="0" smtClean="0"/>
              <a:t>https</a:t>
            </a:r>
            <a:r>
              <a:rPr lang="en-US" sz="1050" dirty="0"/>
              <a:t>://developers.exlibrisgroup.com/blog/Ex-Libris-API-Road-Map</a:t>
            </a:r>
          </a:p>
          <a:p>
            <a:r>
              <a:rPr lang="en-US" sz="1200" u="sng" dirty="0"/>
              <a:t>REST APIs</a:t>
            </a:r>
          </a:p>
          <a:p>
            <a:pPr lvl="1"/>
            <a:r>
              <a:rPr lang="en-US" sz="1050" dirty="0"/>
              <a:t>Concepts - </a:t>
            </a:r>
            <a:r>
              <a:rPr lang="en-US" sz="1050" dirty="0">
                <a:hlinkClick r:id="rId3"/>
              </a:rPr>
              <a:t>Part 1</a:t>
            </a:r>
            <a:r>
              <a:rPr lang="en-US" sz="1050" dirty="0"/>
              <a:t>, </a:t>
            </a:r>
            <a:r>
              <a:rPr lang="en-US" sz="1050" dirty="0">
                <a:hlinkClick r:id="rId4"/>
              </a:rPr>
              <a:t>Part 2</a:t>
            </a:r>
            <a:r>
              <a:rPr lang="en-US" sz="1050" dirty="0"/>
              <a:t>, </a:t>
            </a:r>
            <a:r>
              <a:rPr lang="en-US" sz="1050" dirty="0">
                <a:hlinkClick r:id="rId5"/>
              </a:rPr>
              <a:t>Part 3</a:t>
            </a:r>
            <a:endParaRPr lang="en-US" sz="1050" dirty="0"/>
          </a:p>
          <a:p>
            <a:pPr lvl="2"/>
            <a:r>
              <a:rPr lang="en-US" sz="1050" dirty="0"/>
              <a:t>https://developers.exlibrisgroup.com/blog/How-we-re-building-APIs-at-Ex-Libris</a:t>
            </a:r>
          </a:p>
          <a:p>
            <a:pPr lvl="2"/>
            <a:r>
              <a:rPr lang="en-US" sz="1050" dirty="0"/>
              <a:t>https://developers.exlibrisgroup.com/primo/apis/webservices/rest/linked_data</a:t>
            </a:r>
          </a:p>
          <a:p>
            <a:pPr lvl="2"/>
            <a:r>
              <a:rPr lang="en-US" sz="1050" dirty="0"/>
              <a:t>https://developers.exlibrisgroup.com/blog/Ex-Libris-API-Road-Map</a:t>
            </a:r>
          </a:p>
          <a:p>
            <a:pPr lvl="1"/>
            <a:r>
              <a:rPr lang="en-US" sz="1050" dirty="0">
                <a:hlinkClick r:id="rId6"/>
              </a:rPr>
              <a:t>Getting Started/Registration</a:t>
            </a:r>
            <a:r>
              <a:rPr lang="en-US" sz="1050" dirty="0"/>
              <a:t> https://developers.exlibrisgroup.com/primo/apis/webservices/rest</a:t>
            </a:r>
          </a:p>
          <a:p>
            <a:pPr lvl="1"/>
            <a:r>
              <a:rPr lang="en-US" sz="1050" dirty="0">
                <a:hlinkClick r:id="rId7"/>
              </a:rPr>
              <a:t>Thresholds</a:t>
            </a:r>
            <a:r>
              <a:rPr lang="en-US" sz="1050" dirty="0"/>
              <a:t> https://developers.exlibrisgroup.com/blog/reducing-the-number-of-API-calls</a:t>
            </a:r>
          </a:p>
          <a:p>
            <a:pPr lvl="1"/>
            <a:r>
              <a:rPr lang="en-US" sz="1050" dirty="0">
                <a:hlinkClick r:id="rId8"/>
              </a:rPr>
              <a:t>Brief Search</a:t>
            </a:r>
            <a:r>
              <a:rPr lang="en-US" sz="1050" dirty="0"/>
              <a:t> https://</a:t>
            </a:r>
            <a:r>
              <a:rPr lang="en-US" sz="1050" dirty="0" smtClean="0"/>
              <a:t>developers.exlibrisgroup.com/primo/apis/search</a:t>
            </a:r>
            <a:endParaRPr lang="en-US" sz="1050" dirty="0"/>
          </a:p>
          <a:p>
            <a:pPr lvl="1"/>
            <a:r>
              <a:rPr lang="en-US" sz="1050" dirty="0"/>
              <a:t>Analytics – </a:t>
            </a:r>
            <a:r>
              <a:rPr lang="en-US" sz="1050" dirty="0">
                <a:hlinkClick r:id="rId9"/>
              </a:rPr>
              <a:t>Part 1</a:t>
            </a:r>
            <a:r>
              <a:rPr lang="en-US" sz="1050" dirty="0"/>
              <a:t>, </a:t>
            </a:r>
            <a:r>
              <a:rPr lang="en-US" sz="1050" dirty="0">
                <a:hlinkClick r:id="rId10"/>
              </a:rPr>
              <a:t>Part 2</a:t>
            </a:r>
            <a:r>
              <a:rPr lang="en-US" sz="1050" dirty="0"/>
              <a:t> </a:t>
            </a:r>
          </a:p>
          <a:p>
            <a:pPr lvl="2"/>
            <a:r>
              <a:rPr lang="en-US" sz="1050" dirty="0"/>
              <a:t>https://developers.exlibrisgroup.com/blog/Working-with-Analytics-REST-APIs</a:t>
            </a:r>
          </a:p>
          <a:p>
            <a:pPr lvl="2"/>
            <a:r>
              <a:rPr lang="en-US" sz="1050" dirty="0"/>
              <a:t>https://developers.exlibrisgroup.com/primo/apis/Analytics/Retrieve_Analytics_report</a:t>
            </a:r>
          </a:p>
          <a:p>
            <a:r>
              <a:rPr lang="en-US" sz="1200" u="sng" dirty="0"/>
              <a:t>Analytics of REST APIs</a:t>
            </a:r>
          </a:p>
          <a:p>
            <a:pPr lvl="1"/>
            <a:r>
              <a:rPr lang="en-US" sz="1050" dirty="0"/>
              <a:t>https://developers.exlibrisgroup.com/dashboard/reports/api-reports</a:t>
            </a:r>
          </a:p>
          <a:p>
            <a:endParaRPr lang="en-US" sz="105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4906963"/>
            <a:ext cx="1068388" cy="271462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113" y="3320464"/>
            <a:ext cx="1506018" cy="149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4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Useful Stuff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 smtClean="0"/>
              <a:t>Helpful tools (Chrome Web Store)</a:t>
            </a:r>
          </a:p>
          <a:p>
            <a:pPr lvl="1"/>
            <a:r>
              <a:rPr lang="en-US" b="1" dirty="0" smtClean="0">
                <a:solidFill>
                  <a:schemeClr val="accent5"/>
                </a:solidFill>
              </a:rPr>
              <a:t>JSON</a:t>
            </a:r>
            <a:r>
              <a:rPr lang="en-US" dirty="0" smtClean="0"/>
              <a:t> Formatter</a:t>
            </a:r>
          </a:p>
          <a:p>
            <a:pPr lvl="1"/>
            <a:r>
              <a:rPr lang="en-US" dirty="0" smtClean="0"/>
              <a:t>Postman</a:t>
            </a:r>
          </a:p>
          <a:p>
            <a:pPr lvl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XML</a:t>
            </a:r>
            <a:r>
              <a:rPr lang="en-US" dirty="0" smtClean="0"/>
              <a:t> Tree</a:t>
            </a:r>
          </a:p>
          <a:p>
            <a:pPr lvl="1"/>
            <a:r>
              <a:rPr lang="en-US" dirty="0" smtClean="0"/>
              <a:t>Resttesttest.com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291830"/>
            <a:ext cx="1506018" cy="149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0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B23B-7996-4908-9BD5-FD617EDB7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F25A63-346A-45B3-90B5-B0F27BD07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80843AA-D8EC-43C8-AACE-CB702EA4F187}"/>
              </a:ext>
            </a:extLst>
          </p:cNvPr>
          <p:cNvGrpSpPr/>
          <p:nvPr/>
        </p:nvGrpSpPr>
        <p:grpSpPr>
          <a:xfrm>
            <a:off x="327706" y="784027"/>
            <a:ext cx="640614" cy="655090"/>
            <a:chOff x="109348" y="1231363"/>
            <a:chExt cx="986977" cy="986977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B909E4B-03DB-46A7-B51D-1AE2857321EC}"/>
                </a:ext>
              </a:extLst>
            </p:cNvPr>
            <p:cNvSpPr/>
            <p:nvPr/>
          </p:nvSpPr>
          <p:spPr>
            <a:xfrm>
              <a:off x="145636" y="1267651"/>
              <a:ext cx="914400" cy="9144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קשת מלאה 15">
              <a:extLst>
                <a:ext uri="{FF2B5EF4-FFF2-40B4-BE49-F238E27FC236}">
                  <a16:creationId xmlns:a16="http://schemas.microsoft.com/office/drawing/2014/main" id="{E556F67E-6FAF-4548-AAC1-97DCEF8453C8}"/>
                </a:ext>
              </a:extLst>
            </p:cNvPr>
            <p:cNvSpPr/>
            <p:nvPr/>
          </p:nvSpPr>
          <p:spPr>
            <a:xfrm rot="305064">
              <a:off x="109348" y="1231363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99E3AE8-BCBA-469E-AC01-00A52F30E18B}"/>
                </a:ext>
              </a:extLst>
            </p:cNvPr>
            <p:cNvSpPr/>
            <p:nvPr/>
          </p:nvSpPr>
          <p:spPr>
            <a:xfrm>
              <a:off x="205672" y="1327687"/>
              <a:ext cx="794328" cy="794328"/>
            </a:xfrm>
            <a:prstGeom prst="ellipse">
              <a:avLst/>
            </a:prstGeom>
            <a:solidFill>
              <a:srgbClr val="0034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8B16D1E8-3397-4205-AD0E-20452CD21FE8}"/>
              </a:ext>
            </a:extLst>
          </p:cNvPr>
          <p:cNvSpPr txBox="1">
            <a:spLocks/>
          </p:cNvSpPr>
          <p:nvPr/>
        </p:nvSpPr>
        <p:spPr>
          <a:xfrm>
            <a:off x="1187624" y="840823"/>
            <a:ext cx="3602772" cy="424843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Primo Legacy APIs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DAC951-5F06-4551-A73E-7D459BDE379D}"/>
              </a:ext>
            </a:extLst>
          </p:cNvPr>
          <p:cNvGrpSpPr/>
          <p:nvPr/>
        </p:nvGrpSpPr>
        <p:grpSpPr>
          <a:xfrm>
            <a:off x="327706" y="1491630"/>
            <a:ext cx="640614" cy="655090"/>
            <a:chOff x="109348" y="2301078"/>
            <a:chExt cx="986977" cy="986977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A9644D1-D623-491C-9E6C-0DC1FE0499EE}"/>
                </a:ext>
              </a:extLst>
            </p:cNvPr>
            <p:cNvSpPr/>
            <p:nvPr/>
          </p:nvSpPr>
          <p:spPr>
            <a:xfrm>
              <a:off x="145636" y="2337366"/>
              <a:ext cx="914400" cy="9144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קשת מלאה 15">
              <a:extLst>
                <a:ext uri="{FF2B5EF4-FFF2-40B4-BE49-F238E27FC236}">
                  <a16:creationId xmlns:a16="http://schemas.microsoft.com/office/drawing/2014/main" id="{69B1E7CF-6650-4E12-8A1E-EB46A7EBB9A9}"/>
                </a:ext>
              </a:extLst>
            </p:cNvPr>
            <p:cNvSpPr/>
            <p:nvPr/>
          </p:nvSpPr>
          <p:spPr>
            <a:xfrm rot="2819799">
              <a:off x="109348" y="2301078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43CA7B0-4EC4-4C3D-B7B0-5FFE82EF7866}"/>
                </a:ext>
              </a:extLst>
            </p:cNvPr>
            <p:cNvSpPr/>
            <p:nvPr/>
          </p:nvSpPr>
          <p:spPr>
            <a:xfrm>
              <a:off x="205672" y="2397402"/>
              <a:ext cx="794328" cy="794328"/>
            </a:xfrm>
            <a:prstGeom prst="ellipse">
              <a:avLst/>
            </a:prstGeom>
            <a:solidFill>
              <a:srgbClr val="0034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E52D117-75D0-4161-9C55-70C69ED10731}"/>
              </a:ext>
            </a:extLst>
          </p:cNvPr>
          <p:cNvGrpSpPr/>
          <p:nvPr/>
        </p:nvGrpSpPr>
        <p:grpSpPr>
          <a:xfrm>
            <a:off x="327706" y="2211710"/>
            <a:ext cx="640614" cy="655090"/>
            <a:chOff x="109348" y="3370793"/>
            <a:chExt cx="986977" cy="986977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7628599-E72E-46E4-9F5C-7235713FCC3C}"/>
                </a:ext>
              </a:extLst>
            </p:cNvPr>
            <p:cNvSpPr/>
            <p:nvPr/>
          </p:nvSpPr>
          <p:spPr>
            <a:xfrm>
              <a:off x="145636" y="3407081"/>
              <a:ext cx="914400" cy="9144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קשת מלאה 15">
              <a:extLst>
                <a:ext uri="{FF2B5EF4-FFF2-40B4-BE49-F238E27FC236}">
                  <a16:creationId xmlns:a16="http://schemas.microsoft.com/office/drawing/2014/main" id="{D95DAC11-DC4F-4FAB-887F-124C1C827D8B}"/>
                </a:ext>
              </a:extLst>
            </p:cNvPr>
            <p:cNvSpPr/>
            <p:nvPr/>
          </p:nvSpPr>
          <p:spPr>
            <a:xfrm rot="4409434">
              <a:off x="109348" y="3370793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20646C0-8255-4762-8A4B-ACDD18DDF32F}"/>
                </a:ext>
              </a:extLst>
            </p:cNvPr>
            <p:cNvSpPr/>
            <p:nvPr/>
          </p:nvSpPr>
          <p:spPr>
            <a:xfrm>
              <a:off x="205672" y="3467117"/>
              <a:ext cx="794328" cy="794328"/>
            </a:xfrm>
            <a:prstGeom prst="ellipse">
              <a:avLst/>
            </a:prstGeom>
            <a:solidFill>
              <a:srgbClr val="0034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02C0391-1C0C-4D26-BC21-3E4FD73AED61}"/>
              </a:ext>
            </a:extLst>
          </p:cNvPr>
          <p:cNvGrpSpPr/>
          <p:nvPr/>
        </p:nvGrpSpPr>
        <p:grpSpPr>
          <a:xfrm>
            <a:off x="327706" y="2931790"/>
            <a:ext cx="640614" cy="655090"/>
            <a:chOff x="109348" y="4440508"/>
            <a:chExt cx="986977" cy="986977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A3594EB-88D0-417B-A11C-2BF643FA91E1}"/>
                </a:ext>
              </a:extLst>
            </p:cNvPr>
            <p:cNvSpPr/>
            <p:nvPr/>
          </p:nvSpPr>
          <p:spPr>
            <a:xfrm>
              <a:off x="145636" y="4476796"/>
              <a:ext cx="914400" cy="9144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קשת מלאה 15">
              <a:extLst>
                <a:ext uri="{FF2B5EF4-FFF2-40B4-BE49-F238E27FC236}">
                  <a16:creationId xmlns:a16="http://schemas.microsoft.com/office/drawing/2014/main" id="{008ADA4E-8BCE-4F94-B5ED-F975BAC8417B}"/>
                </a:ext>
              </a:extLst>
            </p:cNvPr>
            <p:cNvSpPr/>
            <p:nvPr/>
          </p:nvSpPr>
          <p:spPr>
            <a:xfrm rot="5930780">
              <a:off x="109348" y="4440508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773B3CA-C182-4672-8DC8-86432F8D47BD}"/>
                </a:ext>
              </a:extLst>
            </p:cNvPr>
            <p:cNvSpPr/>
            <p:nvPr/>
          </p:nvSpPr>
          <p:spPr>
            <a:xfrm>
              <a:off x="205672" y="4536832"/>
              <a:ext cx="794328" cy="794328"/>
            </a:xfrm>
            <a:prstGeom prst="ellipse">
              <a:avLst/>
            </a:prstGeom>
            <a:solidFill>
              <a:srgbClr val="0034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F7764FC0-0D1D-43F5-9A36-E687B3F9A268}"/>
              </a:ext>
            </a:extLst>
          </p:cNvPr>
          <p:cNvSpPr txBox="1">
            <a:spLocks/>
          </p:cNvSpPr>
          <p:nvPr/>
        </p:nvSpPr>
        <p:spPr>
          <a:xfrm>
            <a:off x="1187624" y="1591508"/>
            <a:ext cx="3602772" cy="424843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API Gateway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 Placeholder 14">
            <a:extLst>
              <a:ext uri="{FF2B5EF4-FFF2-40B4-BE49-F238E27FC236}">
                <a16:creationId xmlns:a16="http://schemas.microsoft.com/office/drawing/2014/main" id="{52252BCB-C4F0-47E9-B9D0-B4365E0B1498}"/>
              </a:ext>
            </a:extLst>
          </p:cNvPr>
          <p:cNvSpPr txBox="1">
            <a:spLocks/>
          </p:cNvSpPr>
          <p:nvPr/>
        </p:nvSpPr>
        <p:spPr>
          <a:xfrm>
            <a:off x="1194793" y="2275643"/>
            <a:ext cx="3602772" cy="424843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REST APIs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 Placeholder 14">
            <a:extLst>
              <a:ext uri="{FF2B5EF4-FFF2-40B4-BE49-F238E27FC236}">
                <a16:creationId xmlns:a16="http://schemas.microsoft.com/office/drawing/2014/main" id="{11CA9658-958A-4D74-8145-1D1FBCFB241C}"/>
              </a:ext>
            </a:extLst>
          </p:cNvPr>
          <p:cNvSpPr txBox="1">
            <a:spLocks/>
          </p:cNvSpPr>
          <p:nvPr/>
        </p:nvSpPr>
        <p:spPr>
          <a:xfrm>
            <a:off x="1194793" y="3036597"/>
            <a:ext cx="3602772" cy="424843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0C24E40-CC51-4305-954F-AD94D7A3634B}"/>
              </a:ext>
            </a:extLst>
          </p:cNvPr>
          <p:cNvGrpSpPr/>
          <p:nvPr/>
        </p:nvGrpSpPr>
        <p:grpSpPr>
          <a:xfrm>
            <a:off x="327706" y="3723878"/>
            <a:ext cx="640614" cy="655090"/>
            <a:chOff x="109348" y="5425019"/>
            <a:chExt cx="986977" cy="98697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C13B53D-5932-48CA-B055-C2F2A848F916}"/>
                </a:ext>
              </a:extLst>
            </p:cNvPr>
            <p:cNvSpPr/>
            <p:nvPr/>
          </p:nvSpPr>
          <p:spPr>
            <a:xfrm>
              <a:off x="145636" y="5461307"/>
              <a:ext cx="914400" cy="9144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קשת מלאה 15">
              <a:extLst>
                <a:ext uri="{FF2B5EF4-FFF2-40B4-BE49-F238E27FC236}">
                  <a16:creationId xmlns:a16="http://schemas.microsoft.com/office/drawing/2014/main" id="{7C32731A-1CD3-472D-A3EF-19BAA2A19B6D}"/>
                </a:ext>
              </a:extLst>
            </p:cNvPr>
            <p:cNvSpPr/>
            <p:nvPr/>
          </p:nvSpPr>
          <p:spPr>
            <a:xfrm rot="7002521">
              <a:off x="109348" y="5425019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844E9A1-B9B4-47ED-85DE-42D4E1D70E08}"/>
                </a:ext>
              </a:extLst>
            </p:cNvPr>
            <p:cNvSpPr/>
            <p:nvPr/>
          </p:nvSpPr>
          <p:spPr>
            <a:xfrm>
              <a:off x="205672" y="5521343"/>
              <a:ext cx="794328" cy="794328"/>
            </a:xfrm>
            <a:prstGeom prst="ellipse">
              <a:avLst/>
            </a:prstGeom>
            <a:solidFill>
              <a:srgbClr val="0034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762FD286-4CD8-48E6-BD97-80513231E886}"/>
              </a:ext>
            </a:extLst>
          </p:cNvPr>
          <p:cNvSpPr txBox="1">
            <a:spLocks/>
          </p:cNvSpPr>
          <p:nvPr/>
        </p:nvSpPr>
        <p:spPr>
          <a:xfrm>
            <a:off x="1194792" y="3866289"/>
            <a:ext cx="4457327" cy="424843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Steps, Support Resources and Feedback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9333" y="3098722"/>
            <a:ext cx="352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90038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13E215-9905-4296-80B3-68AB19F2F2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Next Steps, Support Resources and Feedback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8C627D-4AFE-4C66-A659-27C704D5F5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3230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and Resources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2000" dirty="0"/>
              <a:t>Additional support resources within the ExLibris Ecosystem: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hlinkClick r:id="rId3"/>
              </a:rPr>
              <a:t>Idea Exchange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hlinkClick r:id="rId4"/>
              </a:rPr>
              <a:t>Developer Network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sz="2000" dirty="0">
                <a:hlinkClick r:id="rId5"/>
              </a:rPr>
              <a:t>2018 Technical Seminar Presentations </a:t>
            </a:r>
            <a:r>
              <a:rPr lang="en-US" sz="2000" dirty="0"/>
              <a:t>(Cross-Product section of CKC)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994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C2BEB-34D6-4D38-A51E-BB6B3973A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Audience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8EE7BC-4F4A-4E84-B8C2-491463088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8827D5-3841-44DC-8205-4FD1DB604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896621"/>
            <a:ext cx="8228585" cy="3979385"/>
          </a:xfrm>
        </p:spPr>
        <p:txBody>
          <a:bodyPr>
            <a:normAutofit/>
          </a:bodyPr>
          <a:lstStyle/>
          <a:p>
            <a:r>
              <a:rPr lang="en-US" dirty="0"/>
              <a:t>Target Audience for the Session: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1800" dirty="0" smtClean="0"/>
              <a:t>New and Experienced Customers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1800" dirty="0" smtClean="0"/>
              <a:t>Systems Librarians, Web Developers</a:t>
            </a:r>
            <a:endParaRPr lang="en-US" sz="1800" dirty="0"/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1800" dirty="0" smtClean="0"/>
              <a:t>On-premises (Local) </a:t>
            </a:r>
            <a:r>
              <a:rPr lang="en-US" sz="1800" dirty="0"/>
              <a:t>and Direct </a:t>
            </a:r>
            <a:r>
              <a:rPr lang="en-US" sz="1800" dirty="0" err="1" smtClean="0"/>
              <a:t>Saas</a:t>
            </a:r>
            <a:r>
              <a:rPr lang="en-US" sz="1800" dirty="0" smtClean="0"/>
              <a:t> (Hosted) </a:t>
            </a:r>
            <a:r>
              <a:rPr lang="en-US" sz="1800" dirty="0"/>
              <a:t>Customers will have advantage over </a:t>
            </a:r>
            <a:r>
              <a:rPr lang="en-US" sz="1800" dirty="0" err="1" smtClean="0"/>
              <a:t>TotalCare</a:t>
            </a:r>
            <a:r>
              <a:rPr lang="en-US" sz="1800" dirty="0" smtClean="0"/>
              <a:t> </a:t>
            </a:r>
            <a:r>
              <a:rPr lang="en-US" sz="1800" dirty="0" err="1" smtClean="0"/>
              <a:t>Saas</a:t>
            </a:r>
            <a:r>
              <a:rPr lang="en-US" sz="1800" dirty="0" smtClean="0"/>
              <a:t>.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2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B2F1E-EE0D-473E-B5EF-2F9B1A001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E0B85-C199-4044-801D-48AFAF0B5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40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D94F7D7-A817-4F36-9B02-A26234B52192}"/>
              </a:ext>
            </a:extLst>
          </p:cNvPr>
          <p:cNvGrpSpPr/>
          <p:nvPr/>
        </p:nvGrpSpPr>
        <p:grpSpPr>
          <a:xfrm>
            <a:off x="95511" y="2522983"/>
            <a:ext cx="8952977" cy="2316682"/>
            <a:chOff x="106563" y="4226918"/>
            <a:chExt cx="8952977" cy="231668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63160A-9E5D-4E21-AD3F-307645A56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5213" y="4226918"/>
              <a:ext cx="4694327" cy="231668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D0AC520-DF8B-4EFF-892B-BD10F3F6D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563" y="4226919"/>
              <a:ext cx="4694327" cy="2316681"/>
            </a:xfrm>
            <a:prstGeom prst="rect">
              <a:avLst/>
            </a:prstGeom>
          </p:spPr>
        </p:pic>
      </p:grp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642BB03-CEC4-4BFB-9808-6D8C9DDD31E3}"/>
              </a:ext>
            </a:extLst>
          </p:cNvPr>
          <p:cNvSpPr txBox="1">
            <a:spLocks/>
          </p:cNvSpPr>
          <p:nvPr/>
        </p:nvSpPr>
        <p:spPr>
          <a:xfrm>
            <a:off x="1115616" y="1067956"/>
            <a:ext cx="6236680" cy="1730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/>
              <a:t>Any Final Questions? </a:t>
            </a:r>
          </a:p>
        </p:txBody>
      </p:sp>
    </p:spTree>
    <p:extLst>
      <p:ext uri="{BB962C8B-B14F-4D97-AF65-F5344CB8AC3E}">
        <p14:creationId xmlns:p14="http://schemas.microsoft.com/office/powerpoint/2010/main" val="27169581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Feedback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752605"/>
            <a:ext cx="8228585" cy="1315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Value Your Feedback!  </a:t>
            </a:r>
            <a:br>
              <a:rPr lang="en-US" dirty="0"/>
            </a:br>
            <a:r>
              <a:rPr lang="en-US" dirty="0"/>
              <a:t>Please complete the brief Session Comment Card: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F7C562-A068-424A-A62D-A030BA397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72" y="1635646"/>
            <a:ext cx="4341160" cy="2578063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3EB0F8-840B-4DBF-BAFE-282B3D4D2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217" y="2052630"/>
            <a:ext cx="4491019" cy="2617908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385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80FF6-1738-4EE0-9D88-6F2F59098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3003798"/>
            <a:ext cx="6336145" cy="844896"/>
          </a:xfrm>
        </p:spPr>
        <p:txBody>
          <a:bodyPr/>
          <a:lstStyle/>
          <a:p>
            <a:pPr algn="ctr"/>
            <a:r>
              <a:rPr lang="en-US" sz="4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61063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B23B-7996-4908-9BD5-FD617EDB7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F25A63-346A-45B3-90B5-B0F27BD07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80843AA-D8EC-43C8-AACE-CB702EA4F187}"/>
              </a:ext>
            </a:extLst>
          </p:cNvPr>
          <p:cNvGrpSpPr/>
          <p:nvPr/>
        </p:nvGrpSpPr>
        <p:grpSpPr>
          <a:xfrm>
            <a:off x="327706" y="784027"/>
            <a:ext cx="640614" cy="655090"/>
            <a:chOff x="109348" y="1231363"/>
            <a:chExt cx="986977" cy="986977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B909E4B-03DB-46A7-B51D-1AE2857321EC}"/>
                </a:ext>
              </a:extLst>
            </p:cNvPr>
            <p:cNvSpPr/>
            <p:nvPr/>
          </p:nvSpPr>
          <p:spPr>
            <a:xfrm>
              <a:off x="145636" y="1267651"/>
              <a:ext cx="914400" cy="9144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קשת מלאה 15">
              <a:extLst>
                <a:ext uri="{FF2B5EF4-FFF2-40B4-BE49-F238E27FC236}">
                  <a16:creationId xmlns:a16="http://schemas.microsoft.com/office/drawing/2014/main" id="{E556F67E-6FAF-4548-AAC1-97DCEF8453C8}"/>
                </a:ext>
              </a:extLst>
            </p:cNvPr>
            <p:cNvSpPr/>
            <p:nvPr/>
          </p:nvSpPr>
          <p:spPr>
            <a:xfrm rot="305064">
              <a:off x="109348" y="1231363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99E3AE8-BCBA-469E-AC01-00A52F30E18B}"/>
                </a:ext>
              </a:extLst>
            </p:cNvPr>
            <p:cNvSpPr/>
            <p:nvPr/>
          </p:nvSpPr>
          <p:spPr>
            <a:xfrm>
              <a:off x="205672" y="1327687"/>
              <a:ext cx="794328" cy="794328"/>
            </a:xfrm>
            <a:prstGeom prst="ellipse">
              <a:avLst/>
            </a:prstGeom>
            <a:solidFill>
              <a:srgbClr val="0034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8B16D1E8-3397-4205-AD0E-20452CD21FE8}"/>
              </a:ext>
            </a:extLst>
          </p:cNvPr>
          <p:cNvSpPr txBox="1">
            <a:spLocks/>
          </p:cNvSpPr>
          <p:nvPr/>
        </p:nvSpPr>
        <p:spPr>
          <a:xfrm>
            <a:off x="1187624" y="840823"/>
            <a:ext cx="3602772" cy="424843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Primo Legacy APIs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DAC951-5F06-4551-A73E-7D459BDE379D}"/>
              </a:ext>
            </a:extLst>
          </p:cNvPr>
          <p:cNvGrpSpPr/>
          <p:nvPr/>
        </p:nvGrpSpPr>
        <p:grpSpPr>
          <a:xfrm>
            <a:off x="327706" y="1491630"/>
            <a:ext cx="640614" cy="655090"/>
            <a:chOff x="109348" y="2301078"/>
            <a:chExt cx="986977" cy="986977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A9644D1-D623-491C-9E6C-0DC1FE0499EE}"/>
                </a:ext>
              </a:extLst>
            </p:cNvPr>
            <p:cNvSpPr/>
            <p:nvPr/>
          </p:nvSpPr>
          <p:spPr>
            <a:xfrm>
              <a:off x="145636" y="2337366"/>
              <a:ext cx="914400" cy="9144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קשת מלאה 15">
              <a:extLst>
                <a:ext uri="{FF2B5EF4-FFF2-40B4-BE49-F238E27FC236}">
                  <a16:creationId xmlns:a16="http://schemas.microsoft.com/office/drawing/2014/main" id="{69B1E7CF-6650-4E12-8A1E-EB46A7EBB9A9}"/>
                </a:ext>
              </a:extLst>
            </p:cNvPr>
            <p:cNvSpPr/>
            <p:nvPr/>
          </p:nvSpPr>
          <p:spPr>
            <a:xfrm rot="2819799">
              <a:off x="109348" y="2301078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43CA7B0-4EC4-4C3D-B7B0-5FFE82EF7866}"/>
                </a:ext>
              </a:extLst>
            </p:cNvPr>
            <p:cNvSpPr/>
            <p:nvPr/>
          </p:nvSpPr>
          <p:spPr>
            <a:xfrm>
              <a:off x="205672" y="2397402"/>
              <a:ext cx="794328" cy="794328"/>
            </a:xfrm>
            <a:prstGeom prst="ellipse">
              <a:avLst/>
            </a:prstGeom>
            <a:solidFill>
              <a:srgbClr val="0034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E52D117-75D0-4161-9C55-70C69ED10731}"/>
              </a:ext>
            </a:extLst>
          </p:cNvPr>
          <p:cNvGrpSpPr/>
          <p:nvPr/>
        </p:nvGrpSpPr>
        <p:grpSpPr>
          <a:xfrm>
            <a:off x="327706" y="2211710"/>
            <a:ext cx="640614" cy="655090"/>
            <a:chOff x="109348" y="3370793"/>
            <a:chExt cx="986977" cy="986977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7628599-E72E-46E4-9F5C-7235713FCC3C}"/>
                </a:ext>
              </a:extLst>
            </p:cNvPr>
            <p:cNvSpPr/>
            <p:nvPr/>
          </p:nvSpPr>
          <p:spPr>
            <a:xfrm>
              <a:off x="145636" y="3407081"/>
              <a:ext cx="914400" cy="9144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קשת מלאה 15">
              <a:extLst>
                <a:ext uri="{FF2B5EF4-FFF2-40B4-BE49-F238E27FC236}">
                  <a16:creationId xmlns:a16="http://schemas.microsoft.com/office/drawing/2014/main" id="{D95DAC11-DC4F-4FAB-887F-124C1C827D8B}"/>
                </a:ext>
              </a:extLst>
            </p:cNvPr>
            <p:cNvSpPr/>
            <p:nvPr/>
          </p:nvSpPr>
          <p:spPr>
            <a:xfrm rot="4409434">
              <a:off x="109348" y="3370793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20646C0-8255-4762-8A4B-ACDD18DDF32F}"/>
                </a:ext>
              </a:extLst>
            </p:cNvPr>
            <p:cNvSpPr/>
            <p:nvPr/>
          </p:nvSpPr>
          <p:spPr>
            <a:xfrm>
              <a:off x="205672" y="3467117"/>
              <a:ext cx="794328" cy="794328"/>
            </a:xfrm>
            <a:prstGeom prst="ellipse">
              <a:avLst/>
            </a:prstGeom>
            <a:solidFill>
              <a:srgbClr val="0034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02C0391-1C0C-4D26-BC21-3E4FD73AED61}"/>
              </a:ext>
            </a:extLst>
          </p:cNvPr>
          <p:cNvGrpSpPr/>
          <p:nvPr/>
        </p:nvGrpSpPr>
        <p:grpSpPr>
          <a:xfrm>
            <a:off x="327706" y="2931790"/>
            <a:ext cx="640614" cy="655090"/>
            <a:chOff x="109348" y="4440508"/>
            <a:chExt cx="986977" cy="986977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A3594EB-88D0-417B-A11C-2BF643FA91E1}"/>
                </a:ext>
              </a:extLst>
            </p:cNvPr>
            <p:cNvSpPr/>
            <p:nvPr/>
          </p:nvSpPr>
          <p:spPr>
            <a:xfrm>
              <a:off x="145636" y="4476796"/>
              <a:ext cx="914400" cy="9144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קשת מלאה 15">
              <a:extLst>
                <a:ext uri="{FF2B5EF4-FFF2-40B4-BE49-F238E27FC236}">
                  <a16:creationId xmlns:a16="http://schemas.microsoft.com/office/drawing/2014/main" id="{008ADA4E-8BCE-4F94-B5ED-F975BAC8417B}"/>
                </a:ext>
              </a:extLst>
            </p:cNvPr>
            <p:cNvSpPr/>
            <p:nvPr/>
          </p:nvSpPr>
          <p:spPr>
            <a:xfrm rot="5930780">
              <a:off x="109348" y="4440508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773B3CA-C182-4672-8DC8-86432F8D47BD}"/>
                </a:ext>
              </a:extLst>
            </p:cNvPr>
            <p:cNvSpPr/>
            <p:nvPr/>
          </p:nvSpPr>
          <p:spPr>
            <a:xfrm>
              <a:off x="205672" y="4536832"/>
              <a:ext cx="794328" cy="794328"/>
            </a:xfrm>
            <a:prstGeom prst="ellipse">
              <a:avLst/>
            </a:prstGeom>
            <a:solidFill>
              <a:srgbClr val="0034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F7764FC0-0D1D-43F5-9A36-E687B3F9A268}"/>
              </a:ext>
            </a:extLst>
          </p:cNvPr>
          <p:cNvSpPr txBox="1">
            <a:spLocks/>
          </p:cNvSpPr>
          <p:nvPr/>
        </p:nvSpPr>
        <p:spPr>
          <a:xfrm>
            <a:off x="1187624" y="1591508"/>
            <a:ext cx="3602772" cy="424843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API Gateway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 Placeholder 14">
            <a:extLst>
              <a:ext uri="{FF2B5EF4-FFF2-40B4-BE49-F238E27FC236}">
                <a16:creationId xmlns:a16="http://schemas.microsoft.com/office/drawing/2014/main" id="{52252BCB-C4F0-47E9-B9D0-B4365E0B1498}"/>
              </a:ext>
            </a:extLst>
          </p:cNvPr>
          <p:cNvSpPr txBox="1">
            <a:spLocks/>
          </p:cNvSpPr>
          <p:nvPr/>
        </p:nvSpPr>
        <p:spPr>
          <a:xfrm>
            <a:off x="1194793" y="2275643"/>
            <a:ext cx="3602772" cy="424843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REST APIs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 Placeholder 14">
            <a:extLst>
              <a:ext uri="{FF2B5EF4-FFF2-40B4-BE49-F238E27FC236}">
                <a16:creationId xmlns:a16="http://schemas.microsoft.com/office/drawing/2014/main" id="{11CA9658-958A-4D74-8145-1D1FBCFB241C}"/>
              </a:ext>
            </a:extLst>
          </p:cNvPr>
          <p:cNvSpPr txBox="1">
            <a:spLocks/>
          </p:cNvSpPr>
          <p:nvPr/>
        </p:nvSpPr>
        <p:spPr>
          <a:xfrm>
            <a:off x="1194793" y="3036597"/>
            <a:ext cx="3602772" cy="424843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0C24E40-CC51-4305-954F-AD94D7A3634B}"/>
              </a:ext>
            </a:extLst>
          </p:cNvPr>
          <p:cNvGrpSpPr/>
          <p:nvPr/>
        </p:nvGrpSpPr>
        <p:grpSpPr>
          <a:xfrm>
            <a:off x="327706" y="3723878"/>
            <a:ext cx="640614" cy="655090"/>
            <a:chOff x="109348" y="5425019"/>
            <a:chExt cx="986977" cy="98697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C13B53D-5932-48CA-B055-C2F2A848F916}"/>
                </a:ext>
              </a:extLst>
            </p:cNvPr>
            <p:cNvSpPr/>
            <p:nvPr/>
          </p:nvSpPr>
          <p:spPr>
            <a:xfrm>
              <a:off x="145636" y="5461307"/>
              <a:ext cx="914400" cy="9144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קשת מלאה 15">
              <a:extLst>
                <a:ext uri="{FF2B5EF4-FFF2-40B4-BE49-F238E27FC236}">
                  <a16:creationId xmlns:a16="http://schemas.microsoft.com/office/drawing/2014/main" id="{7C32731A-1CD3-472D-A3EF-19BAA2A19B6D}"/>
                </a:ext>
              </a:extLst>
            </p:cNvPr>
            <p:cNvSpPr/>
            <p:nvPr/>
          </p:nvSpPr>
          <p:spPr>
            <a:xfrm rot="7002521">
              <a:off x="109348" y="5425019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844E9A1-B9B4-47ED-85DE-42D4E1D70E08}"/>
                </a:ext>
              </a:extLst>
            </p:cNvPr>
            <p:cNvSpPr/>
            <p:nvPr/>
          </p:nvSpPr>
          <p:spPr>
            <a:xfrm>
              <a:off x="205672" y="5521343"/>
              <a:ext cx="794328" cy="794328"/>
            </a:xfrm>
            <a:prstGeom prst="ellipse">
              <a:avLst/>
            </a:prstGeom>
            <a:solidFill>
              <a:srgbClr val="0034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762FD286-4CD8-48E6-BD97-80513231E886}"/>
              </a:ext>
            </a:extLst>
          </p:cNvPr>
          <p:cNvSpPr txBox="1">
            <a:spLocks/>
          </p:cNvSpPr>
          <p:nvPr/>
        </p:nvSpPr>
        <p:spPr>
          <a:xfrm>
            <a:off x="1194792" y="3866289"/>
            <a:ext cx="4457327" cy="424843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Steps, Support Resources and Feedback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9333" y="3098722"/>
            <a:ext cx="352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61439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13E215-9905-4296-80B3-68AB19F2F2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Primo Legacy APIs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*</a:t>
            </a:r>
          </a:p>
          <a:p>
            <a:pPr algn="ctr"/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What are APIs?</a:t>
            </a:r>
          </a:p>
          <a:p>
            <a:pPr marL="1485900" lvl="2" indent="-342900"/>
            <a:r>
              <a:rPr lang="en-US" sz="1400" dirty="0" smtClean="0"/>
              <a:t>Application Programming Interface</a:t>
            </a:r>
          </a:p>
          <a:p>
            <a:pPr marL="1485900" lvl="2" indent="-342900"/>
            <a:r>
              <a:rPr lang="en-US" sz="1400" dirty="0" smtClean="0"/>
              <a:t>No access to source code</a:t>
            </a:r>
          </a:p>
          <a:p>
            <a:pPr marL="1485900" lvl="2" indent="-342900"/>
            <a:endParaRPr lang="en-US" sz="1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Why use APIs?</a:t>
            </a:r>
          </a:p>
          <a:p>
            <a:pPr marL="1485900" lvl="2" indent="-342900"/>
            <a:r>
              <a:rPr lang="en-US" sz="1400" dirty="0" smtClean="0"/>
              <a:t>Extend product’s usefulness, value</a:t>
            </a:r>
          </a:p>
          <a:p>
            <a:pPr marL="1485900" lvl="2" indent="-342900"/>
            <a:r>
              <a:rPr lang="en-US" sz="1400" dirty="0" smtClean="0"/>
              <a:t>Build new tools</a:t>
            </a:r>
          </a:p>
          <a:p>
            <a:pPr marL="1485900" lvl="2" indent="-342900"/>
            <a:r>
              <a:rPr lang="en-US" sz="1400" dirty="0" smtClean="0"/>
              <a:t>Integrate Primo functionality into your site</a:t>
            </a:r>
          </a:p>
          <a:p>
            <a:pPr marL="1485900" lvl="2" indent="-342900"/>
            <a:endParaRPr lang="en-US" sz="1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8C627D-4AFE-4C66-A659-27C704D5F5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8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07470"/>
            <a:ext cx="3532361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Links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36449"/>
            <a:ext cx="8496944" cy="397938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*Supported but Deprecated</a:t>
            </a:r>
          </a:p>
          <a:p>
            <a:pPr marL="0" indent="0">
              <a:buNone/>
            </a:pPr>
            <a:r>
              <a:rPr lang="en-US" sz="2000" b="1" u="sng" dirty="0" smtClean="0"/>
              <a:t>Input</a:t>
            </a:r>
            <a:r>
              <a:rPr lang="en-US" sz="2000" b="1" u="sng" dirty="0"/>
              <a:t>:</a:t>
            </a:r>
          </a:p>
          <a:p>
            <a:pPr marL="0" indent="0">
              <a:buNone/>
            </a:pPr>
            <a:r>
              <a:rPr lang="en-US" sz="2000" dirty="0"/>
              <a:t>A URL with parameters: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dirty="0">
                <a:solidFill>
                  <a:srgbClr val="0070C0"/>
                </a:solidFill>
                <a:cs typeface="Arial" charset="0"/>
              </a:rPr>
              <a:t>http://myprimo.hosted.exlibrisgroup.com/primo_library/libweb/action/</a:t>
            </a:r>
            <a:r>
              <a:rPr lang="en-US" sz="1800" b="1" dirty="0">
                <a:solidFill>
                  <a:srgbClr val="0070C0"/>
                </a:solidFill>
                <a:cs typeface="Arial" charset="0"/>
              </a:rPr>
              <a:t>dlSearch.do</a:t>
            </a:r>
            <a:r>
              <a:rPr lang="en-US" sz="1800" dirty="0" smtClean="0">
                <a:solidFill>
                  <a:srgbClr val="0070C0"/>
                </a:solidFill>
                <a:cs typeface="Arial" charset="0"/>
              </a:rPr>
              <a:t>?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dirty="0" smtClean="0">
                <a:solidFill>
                  <a:srgbClr val="0070C0"/>
                </a:solidFill>
                <a:cs typeface="Arial" charset="0"/>
              </a:rPr>
              <a:t>tab=</a:t>
            </a:r>
            <a:r>
              <a:rPr lang="en-US" sz="1800" dirty="0" err="1" smtClean="0">
                <a:solidFill>
                  <a:srgbClr val="0070C0"/>
                </a:solidFill>
                <a:cs typeface="Arial" charset="0"/>
              </a:rPr>
              <a:t>default_tab&amp;vid</a:t>
            </a:r>
            <a:r>
              <a:rPr lang="en-US" sz="1800" dirty="0" smtClean="0">
                <a:solidFill>
                  <a:srgbClr val="0070C0"/>
                </a:solidFill>
                <a:cs typeface="Arial" charset="0"/>
              </a:rPr>
              <a:t>=01UNIV_main&amp;institution=01UNIV&amp;query=</a:t>
            </a:r>
            <a:r>
              <a:rPr lang="en-US" sz="1800" dirty="0" err="1" smtClean="0">
                <a:solidFill>
                  <a:srgbClr val="0070C0"/>
                </a:solidFill>
                <a:cs typeface="Arial" charset="0"/>
              </a:rPr>
              <a:t>any,contains,economics&amp;search_scope</a:t>
            </a:r>
            <a:r>
              <a:rPr lang="en-US" sz="1800" dirty="0" smtClean="0">
                <a:solidFill>
                  <a:srgbClr val="0070C0"/>
                </a:solidFill>
                <a:cs typeface="Arial" charset="0"/>
              </a:rPr>
              <a:t>=UNIV_ALMA</a:t>
            </a:r>
            <a:endParaRPr lang="en-US" sz="1800" dirty="0">
              <a:solidFill>
                <a:srgbClr val="0070C0"/>
              </a:solidFill>
              <a:cs typeface="Arial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 smtClean="0"/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u="sng" dirty="0"/>
              <a:t>Output:</a:t>
            </a:r>
            <a:endParaRPr lang="en-US" sz="2000" b="1" dirty="0"/>
          </a:p>
          <a:p>
            <a:pPr marL="0" indent="0">
              <a:buNone/>
            </a:pPr>
            <a:r>
              <a:rPr lang="en-US" sz="2000" dirty="0"/>
              <a:t>Your Primo site Classic </a:t>
            </a:r>
            <a:r>
              <a:rPr lang="en-US" sz="2000" dirty="0" smtClean="0"/>
              <a:t>UI*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(*Intended for use </a:t>
            </a:r>
            <a:r>
              <a:rPr lang="en-US" sz="2000" dirty="0"/>
              <a:t>with Classic </a:t>
            </a:r>
            <a:r>
              <a:rPr lang="en-US" sz="2000" dirty="0" smtClean="0"/>
              <a:t>UI, </a:t>
            </a:r>
          </a:p>
          <a:p>
            <a:pPr marL="0" indent="0">
              <a:buNone/>
            </a:pPr>
            <a:r>
              <a:rPr lang="en-US" sz="2000" dirty="0" smtClean="0"/>
              <a:t>but does redirect to New UI)</a:t>
            </a:r>
            <a:endParaRPr lang="en-US" sz="2000" dirty="0"/>
          </a:p>
          <a:p>
            <a:pPr marL="0" indent="0">
              <a:buNone/>
            </a:pPr>
            <a:endParaRPr lang="en-US" sz="14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7343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Services - SOAP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752605"/>
            <a:ext cx="4374240" cy="3979385"/>
          </a:xfrm>
        </p:spPr>
        <p:txBody>
          <a:bodyPr>
            <a:normAutofit fontScale="85000" lnSpcReduction="20000"/>
          </a:bodyPr>
          <a:lstStyle/>
          <a:p>
            <a:pPr marL="0" lv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*Supported but deprecated</a:t>
            </a:r>
          </a:p>
          <a:p>
            <a:pPr marL="0" lv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u="sng" dirty="0">
                <a:solidFill>
                  <a:prstClr val="black"/>
                </a:solidFill>
              </a:rPr>
              <a:t>Input: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solidFill>
                  <a:prstClr val="black"/>
                </a:solidFill>
              </a:rPr>
              <a:t>Primo </a:t>
            </a:r>
            <a:r>
              <a:rPr lang="en-US" dirty="0">
                <a:solidFill>
                  <a:prstClr val="black"/>
                </a:solidFill>
              </a:rPr>
              <a:t>search </a:t>
            </a:r>
            <a:r>
              <a:rPr lang="en-US" dirty="0"/>
              <a:t>request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srgbClr val="F47C30"/>
                </a:solidFill>
              </a:rPr>
              <a:t>XML </a:t>
            </a:r>
            <a:r>
              <a:rPr lang="en-US" dirty="0" smtClean="0">
                <a:solidFill>
                  <a:prstClr val="black"/>
                </a:solidFill>
              </a:rPr>
              <a:t>wrapped </a:t>
            </a:r>
            <a:r>
              <a:rPr lang="en-US" dirty="0">
                <a:solidFill>
                  <a:prstClr val="black"/>
                </a:solidFill>
              </a:rPr>
              <a:t>in SOAP envelope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solidFill>
                  <a:prstClr val="black"/>
                </a:solidFill>
              </a:rPr>
              <a:t>Uses </a:t>
            </a:r>
            <a:r>
              <a:rPr lang="en-US" dirty="0" smtClean="0">
                <a:solidFill>
                  <a:prstClr val="black"/>
                </a:solidFill>
              </a:rPr>
              <a:t>POST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Support for many FE UI functions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endParaRPr lang="en-US" dirty="0">
              <a:solidFill>
                <a:prstClr val="black"/>
              </a:solidFill>
            </a:endParaRPr>
          </a:p>
          <a:p>
            <a:pPr marL="0" lv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lv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u="sng" dirty="0">
                <a:solidFill>
                  <a:prstClr val="black"/>
                </a:solidFill>
              </a:rPr>
              <a:t>Output:</a:t>
            </a:r>
            <a:endParaRPr lang="en-US" dirty="0">
              <a:solidFill>
                <a:prstClr val="black"/>
              </a:solidFill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solidFill>
                  <a:prstClr val="black"/>
                </a:solidFill>
              </a:rPr>
              <a:t>Primo </a:t>
            </a:r>
            <a:r>
              <a:rPr lang="en-US" dirty="0">
                <a:solidFill>
                  <a:prstClr val="black"/>
                </a:solidFill>
              </a:rPr>
              <a:t>search </a:t>
            </a:r>
            <a:r>
              <a:rPr lang="en-US" dirty="0"/>
              <a:t>result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srgbClr val="F47C30"/>
                </a:solidFill>
              </a:rPr>
              <a:t>XML</a:t>
            </a:r>
          </a:p>
          <a:p>
            <a:endParaRPr lang="en-US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5322"/>
            <a:ext cx="28765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892" y="2499742"/>
            <a:ext cx="3204839" cy="220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45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XServices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752605"/>
            <a:ext cx="8496944" cy="3979385"/>
          </a:xfrm>
        </p:spPr>
        <p:txBody>
          <a:bodyPr>
            <a:normAutofit fontScale="92500"/>
          </a:bodyPr>
          <a:lstStyle/>
          <a:p>
            <a:pPr marL="0" lvl="0" indent="0" algn="ctr" defTabSz="121917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i="1" dirty="0">
                <a:solidFill>
                  <a:srgbClr val="F47C30"/>
                </a:solidFill>
              </a:rPr>
              <a:t>*Supported but deprecated</a:t>
            </a:r>
          </a:p>
          <a:p>
            <a:pPr marL="0" lvl="0" indent="0" defTabSz="121917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u="sng" dirty="0">
                <a:solidFill>
                  <a:srgbClr val="000000"/>
                </a:solidFill>
              </a:rPr>
              <a:t>Input:</a:t>
            </a:r>
          </a:p>
          <a:p>
            <a:pPr lvl="0" defTabSz="1219170"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solidFill>
                  <a:prstClr val="black"/>
                </a:solidFill>
              </a:rPr>
              <a:t>URL </a:t>
            </a:r>
            <a:r>
              <a:rPr lang="en-US" dirty="0">
                <a:solidFill>
                  <a:prstClr val="black"/>
                </a:solidFill>
              </a:rPr>
              <a:t>with parameters:</a:t>
            </a:r>
          </a:p>
          <a:p>
            <a:pPr marL="0" lvl="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dirty="0">
                <a:solidFill>
                  <a:srgbClr val="0070C0"/>
                </a:solidFill>
                <a:cs typeface="Arial" charset="0"/>
              </a:rPr>
              <a:t>http://primosb-pmtna.hosted.exlibrisgroup.com/PrimoWebServices/xservice/search/brief?</a:t>
            </a:r>
          </a:p>
          <a:p>
            <a:pPr marL="0" lvl="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dirty="0">
                <a:solidFill>
                  <a:srgbClr val="0070C0"/>
                </a:solidFill>
                <a:cs typeface="Arial" charset="0"/>
              </a:rPr>
              <a:t>institution=TRIAL_1_INST&amp;indx=1&amp;bulkSize=10&amp;query=</a:t>
            </a:r>
            <a:r>
              <a:rPr lang="en-US" sz="1800" dirty="0" err="1">
                <a:solidFill>
                  <a:srgbClr val="0070C0"/>
                </a:solidFill>
                <a:cs typeface="Arial" charset="0"/>
              </a:rPr>
              <a:t>any,contains,science</a:t>
            </a:r>
            <a:r>
              <a:rPr lang="en-US" sz="1800" dirty="0">
                <a:solidFill>
                  <a:srgbClr val="0070C0"/>
                </a:solidFill>
                <a:cs typeface="Arial" charset="0"/>
              </a:rPr>
              <a:t>&amp;…</a:t>
            </a:r>
          </a:p>
          <a:p>
            <a:pPr lvl="0" defTabSz="1219170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Support for many FE UI functions</a:t>
            </a:r>
            <a:endParaRPr lang="en-US" dirty="0"/>
          </a:p>
          <a:p>
            <a:pPr marL="0" lvl="0" indent="0" defTabSz="1219170">
              <a:lnSpc>
                <a:spcPct val="120000"/>
              </a:lnSpc>
              <a:spcBef>
                <a:spcPts val="600"/>
              </a:spcBef>
              <a:buNone/>
            </a:pPr>
            <a:endParaRPr lang="en-US" b="1" u="sng" dirty="0">
              <a:solidFill>
                <a:srgbClr val="000000"/>
              </a:solidFill>
            </a:endParaRPr>
          </a:p>
          <a:p>
            <a:pPr marL="0" lvl="0" indent="0" defTabSz="121917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u="sng" dirty="0">
                <a:solidFill>
                  <a:srgbClr val="000000"/>
                </a:solidFill>
              </a:rPr>
              <a:t>Output:</a:t>
            </a:r>
            <a:endParaRPr lang="en-US" dirty="0">
              <a:solidFill>
                <a:srgbClr val="000000"/>
              </a:solidFill>
            </a:endParaRPr>
          </a:p>
          <a:p>
            <a:pPr marL="0" lvl="0" indent="0" defTabSz="121917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A Primo search result </a:t>
            </a:r>
            <a:r>
              <a:rPr lang="en-US" b="1" dirty="0" smtClean="0">
                <a:solidFill>
                  <a:srgbClr val="F47C30"/>
                </a:solidFill>
              </a:rPr>
              <a:t>XML</a:t>
            </a:r>
            <a:r>
              <a:rPr lang="en-US" b="1" dirty="0" smtClean="0"/>
              <a:t> </a:t>
            </a:r>
            <a:r>
              <a:rPr lang="en-US" dirty="0" smtClean="0"/>
              <a:t>or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5"/>
                </a:solidFill>
              </a:rPr>
              <a:t>JSON</a:t>
            </a:r>
            <a:endParaRPr lang="en-US" b="1" dirty="0">
              <a:solidFill>
                <a:schemeClr val="accent5"/>
              </a:solidFill>
            </a:endParaRPr>
          </a:p>
          <a:p>
            <a:pPr marL="0" lvl="0" indent="0" defTabSz="1219170">
              <a:lnSpc>
                <a:spcPct val="120000"/>
              </a:lnSpc>
              <a:spcBef>
                <a:spcPts val="600"/>
              </a:spcBef>
              <a:buNone/>
            </a:pPr>
            <a:endParaRPr lang="en-US" sz="2000" b="1" dirty="0">
              <a:solidFill>
                <a:srgbClr val="000000"/>
              </a:solidFill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4617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Ex Libris Blue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024C1C7B-3BE5-4A08-BB1A-752A0D9DAAF2}"/>
    </a:ext>
  </a:extLst>
</a:theme>
</file>

<file path=ppt/theme/theme2.xml><?xml version="1.0" encoding="utf-8"?>
<a:theme xmlns:a="http://schemas.openxmlformats.org/drawingml/2006/main" name="4_Ex Libris Blue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024C1C7B-3BE5-4A08-BB1A-752A0D9DAAF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IGeLU_2016_16X9 (1)</Template>
  <TotalTime>2906</TotalTime>
  <Words>1704</Words>
  <Application>Microsoft Office PowerPoint</Application>
  <PresentationFormat>On-screen Show (16:9)</PresentationFormat>
  <Paragraphs>492</Paragraphs>
  <Slides>42</Slides>
  <Notes>42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Wingdings</vt:lpstr>
      <vt:lpstr>3_Ex Libris Blue</vt:lpstr>
      <vt:lpstr>4_Ex Libris Blue</vt:lpstr>
      <vt:lpstr>Primo RESTful APIs</vt:lpstr>
      <vt:lpstr>Welcome and Introductions</vt:lpstr>
      <vt:lpstr>Session Objectives</vt:lpstr>
      <vt:lpstr>Target Audience</vt:lpstr>
      <vt:lpstr>Agenda</vt:lpstr>
      <vt:lpstr>PowerPoint Presentation</vt:lpstr>
      <vt:lpstr>Deep Links </vt:lpstr>
      <vt:lpstr>Web Services - SOAP</vt:lpstr>
      <vt:lpstr>XServices</vt:lpstr>
      <vt:lpstr>Agenda</vt:lpstr>
      <vt:lpstr>PowerPoint Presentation</vt:lpstr>
      <vt:lpstr>API Gateway</vt:lpstr>
      <vt:lpstr>API Governance Thresholds</vt:lpstr>
      <vt:lpstr>Analytics for REST APIs</vt:lpstr>
      <vt:lpstr>API Gateway</vt:lpstr>
      <vt:lpstr>Configuring API Gateway</vt:lpstr>
      <vt:lpstr>Configuring API Gateway</vt:lpstr>
      <vt:lpstr>Configuring API Gateway</vt:lpstr>
      <vt:lpstr>Agenda</vt:lpstr>
      <vt:lpstr>PowerPoint Presentation</vt:lpstr>
      <vt:lpstr>Search</vt:lpstr>
      <vt:lpstr>Pnxs</vt:lpstr>
      <vt:lpstr>View Configuration</vt:lpstr>
      <vt:lpstr>Translations</vt:lpstr>
      <vt:lpstr>Favorites / Eshelf*</vt:lpstr>
      <vt:lpstr>JWT</vt:lpstr>
      <vt:lpstr>Analytics</vt:lpstr>
      <vt:lpstr>Analytics - results</vt:lpstr>
      <vt:lpstr>Analytics – Ex Libris/Tableau Web Data Connector</vt:lpstr>
      <vt:lpstr>Saas vs On-Premises</vt:lpstr>
      <vt:lpstr>Saas vs On-Premises: search</vt:lpstr>
      <vt:lpstr>Saas vs On-Premises: JWT</vt:lpstr>
      <vt:lpstr>Agenda</vt:lpstr>
      <vt:lpstr>PowerPoint Presentation</vt:lpstr>
      <vt:lpstr>Useful Guides and Articles</vt:lpstr>
      <vt:lpstr>Useful Stuff</vt:lpstr>
      <vt:lpstr>Agenda</vt:lpstr>
      <vt:lpstr>PowerPoint Presentation</vt:lpstr>
      <vt:lpstr>Next Steps and Resources </vt:lpstr>
      <vt:lpstr>Questions?</vt:lpstr>
      <vt:lpstr>Session Feedback</vt:lpstr>
      <vt:lpstr>Thank You!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Paul McBride</cp:lastModifiedBy>
  <cp:revision>240</cp:revision>
  <cp:lastPrinted>2018-04-05T14:00:45Z</cp:lastPrinted>
  <dcterms:created xsi:type="dcterms:W3CDTF">2017-01-02T15:10:30Z</dcterms:created>
  <dcterms:modified xsi:type="dcterms:W3CDTF">2018-04-18T20:05:27Z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